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71" r:id="rId3"/>
    <p:sldId id="272" r:id="rId4"/>
    <p:sldId id="277" r:id="rId5"/>
    <p:sldId id="276" r:id="rId6"/>
    <p:sldId id="275" r:id="rId7"/>
    <p:sldId id="274" r:id="rId8"/>
    <p:sldId id="279" r:id="rId9"/>
    <p:sldId id="278" r:id="rId10"/>
    <p:sldId id="273" r:id="rId11"/>
    <p:sldId id="281" r:id="rId12"/>
    <p:sldId id="280" r:id="rId1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E8EE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9" autoAdjust="0"/>
    <p:restoredTop sz="83258" autoAdjust="0"/>
  </p:normalViewPr>
  <p:slideViewPr>
    <p:cSldViewPr snapToGrid="0">
      <p:cViewPr varScale="1">
        <p:scale>
          <a:sx n="90" d="100"/>
          <a:sy n="90" d="100"/>
        </p:scale>
        <p:origin x="978" y="7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8" d="100"/>
          <a:sy n="88" d="100"/>
        </p:scale>
        <p:origin x="3570"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812531D8-6F26-44C4-92A4-379F65DE0267}" type="datetimeFigureOut">
              <a:rPr lang="en-US" smtClean="0"/>
              <a:t>9/29/2021</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ADAA7557-6F89-484A-A0D2-4EB664E706A3}" type="slidenum">
              <a:rPr lang="en-US" smtClean="0"/>
              <a:t>‹#›</a:t>
            </a:fld>
            <a:endParaRPr lang="en-US"/>
          </a:p>
        </p:txBody>
      </p:sp>
    </p:spTree>
    <p:extLst>
      <p:ext uri="{BB962C8B-B14F-4D97-AF65-F5344CB8AC3E}">
        <p14:creationId xmlns:p14="http://schemas.microsoft.com/office/powerpoint/2010/main" val="483111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AE62A-365D-4C86-993E-20F5B1E8E9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AE7AD0-6A02-42D5-BE07-F77AF8CBFB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312462-93D2-4C31-AADF-B9261DA98FC9}"/>
              </a:ext>
            </a:extLst>
          </p:cNvPr>
          <p:cNvSpPr>
            <a:spLocks noGrp="1"/>
          </p:cNvSpPr>
          <p:nvPr>
            <p:ph type="dt" sz="half" idx="10"/>
          </p:nvPr>
        </p:nvSpPr>
        <p:spPr/>
        <p:txBody>
          <a:bodyPr/>
          <a:lstStyle/>
          <a:p>
            <a:fld id="{0B0ABA2D-49C8-42DB-9415-7EDD4560FC98}" type="datetime1">
              <a:rPr lang="en-US" smtClean="0"/>
              <a:t>9/29/2021</a:t>
            </a:fld>
            <a:endParaRPr lang="en-US"/>
          </a:p>
        </p:txBody>
      </p:sp>
      <p:sp>
        <p:nvSpPr>
          <p:cNvPr id="5" name="Footer Placeholder 4">
            <a:extLst>
              <a:ext uri="{FF2B5EF4-FFF2-40B4-BE49-F238E27FC236}">
                <a16:creationId xmlns:a16="http://schemas.microsoft.com/office/drawing/2014/main" id="{8B62AA18-3BA2-4AEF-8B4E-0F24FF713A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97F171-5FB2-4FEA-9CB6-DF128CA10545}"/>
              </a:ext>
            </a:extLst>
          </p:cNvPr>
          <p:cNvSpPr>
            <a:spLocks noGrp="1"/>
          </p:cNvSpPr>
          <p:nvPr>
            <p:ph type="sldNum" sz="quarter" idx="12"/>
          </p:nvPr>
        </p:nvSpPr>
        <p:spPr/>
        <p:txBody>
          <a:bodyPr/>
          <a:lstStyle/>
          <a:p>
            <a:fld id="{43ABBD84-47B6-4659-BA6A-FD2C5CCA1946}" type="slidenum">
              <a:rPr lang="en-US" smtClean="0"/>
              <a:t>‹#›</a:t>
            </a:fld>
            <a:endParaRPr lang="en-US"/>
          </a:p>
        </p:txBody>
      </p:sp>
    </p:spTree>
    <p:extLst>
      <p:ext uri="{BB962C8B-B14F-4D97-AF65-F5344CB8AC3E}">
        <p14:creationId xmlns:p14="http://schemas.microsoft.com/office/powerpoint/2010/main" val="1853704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F6814-A04C-47B1-B87A-535483FFF9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3320E6-3868-455F-8388-39A6758D3D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EB5D03-5690-4EF1-A2B6-3A58379DFFB3}"/>
              </a:ext>
            </a:extLst>
          </p:cNvPr>
          <p:cNvSpPr>
            <a:spLocks noGrp="1"/>
          </p:cNvSpPr>
          <p:nvPr>
            <p:ph type="dt" sz="half" idx="10"/>
          </p:nvPr>
        </p:nvSpPr>
        <p:spPr/>
        <p:txBody>
          <a:bodyPr/>
          <a:lstStyle/>
          <a:p>
            <a:fld id="{4491816E-DDD1-4C16-B6A2-E876C9C84932}" type="datetime1">
              <a:rPr lang="en-US" smtClean="0"/>
              <a:t>9/29/2021</a:t>
            </a:fld>
            <a:endParaRPr lang="en-US"/>
          </a:p>
        </p:txBody>
      </p:sp>
      <p:sp>
        <p:nvSpPr>
          <p:cNvPr id="5" name="Footer Placeholder 4">
            <a:extLst>
              <a:ext uri="{FF2B5EF4-FFF2-40B4-BE49-F238E27FC236}">
                <a16:creationId xmlns:a16="http://schemas.microsoft.com/office/drawing/2014/main" id="{02867AEC-C9C0-49EA-8654-4C128CC74A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A8709E-3F75-4069-953C-D5061E462A69}"/>
              </a:ext>
            </a:extLst>
          </p:cNvPr>
          <p:cNvSpPr>
            <a:spLocks noGrp="1"/>
          </p:cNvSpPr>
          <p:nvPr>
            <p:ph type="sldNum" sz="quarter" idx="12"/>
          </p:nvPr>
        </p:nvSpPr>
        <p:spPr/>
        <p:txBody>
          <a:bodyPr/>
          <a:lstStyle/>
          <a:p>
            <a:fld id="{43ABBD84-47B6-4659-BA6A-FD2C5CCA1946}" type="slidenum">
              <a:rPr lang="en-US" smtClean="0"/>
              <a:t>‹#›</a:t>
            </a:fld>
            <a:endParaRPr lang="en-US"/>
          </a:p>
        </p:txBody>
      </p:sp>
    </p:spTree>
    <p:extLst>
      <p:ext uri="{BB962C8B-B14F-4D97-AF65-F5344CB8AC3E}">
        <p14:creationId xmlns:p14="http://schemas.microsoft.com/office/powerpoint/2010/main" val="995316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07D3D7-BE2D-434A-B474-432B058E30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B32C7B-20D7-4CB9-BF70-24152CD926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DD742C-BB91-430B-9DA7-2395A7FA7848}"/>
              </a:ext>
            </a:extLst>
          </p:cNvPr>
          <p:cNvSpPr>
            <a:spLocks noGrp="1"/>
          </p:cNvSpPr>
          <p:nvPr>
            <p:ph type="dt" sz="half" idx="10"/>
          </p:nvPr>
        </p:nvSpPr>
        <p:spPr/>
        <p:txBody>
          <a:bodyPr/>
          <a:lstStyle/>
          <a:p>
            <a:fld id="{029BEB64-0126-4C2D-9910-0B149129DF36}" type="datetime1">
              <a:rPr lang="en-US" smtClean="0"/>
              <a:t>9/29/2021</a:t>
            </a:fld>
            <a:endParaRPr lang="en-US"/>
          </a:p>
        </p:txBody>
      </p:sp>
      <p:sp>
        <p:nvSpPr>
          <p:cNvPr id="5" name="Footer Placeholder 4">
            <a:extLst>
              <a:ext uri="{FF2B5EF4-FFF2-40B4-BE49-F238E27FC236}">
                <a16:creationId xmlns:a16="http://schemas.microsoft.com/office/drawing/2014/main" id="{FC655906-A944-42EA-827F-D215D9D3DA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D95275-16F5-4A94-9301-1522F8862C71}"/>
              </a:ext>
            </a:extLst>
          </p:cNvPr>
          <p:cNvSpPr>
            <a:spLocks noGrp="1"/>
          </p:cNvSpPr>
          <p:nvPr>
            <p:ph type="sldNum" sz="quarter" idx="12"/>
          </p:nvPr>
        </p:nvSpPr>
        <p:spPr/>
        <p:txBody>
          <a:bodyPr/>
          <a:lstStyle/>
          <a:p>
            <a:fld id="{43ABBD84-47B6-4659-BA6A-FD2C5CCA1946}" type="slidenum">
              <a:rPr lang="en-US" smtClean="0"/>
              <a:t>‹#›</a:t>
            </a:fld>
            <a:endParaRPr lang="en-US"/>
          </a:p>
        </p:txBody>
      </p:sp>
    </p:spTree>
    <p:extLst>
      <p:ext uri="{BB962C8B-B14F-4D97-AF65-F5344CB8AC3E}">
        <p14:creationId xmlns:p14="http://schemas.microsoft.com/office/powerpoint/2010/main" val="2899021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BCB14-C53E-4D77-B8C3-7A66C8AF9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C09856-6C0A-4EFD-9B67-BFEE2D3F31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6DBF6E-59AB-4B24-96AC-6567A0CAB76C}"/>
              </a:ext>
            </a:extLst>
          </p:cNvPr>
          <p:cNvSpPr>
            <a:spLocks noGrp="1"/>
          </p:cNvSpPr>
          <p:nvPr>
            <p:ph type="dt" sz="half" idx="10"/>
          </p:nvPr>
        </p:nvSpPr>
        <p:spPr/>
        <p:txBody>
          <a:bodyPr/>
          <a:lstStyle/>
          <a:p>
            <a:fld id="{4F0D48BE-C4A2-4C88-AAFC-A13CC81B9A62}" type="datetime1">
              <a:rPr lang="en-US" smtClean="0"/>
              <a:t>9/29/2021</a:t>
            </a:fld>
            <a:endParaRPr lang="en-US"/>
          </a:p>
        </p:txBody>
      </p:sp>
      <p:sp>
        <p:nvSpPr>
          <p:cNvPr id="5" name="Footer Placeholder 4">
            <a:extLst>
              <a:ext uri="{FF2B5EF4-FFF2-40B4-BE49-F238E27FC236}">
                <a16:creationId xmlns:a16="http://schemas.microsoft.com/office/drawing/2014/main" id="{119EFE5B-67C1-49DC-89F4-F587074071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A4CC35-C677-4721-BBC8-D0525F63F256}"/>
              </a:ext>
            </a:extLst>
          </p:cNvPr>
          <p:cNvSpPr>
            <a:spLocks noGrp="1"/>
          </p:cNvSpPr>
          <p:nvPr>
            <p:ph type="sldNum" sz="quarter" idx="12"/>
          </p:nvPr>
        </p:nvSpPr>
        <p:spPr/>
        <p:txBody>
          <a:bodyPr/>
          <a:lstStyle/>
          <a:p>
            <a:fld id="{43ABBD84-47B6-4659-BA6A-FD2C5CCA1946}" type="slidenum">
              <a:rPr lang="en-US" smtClean="0"/>
              <a:t>‹#›</a:t>
            </a:fld>
            <a:endParaRPr lang="en-US"/>
          </a:p>
        </p:txBody>
      </p:sp>
    </p:spTree>
    <p:extLst>
      <p:ext uri="{BB962C8B-B14F-4D97-AF65-F5344CB8AC3E}">
        <p14:creationId xmlns:p14="http://schemas.microsoft.com/office/powerpoint/2010/main" val="345254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5C54C-4A27-43F3-B866-F6581E3506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64AE18-3AC3-47FD-AA35-B57A86D950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A6039F-E8BF-4DB2-B10F-F39FAD116528}"/>
              </a:ext>
            </a:extLst>
          </p:cNvPr>
          <p:cNvSpPr>
            <a:spLocks noGrp="1"/>
          </p:cNvSpPr>
          <p:nvPr>
            <p:ph type="dt" sz="half" idx="10"/>
          </p:nvPr>
        </p:nvSpPr>
        <p:spPr/>
        <p:txBody>
          <a:bodyPr/>
          <a:lstStyle/>
          <a:p>
            <a:fld id="{B20F349A-2709-4961-AC3E-1AA63BE23CEB}" type="datetime1">
              <a:rPr lang="en-US" smtClean="0"/>
              <a:t>9/29/2021</a:t>
            </a:fld>
            <a:endParaRPr lang="en-US"/>
          </a:p>
        </p:txBody>
      </p:sp>
      <p:sp>
        <p:nvSpPr>
          <p:cNvPr id="5" name="Footer Placeholder 4">
            <a:extLst>
              <a:ext uri="{FF2B5EF4-FFF2-40B4-BE49-F238E27FC236}">
                <a16:creationId xmlns:a16="http://schemas.microsoft.com/office/drawing/2014/main" id="{A01500B1-6ECA-467B-8EDA-05849C61A0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7E1675-A055-410C-9120-40B01EA9FDA9}"/>
              </a:ext>
            </a:extLst>
          </p:cNvPr>
          <p:cNvSpPr>
            <a:spLocks noGrp="1"/>
          </p:cNvSpPr>
          <p:nvPr>
            <p:ph type="sldNum" sz="quarter" idx="12"/>
          </p:nvPr>
        </p:nvSpPr>
        <p:spPr/>
        <p:txBody>
          <a:bodyPr/>
          <a:lstStyle/>
          <a:p>
            <a:fld id="{43ABBD84-47B6-4659-BA6A-FD2C5CCA1946}" type="slidenum">
              <a:rPr lang="en-US" smtClean="0"/>
              <a:t>‹#›</a:t>
            </a:fld>
            <a:endParaRPr lang="en-US"/>
          </a:p>
        </p:txBody>
      </p:sp>
    </p:spTree>
    <p:extLst>
      <p:ext uri="{BB962C8B-B14F-4D97-AF65-F5344CB8AC3E}">
        <p14:creationId xmlns:p14="http://schemas.microsoft.com/office/powerpoint/2010/main" val="2521808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D8196-FA69-43F6-B398-C3A99D7CAE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E2BBE2-1D34-42CD-81FD-5BAE4CFE9F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A0CE0B-B59F-4652-B01E-1D8D4DEC64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F9255B-1E95-4A17-B1F3-D4992F3A1AF5}"/>
              </a:ext>
            </a:extLst>
          </p:cNvPr>
          <p:cNvSpPr>
            <a:spLocks noGrp="1"/>
          </p:cNvSpPr>
          <p:nvPr>
            <p:ph type="dt" sz="half" idx="10"/>
          </p:nvPr>
        </p:nvSpPr>
        <p:spPr/>
        <p:txBody>
          <a:bodyPr/>
          <a:lstStyle/>
          <a:p>
            <a:fld id="{0776A311-5281-4BFC-A069-22B48170799A}" type="datetime1">
              <a:rPr lang="en-US" smtClean="0"/>
              <a:t>9/29/2021</a:t>
            </a:fld>
            <a:endParaRPr lang="en-US"/>
          </a:p>
        </p:txBody>
      </p:sp>
      <p:sp>
        <p:nvSpPr>
          <p:cNvPr id="6" name="Footer Placeholder 5">
            <a:extLst>
              <a:ext uri="{FF2B5EF4-FFF2-40B4-BE49-F238E27FC236}">
                <a16:creationId xmlns:a16="http://schemas.microsoft.com/office/drawing/2014/main" id="{4261146A-4145-4E50-A20F-6BC5509218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2507B7-25D3-44EE-B1C5-B53B272D6CD9}"/>
              </a:ext>
            </a:extLst>
          </p:cNvPr>
          <p:cNvSpPr>
            <a:spLocks noGrp="1"/>
          </p:cNvSpPr>
          <p:nvPr>
            <p:ph type="sldNum" sz="quarter" idx="12"/>
          </p:nvPr>
        </p:nvSpPr>
        <p:spPr/>
        <p:txBody>
          <a:bodyPr/>
          <a:lstStyle/>
          <a:p>
            <a:fld id="{43ABBD84-47B6-4659-BA6A-FD2C5CCA1946}" type="slidenum">
              <a:rPr lang="en-US" smtClean="0"/>
              <a:t>‹#›</a:t>
            </a:fld>
            <a:endParaRPr lang="en-US"/>
          </a:p>
        </p:txBody>
      </p:sp>
    </p:spTree>
    <p:extLst>
      <p:ext uri="{BB962C8B-B14F-4D97-AF65-F5344CB8AC3E}">
        <p14:creationId xmlns:p14="http://schemas.microsoft.com/office/powerpoint/2010/main" val="389808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DD5D8-1885-4F2E-9084-376D034565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C35892-4DEB-4088-B576-AB95D07A86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328E33-4A34-4183-B960-1DEBDCAC39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0F0856-F7B4-4DA7-9D83-0E4E1475E7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0C4CFF-AA81-443F-BFB3-783A46C738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F1108F-FCBF-4005-9DEC-8F6419B962CB}"/>
              </a:ext>
            </a:extLst>
          </p:cNvPr>
          <p:cNvSpPr>
            <a:spLocks noGrp="1"/>
          </p:cNvSpPr>
          <p:nvPr>
            <p:ph type="dt" sz="half" idx="10"/>
          </p:nvPr>
        </p:nvSpPr>
        <p:spPr/>
        <p:txBody>
          <a:bodyPr/>
          <a:lstStyle/>
          <a:p>
            <a:fld id="{969B001B-DE2C-4DD9-90A3-E1F234173EEF}" type="datetime1">
              <a:rPr lang="en-US" smtClean="0"/>
              <a:t>9/29/2021</a:t>
            </a:fld>
            <a:endParaRPr lang="en-US"/>
          </a:p>
        </p:txBody>
      </p:sp>
      <p:sp>
        <p:nvSpPr>
          <p:cNvPr id="8" name="Footer Placeholder 7">
            <a:extLst>
              <a:ext uri="{FF2B5EF4-FFF2-40B4-BE49-F238E27FC236}">
                <a16:creationId xmlns:a16="http://schemas.microsoft.com/office/drawing/2014/main" id="{B6113FE7-0528-4A81-9A3F-DB78AEE0B6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2A8F65-5E1C-49AB-A0AE-C21680730DA3}"/>
              </a:ext>
            </a:extLst>
          </p:cNvPr>
          <p:cNvSpPr>
            <a:spLocks noGrp="1"/>
          </p:cNvSpPr>
          <p:nvPr>
            <p:ph type="sldNum" sz="quarter" idx="12"/>
          </p:nvPr>
        </p:nvSpPr>
        <p:spPr/>
        <p:txBody>
          <a:bodyPr/>
          <a:lstStyle/>
          <a:p>
            <a:fld id="{43ABBD84-47B6-4659-BA6A-FD2C5CCA1946}" type="slidenum">
              <a:rPr lang="en-US" smtClean="0"/>
              <a:t>‹#›</a:t>
            </a:fld>
            <a:endParaRPr lang="en-US"/>
          </a:p>
        </p:txBody>
      </p:sp>
    </p:spTree>
    <p:extLst>
      <p:ext uri="{BB962C8B-B14F-4D97-AF65-F5344CB8AC3E}">
        <p14:creationId xmlns:p14="http://schemas.microsoft.com/office/powerpoint/2010/main" val="828906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7B40-0226-4628-AB9D-DAE540C7B6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D6A0F5-9370-4B23-A8C9-CFF36C35A7E9}"/>
              </a:ext>
            </a:extLst>
          </p:cNvPr>
          <p:cNvSpPr>
            <a:spLocks noGrp="1"/>
          </p:cNvSpPr>
          <p:nvPr>
            <p:ph type="dt" sz="half" idx="10"/>
          </p:nvPr>
        </p:nvSpPr>
        <p:spPr/>
        <p:txBody>
          <a:bodyPr/>
          <a:lstStyle/>
          <a:p>
            <a:fld id="{2C956398-9237-4BC9-A079-AF77BBC5AE8A}" type="datetime1">
              <a:rPr lang="en-US" smtClean="0"/>
              <a:t>9/29/2021</a:t>
            </a:fld>
            <a:endParaRPr lang="en-US"/>
          </a:p>
        </p:txBody>
      </p:sp>
      <p:sp>
        <p:nvSpPr>
          <p:cNvPr id="4" name="Footer Placeholder 3">
            <a:extLst>
              <a:ext uri="{FF2B5EF4-FFF2-40B4-BE49-F238E27FC236}">
                <a16:creationId xmlns:a16="http://schemas.microsoft.com/office/drawing/2014/main" id="{7DE7436F-AFF5-4008-9199-AAE5982AE6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2D4348-611F-4A63-BDC1-E3231B858248}"/>
              </a:ext>
            </a:extLst>
          </p:cNvPr>
          <p:cNvSpPr>
            <a:spLocks noGrp="1"/>
          </p:cNvSpPr>
          <p:nvPr>
            <p:ph type="sldNum" sz="quarter" idx="12"/>
          </p:nvPr>
        </p:nvSpPr>
        <p:spPr/>
        <p:txBody>
          <a:bodyPr/>
          <a:lstStyle/>
          <a:p>
            <a:fld id="{43ABBD84-47B6-4659-BA6A-FD2C5CCA1946}" type="slidenum">
              <a:rPr lang="en-US" smtClean="0"/>
              <a:t>‹#›</a:t>
            </a:fld>
            <a:endParaRPr lang="en-US"/>
          </a:p>
        </p:txBody>
      </p:sp>
    </p:spTree>
    <p:extLst>
      <p:ext uri="{BB962C8B-B14F-4D97-AF65-F5344CB8AC3E}">
        <p14:creationId xmlns:p14="http://schemas.microsoft.com/office/powerpoint/2010/main" val="1339541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D8F525-4F9F-407B-A7F7-FF5B19E9018B}"/>
              </a:ext>
            </a:extLst>
          </p:cNvPr>
          <p:cNvSpPr>
            <a:spLocks noGrp="1"/>
          </p:cNvSpPr>
          <p:nvPr>
            <p:ph type="dt" sz="half" idx="10"/>
          </p:nvPr>
        </p:nvSpPr>
        <p:spPr/>
        <p:txBody>
          <a:bodyPr/>
          <a:lstStyle/>
          <a:p>
            <a:fld id="{D4672545-1763-4F7B-8B69-9E4C8DC64E22}" type="datetime1">
              <a:rPr lang="en-US" smtClean="0"/>
              <a:t>9/29/2021</a:t>
            </a:fld>
            <a:endParaRPr lang="en-US"/>
          </a:p>
        </p:txBody>
      </p:sp>
      <p:sp>
        <p:nvSpPr>
          <p:cNvPr id="3" name="Footer Placeholder 2">
            <a:extLst>
              <a:ext uri="{FF2B5EF4-FFF2-40B4-BE49-F238E27FC236}">
                <a16:creationId xmlns:a16="http://schemas.microsoft.com/office/drawing/2014/main" id="{1630677C-6E24-4697-A1FA-AB41229224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2EBA74-A82A-4F82-AA41-3AA8FCB23181}"/>
              </a:ext>
            </a:extLst>
          </p:cNvPr>
          <p:cNvSpPr>
            <a:spLocks noGrp="1"/>
          </p:cNvSpPr>
          <p:nvPr>
            <p:ph type="sldNum" sz="quarter" idx="12"/>
          </p:nvPr>
        </p:nvSpPr>
        <p:spPr/>
        <p:txBody>
          <a:bodyPr/>
          <a:lstStyle/>
          <a:p>
            <a:fld id="{43ABBD84-47B6-4659-BA6A-FD2C5CCA1946}" type="slidenum">
              <a:rPr lang="en-US" smtClean="0"/>
              <a:t>‹#›</a:t>
            </a:fld>
            <a:endParaRPr lang="en-US"/>
          </a:p>
        </p:txBody>
      </p:sp>
    </p:spTree>
    <p:extLst>
      <p:ext uri="{BB962C8B-B14F-4D97-AF65-F5344CB8AC3E}">
        <p14:creationId xmlns:p14="http://schemas.microsoft.com/office/powerpoint/2010/main" val="2459794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CDA13-594D-4C1D-830D-CEACB0DF91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190D74-6B63-4271-A64A-42710BEEC2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AA940E-AD9A-443C-937A-082532935C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8A7D62-7D29-4A15-83A1-2A1DB19A64D3}"/>
              </a:ext>
            </a:extLst>
          </p:cNvPr>
          <p:cNvSpPr>
            <a:spLocks noGrp="1"/>
          </p:cNvSpPr>
          <p:nvPr>
            <p:ph type="dt" sz="half" idx="10"/>
          </p:nvPr>
        </p:nvSpPr>
        <p:spPr/>
        <p:txBody>
          <a:bodyPr/>
          <a:lstStyle/>
          <a:p>
            <a:fld id="{7AD9BE94-19C9-4405-B8B3-F1DECE50058E}" type="datetime1">
              <a:rPr lang="en-US" smtClean="0"/>
              <a:t>9/29/2021</a:t>
            </a:fld>
            <a:endParaRPr lang="en-US"/>
          </a:p>
        </p:txBody>
      </p:sp>
      <p:sp>
        <p:nvSpPr>
          <p:cNvPr id="6" name="Footer Placeholder 5">
            <a:extLst>
              <a:ext uri="{FF2B5EF4-FFF2-40B4-BE49-F238E27FC236}">
                <a16:creationId xmlns:a16="http://schemas.microsoft.com/office/drawing/2014/main" id="{0F779505-9645-4404-A153-744B9ECBBA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C1F96-D646-4D98-AA2B-FCB145FE1784}"/>
              </a:ext>
            </a:extLst>
          </p:cNvPr>
          <p:cNvSpPr>
            <a:spLocks noGrp="1"/>
          </p:cNvSpPr>
          <p:nvPr>
            <p:ph type="sldNum" sz="quarter" idx="12"/>
          </p:nvPr>
        </p:nvSpPr>
        <p:spPr/>
        <p:txBody>
          <a:bodyPr/>
          <a:lstStyle/>
          <a:p>
            <a:fld id="{43ABBD84-47B6-4659-BA6A-FD2C5CCA1946}" type="slidenum">
              <a:rPr lang="en-US" smtClean="0"/>
              <a:t>‹#›</a:t>
            </a:fld>
            <a:endParaRPr lang="en-US"/>
          </a:p>
        </p:txBody>
      </p:sp>
    </p:spTree>
    <p:extLst>
      <p:ext uri="{BB962C8B-B14F-4D97-AF65-F5344CB8AC3E}">
        <p14:creationId xmlns:p14="http://schemas.microsoft.com/office/powerpoint/2010/main" val="1085701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7160D-CC50-4197-B58E-C2F5FA4F46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CE68E7-9D1B-4385-BB4F-F102D436A8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6DBDF5-BD0B-463C-BDDE-0CA7C770B7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6D24FF-5F39-45B2-9196-97373CA1535D}"/>
              </a:ext>
            </a:extLst>
          </p:cNvPr>
          <p:cNvSpPr>
            <a:spLocks noGrp="1"/>
          </p:cNvSpPr>
          <p:nvPr>
            <p:ph type="dt" sz="half" idx="10"/>
          </p:nvPr>
        </p:nvSpPr>
        <p:spPr/>
        <p:txBody>
          <a:bodyPr/>
          <a:lstStyle/>
          <a:p>
            <a:fld id="{A32799B3-D840-45F2-B406-3873DDE5E295}" type="datetime1">
              <a:rPr lang="en-US" smtClean="0"/>
              <a:t>9/29/2021</a:t>
            </a:fld>
            <a:endParaRPr lang="en-US"/>
          </a:p>
        </p:txBody>
      </p:sp>
      <p:sp>
        <p:nvSpPr>
          <p:cNvPr id="6" name="Footer Placeholder 5">
            <a:extLst>
              <a:ext uri="{FF2B5EF4-FFF2-40B4-BE49-F238E27FC236}">
                <a16:creationId xmlns:a16="http://schemas.microsoft.com/office/drawing/2014/main" id="{AC918752-86D3-4622-B75A-3E85DD3D5C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BF2768-B7B8-4CCD-BA48-83A3977F5292}"/>
              </a:ext>
            </a:extLst>
          </p:cNvPr>
          <p:cNvSpPr>
            <a:spLocks noGrp="1"/>
          </p:cNvSpPr>
          <p:nvPr>
            <p:ph type="sldNum" sz="quarter" idx="12"/>
          </p:nvPr>
        </p:nvSpPr>
        <p:spPr/>
        <p:txBody>
          <a:bodyPr/>
          <a:lstStyle/>
          <a:p>
            <a:fld id="{43ABBD84-47B6-4659-BA6A-FD2C5CCA1946}" type="slidenum">
              <a:rPr lang="en-US" smtClean="0"/>
              <a:t>‹#›</a:t>
            </a:fld>
            <a:endParaRPr lang="en-US"/>
          </a:p>
        </p:txBody>
      </p:sp>
    </p:spTree>
    <p:extLst>
      <p:ext uri="{BB962C8B-B14F-4D97-AF65-F5344CB8AC3E}">
        <p14:creationId xmlns:p14="http://schemas.microsoft.com/office/powerpoint/2010/main" val="2845452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F08CF3-6FDF-48D7-8347-EAE7123563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817E0B-25F1-4D1D-AF02-239909FC13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C2A1B2-1256-4F7B-8B02-CABC684645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2FBB04-6906-4B5B-8366-DFCF94585947}" type="datetime1">
              <a:rPr lang="en-US" smtClean="0"/>
              <a:t>9/29/2021</a:t>
            </a:fld>
            <a:endParaRPr lang="en-US"/>
          </a:p>
        </p:txBody>
      </p:sp>
      <p:sp>
        <p:nvSpPr>
          <p:cNvPr id="5" name="Footer Placeholder 4">
            <a:extLst>
              <a:ext uri="{FF2B5EF4-FFF2-40B4-BE49-F238E27FC236}">
                <a16:creationId xmlns:a16="http://schemas.microsoft.com/office/drawing/2014/main" id="{E27B7E4A-9519-400F-BA02-B2AFCF1475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9F6E0D-D7E2-414C-9A51-386147CED7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BBD84-47B6-4659-BA6A-FD2C5CCA1946}" type="slidenum">
              <a:rPr lang="en-US" smtClean="0"/>
              <a:t>‹#›</a:t>
            </a:fld>
            <a:endParaRPr lang="en-US"/>
          </a:p>
        </p:txBody>
      </p:sp>
    </p:spTree>
    <p:extLst>
      <p:ext uri="{BB962C8B-B14F-4D97-AF65-F5344CB8AC3E}">
        <p14:creationId xmlns:p14="http://schemas.microsoft.com/office/powerpoint/2010/main" val="2181109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ext&#10;&#10;Description automatically generated">
            <a:extLst>
              <a:ext uri="{FF2B5EF4-FFF2-40B4-BE49-F238E27FC236}">
                <a16:creationId xmlns:a16="http://schemas.microsoft.com/office/drawing/2014/main" id="{78199136-0FEA-4910-941B-B63763AFB6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9" y="0"/>
            <a:ext cx="3200402" cy="685800"/>
          </a:xfrm>
          <a:prstGeom prst="rect">
            <a:avLst/>
          </a:prstGeom>
        </p:spPr>
      </p:pic>
      <p:sp>
        <p:nvSpPr>
          <p:cNvPr id="6" name="TextBox 5">
            <a:extLst>
              <a:ext uri="{FF2B5EF4-FFF2-40B4-BE49-F238E27FC236}">
                <a16:creationId xmlns:a16="http://schemas.microsoft.com/office/drawing/2014/main" id="{43FCD7C5-F61E-4FEE-A6EF-5F95A908F913}"/>
              </a:ext>
            </a:extLst>
          </p:cNvPr>
          <p:cNvSpPr txBox="1"/>
          <p:nvPr/>
        </p:nvSpPr>
        <p:spPr>
          <a:xfrm>
            <a:off x="395417" y="1805927"/>
            <a:ext cx="11401166" cy="2062103"/>
          </a:xfrm>
          <a:prstGeom prst="rect">
            <a:avLst/>
          </a:prstGeom>
          <a:noFill/>
        </p:spPr>
        <p:txBody>
          <a:bodyPr wrap="square" rtlCol="0">
            <a:spAutoFit/>
          </a:bodyPr>
          <a:lstStyle/>
          <a:p>
            <a:pPr algn="ctr"/>
            <a:r>
              <a:rPr lang="en-US" sz="2800" b="1" i="0" dirty="0">
                <a:solidFill>
                  <a:srgbClr val="0070C0"/>
                </a:solidFill>
                <a:effectLst/>
                <a:latin typeface="arial" panose="020B0604020202020204" pitchFamily="34" charset="0"/>
              </a:rPr>
              <a:t>Public Workshop</a:t>
            </a:r>
          </a:p>
          <a:p>
            <a:pPr algn="ctr"/>
            <a:r>
              <a:rPr lang="en-US" sz="2000" b="1" i="0" dirty="0">
                <a:solidFill>
                  <a:srgbClr val="0070C0"/>
                </a:solidFill>
                <a:effectLst/>
                <a:latin typeface="arial" panose="020B0604020202020204" pitchFamily="34" charset="0"/>
              </a:rPr>
              <a:t>Discussion of Updates to the new Electronic Certification Database for</a:t>
            </a:r>
            <a:br>
              <a:rPr lang="en-US" sz="2000" b="1" i="0" dirty="0">
                <a:solidFill>
                  <a:srgbClr val="0070C0"/>
                </a:solidFill>
                <a:effectLst/>
                <a:latin typeface="arial" panose="020B0604020202020204" pitchFamily="34" charset="0"/>
              </a:rPr>
            </a:br>
            <a:r>
              <a:rPr lang="en-US" sz="2000" b="1" i="0" dirty="0">
                <a:solidFill>
                  <a:srgbClr val="0070C0"/>
                </a:solidFill>
                <a:effectLst/>
                <a:latin typeface="arial" panose="020B0604020202020204" pitchFamily="34" charset="0"/>
              </a:rPr>
              <a:t>On-Road Heavy-Duty Engines, Vehicles, and Powertrains and for </a:t>
            </a:r>
          </a:p>
          <a:p>
            <a:pPr algn="ctr"/>
            <a:r>
              <a:rPr lang="en-US" sz="2000" b="1" i="0" dirty="0">
                <a:solidFill>
                  <a:srgbClr val="0070C0"/>
                </a:solidFill>
                <a:effectLst/>
                <a:latin typeface="arial" panose="020B0604020202020204" pitchFamily="34" charset="0"/>
              </a:rPr>
              <a:t>Off-Road Compression-Ignition Engines</a:t>
            </a:r>
          </a:p>
          <a:p>
            <a:pPr algn="ctr"/>
            <a:endParaRPr lang="en-US" sz="2000" b="1" dirty="0">
              <a:solidFill>
                <a:srgbClr val="0070C0"/>
              </a:solidFill>
              <a:latin typeface="arial" panose="020B0604020202020204" pitchFamily="34" charset="0"/>
            </a:endParaRPr>
          </a:p>
          <a:p>
            <a:pPr algn="ctr"/>
            <a:r>
              <a:rPr lang="en-US" sz="2000" b="1" i="0" dirty="0">
                <a:solidFill>
                  <a:srgbClr val="0070C0"/>
                </a:solidFill>
                <a:effectLst/>
                <a:latin typeface="arial" panose="020B0604020202020204" pitchFamily="34" charset="0"/>
              </a:rPr>
              <a:t>September 29, 2021</a:t>
            </a:r>
          </a:p>
        </p:txBody>
      </p:sp>
    </p:spTree>
    <p:extLst>
      <p:ext uri="{BB962C8B-B14F-4D97-AF65-F5344CB8AC3E}">
        <p14:creationId xmlns:p14="http://schemas.microsoft.com/office/powerpoint/2010/main" val="3252526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5B863B2-93AE-4DE6-8272-84FDFC28582E}"/>
              </a:ext>
            </a:extLst>
          </p:cNvPr>
          <p:cNvSpPr>
            <a:spLocks noGrp="1"/>
          </p:cNvSpPr>
          <p:nvPr>
            <p:ph type="sldNum" sz="quarter" idx="12"/>
          </p:nvPr>
        </p:nvSpPr>
        <p:spPr/>
        <p:txBody>
          <a:bodyPr/>
          <a:lstStyle/>
          <a:p>
            <a:fld id="{43ABBD84-47B6-4659-BA6A-FD2C5CCA1946}" type="slidenum">
              <a:rPr lang="en-US" smtClean="0"/>
              <a:t>10</a:t>
            </a:fld>
            <a:endParaRPr lang="en-US"/>
          </a:p>
        </p:txBody>
      </p:sp>
      <p:pic>
        <p:nvPicPr>
          <p:cNvPr id="6" name="Picture 5" descr="Text&#10;&#10;Description automatically generated">
            <a:extLst>
              <a:ext uri="{FF2B5EF4-FFF2-40B4-BE49-F238E27FC236}">
                <a16:creationId xmlns:a16="http://schemas.microsoft.com/office/drawing/2014/main" id="{25C0D426-A202-437A-9F33-7774AFFC3C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9" y="0"/>
            <a:ext cx="3200402" cy="685800"/>
          </a:xfrm>
          <a:prstGeom prst="rect">
            <a:avLst/>
          </a:prstGeom>
        </p:spPr>
      </p:pic>
      <p:sp>
        <p:nvSpPr>
          <p:cNvPr id="7" name="TextBox 6">
            <a:extLst>
              <a:ext uri="{FF2B5EF4-FFF2-40B4-BE49-F238E27FC236}">
                <a16:creationId xmlns:a16="http://schemas.microsoft.com/office/drawing/2014/main" id="{6B306E22-9BC5-42B8-BD65-6F29EC62AFB7}"/>
              </a:ext>
            </a:extLst>
          </p:cNvPr>
          <p:cNvSpPr txBox="1"/>
          <p:nvPr/>
        </p:nvSpPr>
        <p:spPr>
          <a:xfrm>
            <a:off x="7974229" y="10077"/>
            <a:ext cx="4206240" cy="707886"/>
          </a:xfrm>
          <a:prstGeom prst="rect">
            <a:avLst/>
          </a:prstGeom>
          <a:noFill/>
        </p:spPr>
        <p:txBody>
          <a:bodyPr wrap="square" rtlCol="0">
            <a:spAutoFit/>
          </a:bodyPr>
          <a:lstStyle/>
          <a:p>
            <a:pPr algn="r"/>
            <a:r>
              <a:rPr lang="en-US" sz="1000" b="1" i="0" dirty="0">
                <a:effectLst/>
                <a:latin typeface="arial" panose="020B0604020202020204" pitchFamily="34" charset="0"/>
              </a:rPr>
              <a:t>Public Workshop - September 29, 2021</a:t>
            </a:r>
          </a:p>
          <a:p>
            <a:pPr algn="r"/>
            <a:r>
              <a:rPr lang="en-US" sz="1000" i="0" dirty="0">
                <a:effectLst/>
                <a:latin typeface="arial" panose="020B0604020202020204" pitchFamily="34" charset="0"/>
              </a:rPr>
              <a:t>Discussion of Updates to the new Electronic Certification Database for </a:t>
            </a:r>
          </a:p>
          <a:p>
            <a:pPr algn="r"/>
            <a:r>
              <a:rPr lang="en-US" sz="1000" i="0" dirty="0">
                <a:effectLst/>
                <a:latin typeface="arial" panose="020B0604020202020204" pitchFamily="34" charset="0"/>
              </a:rPr>
              <a:t>On-Road Heavy-Duty Engines, Vehicles, and Powertrains and for </a:t>
            </a:r>
          </a:p>
          <a:p>
            <a:pPr algn="r"/>
            <a:r>
              <a:rPr lang="en-US" sz="1000" i="0" dirty="0">
                <a:effectLst/>
                <a:latin typeface="arial" panose="020B0604020202020204" pitchFamily="34" charset="0"/>
              </a:rPr>
              <a:t>Off-Road Compression-Ignition Engines</a:t>
            </a:r>
          </a:p>
        </p:txBody>
      </p:sp>
      <p:sp>
        <p:nvSpPr>
          <p:cNvPr id="8" name="TextBox 7">
            <a:extLst>
              <a:ext uri="{FF2B5EF4-FFF2-40B4-BE49-F238E27FC236}">
                <a16:creationId xmlns:a16="http://schemas.microsoft.com/office/drawing/2014/main" id="{9849475E-0DBB-4495-8F6A-1959EC84D0F9}"/>
              </a:ext>
            </a:extLst>
          </p:cNvPr>
          <p:cNvSpPr txBox="1"/>
          <p:nvPr/>
        </p:nvSpPr>
        <p:spPr>
          <a:xfrm>
            <a:off x="156519" y="809147"/>
            <a:ext cx="11878962" cy="523220"/>
          </a:xfrm>
          <a:prstGeom prst="rect">
            <a:avLst/>
          </a:prstGeom>
          <a:noFill/>
        </p:spPr>
        <p:txBody>
          <a:bodyPr wrap="square" rtlCol="0">
            <a:spAutoFit/>
          </a:bodyPr>
          <a:lstStyle/>
          <a:p>
            <a:pPr algn="ctr"/>
            <a:r>
              <a:rPr lang="en-US" sz="2800" b="1" dirty="0">
                <a:solidFill>
                  <a:schemeClr val="tx1">
                    <a:lumMod val="50000"/>
                    <a:lumOff val="50000"/>
                  </a:schemeClr>
                </a:solidFill>
                <a:latin typeface="arial" panose="020B0604020202020204" pitchFamily="34" charset="0"/>
              </a:rPr>
              <a:t>Overview of the E-Cert Project</a:t>
            </a:r>
            <a:endParaRPr lang="en-US" sz="2800" b="1" i="0" dirty="0">
              <a:solidFill>
                <a:schemeClr val="tx1">
                  <a:lumMod val="50000"/>
                  <a:lumOff val="50000"/>
                </a:schemeClr>
              </a:solidFill>
              <a:effectLst/>
              <a:latin typeface="arial" panose="020B0604020202020204" pitchFamily="34" charset="0"/>
            </a:endParaRPr>
          </a:p>
        </p:txBody>
      </p:sp>
      <p:pic>
        <p:nvPicPr>
          <p:cNvPr id="9" name="Picture 8">
            <a:extLst>
              <a:ext uri="{FF2B5EF4-FFF2-40B4-BE49-F238E27FC236}">
                <a16:creationId xmlns:a16="http://schemas.microsoft.com/office/drawing/2014/main" id="{CEBB80FC-5AB5-4F9B-A07C-2FA92DE36558}"/>
              </a:ext>
            </a:extLst>
          </p:cNvPr>
          <p:cNvPicPr/>
          <p:nvPr/>
        </p:nvPicPr>
        <p:blipFill>
          <a:blip r:embed="rId3">
            <a:extLst>
              <a:ext uri="{28A0092B-C50C-407E-A947-70E740481C1C}">
                <a14:useLocalDpi xmlns:a14="http://schemas.microsoft.com/office/drawing/2010/main" val="0"/>
              </a:ext>
            </a:extLst>
          </a:blip>
          <a:srcRect/>
          <a:stretch/>
        </p:blipFill>
        <p:spPr>
          <a:xfrm>
            <a:off x="7700210" y="1455714"/>
            <a:ext cx="4251157" cy="5262720"/>
          </a:xfrm>
          <a:prstGeom prst="rect">
            <a:avLst/>
          </a:prstGeom>
        </p:spPr>
      </p:pic>
      <p:sp>
        <p:nvSpPr>
          <p:cNvPr id="10" name="TextBox 9">
            <a:extLst>
              <a:ext uri="{FF2B5EF4-FFF2-40B4-BE49-F238E27FC236}">
                <a16:creationId xmlns:a16="http://schemas.microsoft.com/office/drawing/2014/main" id="{5876592A-EB83-4B25-88FE-008314026C65}"/>
              </a:ext>
            </a:extLst>
          </p:cNvPr>
          <p:cNvSpPr txBox="1"/>
          <p:nvPr/>
        </p:nvSpPr>
        <p:spPr>
          <a:xfrm>
            <a:off x="240633" y="1455714"/>
            <a:ext cx="7459577" cy="5124480"/>
          </a:xfrm>
          <a:prstGeom prst="rect">
            <a:avLst/>
          </a:prstGeom>
          <a:noFill/>
        </p:spPr>
        <p:txBody>
          <a:bodyPr wrap="square" rtlCol="0">
            <a:spAutoFit/>
          </a:bodyPr>
          <a:lstStyle/>
          <a:p>
            <a:pPr algn="ctr"/>
            <a:r>
              <a:rPr lang="en-US" sz="2800" b="1" dirty="0">
                <a:solidFill>
                  <a:srgbClr val="0070C0"/>
                </a:solidFill>
                <a:latin typeface="arial" panose="020B0604020202020204" pitchFamily="34" charset="0"/>
              </a:rPr>
              <a:t>What information is submitted into</a:t>
            </a:r>
            <a:r>
              <a:rPr lang="en-US" sz="2800" b="1" i="0" dirty="0">
                <a:solidFill>
                  <a:srgbClr val="0070C0"/>
                </a:solidFill>
                <a:effectLst/>
                <a:latin typeface="arial" panose="020B0604020202020204" pitchFamily="34" charset="0"/>
              </a:rPr>
              <a:t> E-Cert?</a:t>
            </a:r>
          </a:p>
          <a:p>
            <a:endParaRPr lang="en-US" sz="1100" b="1" dirty="0">
              <a:solidFill>
                <a:srgbClr val="0070C0"/>
              </a:solidFill>
              <a:latin typeface="arial" panose="020B0604020202020204" pitchFamily="34" charset="0"/>
            </a:endParaRPr>
          </a:p>
          <a:p>
            <a:r>
              <a:rPr lang="en-US" sz="2400" dirty="0">
                <a:solidFill>
                  <a:srgbClr val="0070C0"/>
                </a:solidFill>
                <a:latin typeface="arial" panose="020B0604020202020204" pitchFamily="34" charset="0"/>
              </a:rPr>
              <a:t>All applications include some information which is also included in some other category.</a:t>
            </a:r>
          </a:p>
          <a:p>
            <a:endParaRPr lang="en-US" sz="2400" dirty="0">
              <a:solidFill>
                <a:srgbClr val="0070C0"/>
              </a:solidFill>
              <a:latin typeface="arial" panose="020B0604020202020204" pitchFamily="34" charset="0"/>
            </a:endParaRPr>
          </a:p>
          <a:p>
            <a:r>
              <a:rPr lang="en-US" sz="2400" dirty="0">
                <a:solidFill>
                  <a:srgbClr val="0070C0"/>
                </a:solidFill>
                <a:latin typeface="arial" panose="020B0604020202020204" pitchFamily="34" charset="0"/>
              </a:rPr>
              <a:t>To minimize repetition, most tables in the database are used by multiple application categories.</a:t>
            </a:r>
          </a:p>
          <a:p>
            <a:endParaRPr lang="en-US" sz="2400" dirty="0">
              <a:solidFill>
                <a:srgbClr val="0070C0"/>
              </a:solidFill>
              <a:latin typeface="arial" panose="020B0604020202020204" pitchFamily="34" charset="0"/>
            </a:endParaRPr>
          </a:p>
          <a:p>
            <a:r>
              <a:rPr lang="en-US" sz="2400" dirty="0">
                <a:solidFill>
                  <a:srgbClr val="0070C0"/>
                </a:solidFill>
                <a:latin typeface="arial" panose="020B0604020202020204" pitchFamily="34" charset="0"/>
              </a:rPr>
              <a:t>E-Cert will expect specific blocks of data based on the application category and other field values.</a:t>
            </a:r>
          </a:p>
          <a:p>
            <a:endParaRPr lang="en-US" sz="2400" dirty="0">
              <a:solidFill>
                <a:srgbClr val="0070C0"/>
              </a:solidFill>
              <a:latin typeface="arial" panose="020B0604020202020204" pitchFamily="34" charset="0"/>
            </a:endParaRPr>
          </a:p>
          <a:p>
            <a:r>
              <a:rPr lang="en-US" sz="2400" dirty="0">
                <a:solidFill>
                  <a:srgbClr val="0070C0"/>
                </a:solidFill>
                <a:latin typeface="arial" panose="020B0604020202020204" pitchFamily="34" charset="0"/>
              </a:rPr>
              <a:t>E-Cert documentation explains the rules that the system will use to check each application.  These rules mimic current review procedures used by staff.</a:t>
            </a:r>
          </a:p>
        </p:txBody>
      </p:sp>
    </p:spTree>
    <p:extLst>
      <p:ext uri="{BB962C8B-B14F-4D97-AF65-F5344CB8AC3E}">
        <p14:creationId xmlns:p14="http://schemas.microsoft.com/office/powerpoint/2010/main" val="2541641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5B863B2-93AE-4DE6-8272-84FDFC28582E}"/>
              </a:ext>
            </a:extLst>
          </p:cNvPr>
          <p:cNvSpPr>
            <a:spLocks noGrp="1"/>
          </p:cNvSpPr>
          <p:nvPr>
            <p:ph type="sldNum" sz="quarter" idx="12"/>
          </p:nvPr>
        </p:nvSpPr>
        <p:spPr/>
        <p:txBody>
          <a:bodyPr/>
          <a:lstStyle/>
          <a:p>
            <a:fld id="{43ABBD84-47B6-4659-BA6A-FD2C5CCA1946}" type="slidenum">
              <a:rPr lang="en-US" smtClean="0"/>
              <a:t>11</a:t>
            </a:fld>
            <a:endParaRPr lang="en-US"/>
          </a:p>
        </p:txBody>
      </p:sp>
      <p:pic>
        <p:nvPicPr>
          <p:cNvPr id="6" name="Picture 5" descr="Text&#10;&#10;Description automatically generated">
            <a:extLst>
              <a:ext uri="{FF2B5EF4-FFF2-40B4-BE49-F238E27FC236}">
                <a16:creationId xmlns:a16="http://schemas.microsoft.com/office/drawing/2014/main" id="{25C0D426-A202-437A-9F33-7774AFFC3C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9" y="0"/>
            <a:ext cx="3200402" cy="685800"/>
          </a:xfrm>
          <a:prstGeom prst="rect">
            <a:avLst/>
          </a:prstGeom>
        </p:spPr>
      </p:pic>
      <p:sp>
        <p:nvSpPr>
          <p:cNvPr id="7" name="TextBox 6">
            <a:extLst>
              <a:ext uri="{FF2B5EF4-FFF2-40B4-BE49-F238E27FC236}">
                <a16:creationId xmlns:a16="http://schemas.microsoft.com/office/drawing/2014/main" id="{6B306E22-9BC5-42B8-BD65-6F29EC62AFB7}"/>
              </a:ext>
            </a:extLst>
          </p:cNvPr>
          <p:cNvSpPr txBox="1"/>
          <p:nvPr/>
        </p:nvSpPr>
        <p:spPr>
          <a:xfrm>
            <a:off x="7974229" y="10077"/>
            <a:ext cx="4206240" cy="707886"/>
          </a:xfrm>
          <a:prstGeom prst="rect">
            <a:avLst/>
          </a:prstGeom>
          <a:noFill/>
        </p:spPr>
        <p:txBody>
          <a:bodyPr wrap="square" rtlCol="0">
            <a:spAutoFit/>
          </a:bodyPr>
          <a:lstStyle/>
          <a:p>
            <a:pPr algn="r"/>
            <a:r>
              <a:rPr lang="en-US" sz="1000" b="1" i="0" dirty="0">
                <a:effectLst/>
                <a:latin typeface="arial" panose="020B0604020202020204" pitchFamily="34" charset="0"/>
              </a:rPr>
              <a:t>Public Workshop - September 29, 2021</a:t>
            </a:r>
          </a:p>
          <a:p>
            <a:pPr algn="r"/>
            <a:r>
              <a:rPr lang="en-US" sz="1000" i="0" dirty="0">
                <a:effectLst/>
                <a:latin typeface="arial" panose="020B0604020202020204" pitchFamily="34" charset="0"/>
              </a:rPr>
              <a:t>Discussion of Updates to the new Electronic Certification Database for </a:t>
            </a:r>
          </a:p>
          <a:p>
            <a:pPr algn="r"/>
            <a:r>
              <a:rPr lang="en-US" sz="1000" i="0" dirty="0">
                <a:effectLst/>
                <a:latin typeface="arial" panose="020B0604020202020204" pitchFamily="34" charset="0"/>
              </a:rPr>
              <a:t>On-Road Heavy-Duty Engines, Vehicles, and Powertrains and for </a:t>
            </a:r>
          </a:p>
          <a:p>
            <a:pPr algn="r"/>
            <a:r>
              <a:rPr lang="en-US" sz="1000" i="0" dirty="0">
                <a:effectLst/>
                <a:latin typeface="arial" panose="020B0604020202020204" pitchFamily="34" charset="0"/>
              </a:rPr>
              <a:t>Off-Road Compression-Ignition Engines</a:t>
            </a:r>
          </a:p>
        </p:txBody>
      </p:sp>
      <p:sp>
        <p:nvSpPr>
          <p:cNvPr id="8" name="TextBox 7">
            <a:extLst>
              <a:ext uri="{FF2B5EF4-FFF2-40B4-BE49-F238E27FC236}">
                <a16:creationId xmlns:a16="http://schemas.microsoft.com/office/drawing/2014/main" id="{CB9FB573-8334-4638-A1DF-4D7EBCD4581D}"/>
              </a:ext>
            </a:extLst>
          </p:cNvPr>
          <p:cNvSpPr txBox="1"/>
          <p:nvPr/>
        </p:nvSpPr>
        <p:spPr>
          <a:xfrm>
            <a:off x="960931" y="1455714"/>
            <a:ext cx="10270138" cy="5125955"/>
          </a:xfrm>
          <a:prstGeom prst="rect">
            <a:avLst/>
          </a:prstGeom>
          <a:noFill/>
        </p:spPr>
        <p:txBody>
          <a:bodyPr wrap="square" rtlCol="0">
            <a:spAutoFit/>
          </a:bodyPr>
          <a:lstStyle/>
          <a:p>
            <a:pPr algn="ctr"/>
            <a:r>
              <a:rPr lang="en-US" sz="2800" b="1" i="0" dirty="0">
                <a:solidFill>
                  <a:srgbClr val="0070C0"/>
                </a:solidFill>
                <a:effectLst/>
                <a:latin typeface="arial" panose="020B0604020202020204" pitchFamily="34" charset="0"/>
              </a:rPr>
              <a:t>Where are we in the E-Cert project timeline ?</a:t>
            </a:r>
          </a:p>
          <a:p>
            <a:endParaRPr lang="en-US" sz="1100" b="1" dirty="0">
              <a:solidFill>
                <a:srgbClr val="0070C0"/>
              </a:solidFill>
              <a:latin typeface="arial" panose="020B0604020202020204" pitchFamily="34" charset="0"/>
            </a:endParaRPr>
          </a:p>
          <a:p>
            <a:pPr marL="685800" marR="0" indent="228600">
              <a:lnSpc>
                <a:spcPct val="115000"/>
              </a:lnSpc>
              <a:spcBef>
                <a:spcPts val="0"/>
              </a:spcBef>
              <a:spcAft>
                <a:spcPts val="1000"/>
              </a:spcAft>
            </a:pPr>
            <a:r>
              <a:rPr lang="en-US" sz="1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2008 – Initial E-Cert effort</a:t>
            </a:r>
          </a:p>
          <a:p>
            <a:pPr marL="685800" marR="0" indent="228600">
              <a:lnSpc>
                <a:spcPct val="115000"/>
              </a:lnSpc>
              <a:spcBef>
                <a:spcPts val="0"/>
              </a:spcBef>
              <a:spcAft>
                <a:spcPts val="1000"/>
              </a:spcAft>
            </a:pPr>
            <a:r>
              <a:rPr lang="en-US" sz="1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2009-2014 – Suspended due to other priorities </a:t>
            </a:r>
          </a:p>
          <a:p>
            <a:pPr marL="685800" marR="0" indent="228600">
              <a:lnSpc>
                <a:spcPct val="115000"/>
              </a:lnSpc>
              <a:spcBef>
                <a:spcPts val="0"/>
              </a:spcBef>
              <a:spcAft>
                <a:spcPts val="1000"/>
              </a:spcAft>
            </a:pPr>
            <a:r>
              <a:rPr lang="en-US" sz="1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2014-2017 – Internal development of data requirements with expanded scope</a:t>
            </a:r>
          </a:p>
          <a:p>
            <a:pPr marL="685800" marR="0" indent="228600">
              <a:lnSpc>
                <a:spcPct val="115000"/>
              </a:lnSpc>
              <a:spcBef>
                <a:spcPts val="0"/>
              </a:spcBef>
              <a:spcAft>
                <a:spcPts val="1000"/>
              </a:spcAft>
            </a:pPr>
            <a:r>
              <a:rPr lang="en-US" sz="1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August 2017 – Workshop to introduce expanded data requirements </a:t>
            </a:r>
          </a:p>
          <a:p>
            <a:pPr marL="685800" marR="0" indent="228600">
              <a:lnSpc>
                <a:spcPct val="115000"/>
              </a:lnSpc>
              <a:spcBef>
                <a:spcPts val="0"/>
              </a:spcBef>
              <a:spcAft>
                <a:spcPts val="1000"/>
              </a:spcAft>
            </a:pPr>
            <a:r>
              <a:rPr lang="en-US" sz="1400" dirty="0">
                <a:solidFill>
                  <a:srgbClr val="0070C0"/>
                </a:solidFill>
                <a:latin typeface="Arial" panose="020B0604020202020204" pitchFamily="34" charset="0"/>
                <a:ea typeface="Calibri" panose="020F0502020204030204" pitchFamily="34" charset="0"/>
                <a:cs typeface="Times New Roman" panose="02020603050405020304" pitchFamily="18" charset="0"/>
              </a:rPr>
              <a:t>October 2017-October 2018 – Workgroup meetings</a:t>
            </a:r>
          </a:p>
          <a:p>
            <a:pPr marL="685800" marR="0" indent="228600">
              <a:lnSpc>
                <a:spcPct val="115000"/>
              </a:lnSpc>
              <a:spcBef>
                <a:spcPts val="0"/>
              </a:spcBef>
              <a:spcAft>
                <a:spcPts val="1000"/>
              </a:spcAft>
            </a:pPr>
            <a:r>
              <a:rPr lang="en-US" sz="1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October 2018-February 2019 – Comment period</a:t>
            </a:r>
          </a:p>
          <a:p>
            <a:pPr marL="685800" marR="0" indent="228600">
              <a:lnSpc>
                <a:spcPct val="115000"/>
              </a:lnSpc>
              <a:spcBef>
                <a:spcPts val="0"/>
              </a:spcBef>
              <a:spcAft>
                <a:spcPts val="1000"/>
              </a:spcAft>
            </a:pPr>
            <a:r>
              <a:rPr lang="en-US" sz="1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2019-20</a:t>
            </a:r>
            <a:r>
              <a:rPr lang="en-US" sz="1400" dirty="0">
                <a:solidFill>
                  <a:srgbClr val="0070C0"/>
                </a:solidFill>
                <a:latin typeface="Arial" panose="020B0604020202020204" pitchFamily="34" charset="0"/>
                <a:ea typeface="Calibri" panose="020F0502020204030204" pitchFamily="34" charset="0"/>
                <a:cs typeface="Times New Roman" panose="02020603050405020304" pitchFamily="18" charset="0"/>
              </a:rPr>
              <a:t>21 – Internal development of E-Cert database and updates of data requirements</a:t>
            </a:r>
          </a:p>
          <a:p>
            <a:pPr marL="685800" marR="0" indent="228600">
              <a:lnSpc>
                <a:spcPct val="115000"/>
              </a:lnSpc>
              <a:spcBef>
                <a:spcPts val="0"/>
              </a:spcBef>
              <a:spcAft>
                <a:spcPts val="1000"/>
              </a:spcAft>
            </a:pPr>
            <a:r>
              <a:rPr lang="en-US" b="1" dirty="0">
                <a:solidFill>
                  <a:srgbClr val="0070C0"/>
                </a:solidFill>
                <a:latin typeface="Arial" panose="020B0604020202020204" pitchFamily="34" charset="0"/>
                <a:ea typeface="Calibri" panose="020F0502020204030204" pitchFamily="34" charset="0"/>
                <a:cs typeface="Times New Roman" panose="02020603050405020304" pitchFamily="18" charset="0"/>
              </a:rPr>
              <a:t>September 2021 – Workshop to update data requirements</a:t>
            </a:r>
          </a:p>
          <a:p>
            <a:pPr marL="685800" marR="0" indent="228600">
              <a:lnSpc>
                <a:spcPct val="115000"/>
              </a:lnSpc>
              <a:spcBef>
                <a:spcPts val="0"/>
              </a:spcBef>
              <a:spcAft>
                <a:spcPts val="1000"/>
              </a:spcAft>
            </a:pPr>
            <a:r>
              <a:rPr lang="en-US" sz="1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October 2021-June 2022 – Comment period and further internal development</a:t>
            </a:r>
          </a:p>
          <a:p>
            <a:pPr marL="685800" marR="0" indent="228600">
              <a:lnSpc>
                <a:spcPct val="115000"/>
              </a:lnSpc>
              <a:spcBef>
                <a:spcPts val="0"/>
              </a:spcBef>
              <a:spcAft>
                <a:spcPts val="1000"/>
              </a:spcAft>
            </a:pPr>
            <a:r>
              <a:rPr lang="en-US" sz="1400" dirty="0">
                <a:solidFill>
                  <a:srgbClr val="0070C0"/>
                </a:solidFill>
                <a:latin typeface="Arial" panose="020B0604020202020204" pitchFamily="34" charset="0"/>
                <a:ea typeface="Calibri" panose="020F0502020204030204" pitchFamily="34" charset="0"/>
                <a:cs typeface="Times New Roman" panose="02020603050405020304" pitchFamily="18" charset="0"/>
              </a:rPr>
              <a:t>June 2022 – Workshop to describe submission process</a:t>
            </a:r>
          </a:p>
          <a:p>
            <a:pPr marL="685800" marR="0" indent="228600">
              <a:lnSpc>
                <a:spcPct val="115000"/>
              </a:lnSpc>
              <a:spcBef>
                <a:spcPts val="0"/>
              </a:spcBef>
              <a:spcAft>
                <a:spcPts val="1000"/>
              </a:spcAft>
            </a:pPr>
            <a:r>
              <a:rPr lang="en-US" sz="1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July 2022 – </a:t>
            </a:r>
            <a:r>
              <a:rPr lang="en-US" sz="1400" dirty="0">
                <a:solidFill>
                  <a:srgbClr val="0070C0"/>
                </a:solidFill>
                <a:latin typeface="Arial" panose="020B0604020202020204" pitchFamily="34" charset="0"/>
                <a:ea typeface="Calibri" panose="020F0502020204030204" pitchFamily="34" charset="0"/>
                <a:cs typeface="Times New Roman" panose="02020603050405020304" pitchFamily="18" charset="0"/>
              </a:rPr>
              <a:t>Voluntary testing by manufacturers</a:t>
            </a:r>
          </a:p>
          <a:p>
            <a:pPr marL="685800" marR="0" indent="228600">
              <a:lnSpc>
                <a:spcPct val="115000"/>
              </a:lnSpc>
              <a:spcBef>
                <a:spcPts val="0"/>
              </a:spcBef>
              <a:spcAft>
                <a:spcPts val="1000"/>
              </a:spcAft>
            </a:pPr>
            <a:r>
              <a:rPr lang="en-US" sz="1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October 2022 – Official Launch</a:t>
            </a:r>
          </a:p>
        </p:txBody>
      </p:sp>
      <p:sp>
        <p:nvSpPr>
          <p:cNvPr id="9" name="TextBox 8">
            <a:extLst>
              <a:ext uri="{FF2B5EF4-FFF2-40B4-BE49-F238E27FC236}">
                <a16:creationId xmlns:a16="http://schemas.microsoft.com/office/drawing/2014/main" id="{A5A04C45-70A1-43AF-AB0A-640FB1A84D2A}"/>
              </a:ext>
            </a:extLst>
          </p:cNvPr>
          <p:cNvSpPr txBox="1"/>
          <p:nvPr/>
        </p:nvSpPr>
        <p:spPr>
          <a:xfrm>
            <a:off x="156519" y="809147"/>
            <a:ext cx="11878962" cy="523220"/>
          </a:xfrm>
          <a:prstGeom prst="rect">
            <a:avLst/>
          </a:prstGeom>
          <a:noFill/>
        </p:spPr>
        <p:txBody>
          <a:bodyPr wrap="square" rtlCol="0">
            <a:spAutoFit/>
          </a:bodyPr>
          <a:lstStyle/>
          <a:p>
            <a:pPr algn="ctr"/>
            <a:r>
              <a:rPr lang="en-US" sz="2800" b="1" dirty="0">
                <a:solidFill>
                  <a:schemeClr val="tx1">
                    <a:lumMod val="50000"/>
                    <a:lumOff val="50000"/>
                  </a:schemeClr>
                </a:solidFill>
                <a:latin typeface="arial" panose="020B0604020202020204" pitchFamily="34" charset="0"/>
              </a:rPr>
              <a:t>Overview of the E-Cert Project</a:t>
            </a:r>
            <a:endParaRPr lang="en-US" sz="2800" b="1" i="0" dirty="0">
              <a:solidFill>
                <a:schemeClr val="tx1">
                  <a:lumMod val="50000"/>
                  <a:lumOff val="50000"/>
                </a:schemeClr>
              </a:solidFill>
              <a:effectLst/>
              <a:latin typeface="arial" panose="020B0604020202020204" pitchFamily="34" charset="0"/>
            </a:endParaRPr>
          </a:p>
        </p:txBody>
      </p:sp>
    </p:spTree>
    <p:extLst>
      <p:ext uri="{BB962C8B-B14F-4D97-AF65-F5344CB8AC3E}">
        <p14:creationId xmlns:p14="http://schemas.microsoft.com/office/powerpoint/2010/main" val="3325479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5B863B2-93AE-4DE6-8272-84FDFC28582E}"/>
              </a:ext>
            </a:extLst>
          </p:cNvPr>
          <p:cNvSpPr>
            <a:spLocks noGrp="1"/>
          </p:cNvSpPr>
          <p:nvPr>
            <p:ph type="sldNum" sz="quarter" idx="12"/>
          </p:nvPr>
        </p:nvSpPr>
        <p:spPr/>
        <p:txBody>
          <a:bodyPr/>
          <a:lstStyle/>
          <a:p>
            <a:fld id="{43ABBD84-47B6-4659-BA6A-FD2C5CCA1946}" type="slidenum">
              <a:rPr lang="en-US" smtClean="0"/>
              <a:t>12</a:t>
            </a:fld>
            <a:endParaRPr lang="en-US"/>
          </a:p>
        </p:txBody>
      </p:sp>
      <p:pic>
        <p:nvPicPr>
          <p:cNvPr id="6" name="Picture 5" descr="Text&#10;&#10;Description automatically generated">
            <a:extLst>
              <a:ext uri="{FF2B5EF4-FFF2-40B4-BE49-F238E27FC236}">
                <a16:creationId xmlns:a16="http://schemas.microsoft.com/office/drawing/2014/main" id="{25C0D426-A202-437A-9F33-7774AFFC3C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9" y="0"/>
            <a:ext cx="3200402" cy="685800"/>
          </a:xfrm>
          <a:prstGeom prst="rect">
            <a:avLst/>
          </a:prstGeom>
        </p:spPr>
      </p:pic>
      <p:sp>
        <p:nvSpPr>
          <p:cNvPr id="7" name="TextBox 6">
            <a:extLst>
              <a:ext uri="{FF2B5EF4-FFF2-40B4-BE49-F238E27FC236}">
                <a16:creationId xmlns:a16="http://schemas.microsoft.com/office/drawing/2014/main" id="{6B306E22-9BC5-42B8-BD65-6F29EC62AFB7}"/>
              </a:ext>
            </a:extLst>
          </p:cNvPr>
          <p:cNvSpPr txBox="1"/>
          <p:nvPr/>
        </p:nvSpPr>
        <p:spPr>
          <a:xfrm>
            <a:off x="7974229" y="10077"/>
            <a:ext cx="4206240" cy="707886"/>
          </a:xfrm>
          <a:prstGeom prst="rect">
            <a:avLst/>
          </a:prstGeom>
          <a:noFill/>
        </p:spPr>
        <p:txBody>
          <a:bodyPr wrap="square" rtlCol="0">
            <a:spAutoFit/>
          </a:bodyPr>
          <a:lstStyle/>
          <a:p>
            <a:pPr algn="r"/>
            <a:r>
              <a:rPr lang="en-US" sz="1000" b="1" i="0" dirty="0">
                <a:effectLst/>
                <a:latin typeface="arial" panose="020B0604020202020204" pitchFamily="34" charset="0"/>
              </a:rPr>
              <a:t>Public Workshop - September 29, 2021</a:t>
            </a:r>
          </a:p>
          <a:p>
            <a:pPr algn="r"/>
            <a:r>
              <a:rPr lang="en-US" sz="1000" i="0" dirty="0">
                <a:effectLst/>
                <a:latin typeface="arial" panose="020B0604020202020204" pitchFamily="34" charset="0"/>
              </a:rPr>
              <a:t>Discussion of Updates to the new Electronic Certification Database for </a:t>
            </a:r>
          </a:p>
          <a:p>
            <a:pPr algn="r"/>
            <a:r>
              <a:rPr lang="en-US" sz="1000" i="0" dirty="0">
                <a:effectLst/>
                <a:latin typeface="arial" panose="020B0604020202020204" pitchFamily="34" charset="0"/>
              </a:rPr>
              <a:t>On-Road Heavy-Duty Engines, Vehicles, and Powertrains and for </a:t>
            </a:r>
          </a:p>
          <a:p>
            <a:pPr algn="r"/>
            <a:r>
              <a:rPr lang="en-US" sz="1000" i="0" dirty="0">
                <a:effectLst/>
                <a:latin typeface="arial" panose="020B0604020202020204" pitchFamily="34" charset="0"/>
              </a:rPr>
              <a:t>Off-Road Compression-Ignition Engines</a:t>
            </a:r>
          </a:p>
        </p:txBody>
      </p:sp>
      <p:sp>
        <p:nvSpPr>
          <p:cNvPr id="8" name="TextBox 7">
            <a:extLst>
              <a:ext uri="{FF2B5EF4-FFF2-40B4-BE49-F238E27FC236}">
                <a16:creationId xmlns:a16="http://schemas.microsoft.com/office/drawing/2014/main" id="{F1D2E6CE-A1B3-452F-8683-A128EBA4F3A2}"/>
              </a:ext>
            </a:extLst>
          </p:cNvPr>
          <p:cNvSpPr txBox="1"/>
          <p:nvPr/>
        </p:nvSpPr>
        <p:spPr>
          <a:xfrm>
            <a:off x="917071" y="2736502"/>
            <a:ext cx="10357858" cy="1384995"/>
          </a:xfrm>
          <a:prstGeom prst="rect">
            <a:avLst/>
          </a:prstGeom>
          <a:noFill/>
        </p:spPr>
        <p:txBody>
          <a:bodyPr wrap="square" rtlCol="0">
            <a:spAutoFit/>
          </a:bodyPr>
          <a:lstStyle/>
          <a:p>
            <a:pPr algn="ctr"/>
            <a:r>
              <a:rPr lang="en-US" sz="2800" b="1" dirty="0">
                <a:solidFill>
                  <a:srgbClr val="0070C0"/>
                </a:solidFill>
                <a:latin typeface="arial" panose="020B0604020202020204" pitchFamily="34" charset="0"/>
              </a:rPr>
              <a:t>Questions</a:t>
            </a:r>
          </a:p>
          <a:p>
            <a:pPr algn="ctr"/>
            <a:r>
              <a:rPr lang="en-US" sz="2800" b="1" dirty="0">
                <a:solidFill>
                  <a:srgbClr val="0070C0"/>
                </a:solidFill>
                <a:latin typeface="arial" panose="020B0604020202020204" pitchFamily="34" charset="0"/>
              </a:rPr>
              <a:t> and </a:t>
            </a:r>
          </a:p>
          <a:p>
            <a:pPr algn="ctr"/>
            <a:r>
              <a:rPr lang="en-US" sz="2800" b="1" dirty="0">
                <a:solidFill>
                  <a:srgbClr val="0070C0"/>
                </a:solidFill>
                <a:latin typeface="arial" panose="020B0604020202020204" pitchFamily="34" charset="0"/>
              </a:rPr>
              <a:t>Answers</a:t>
            </a:r>
            <a:endParaRPr lang="en-US" sz="2400" dirty="0">
              <a:solidFill>
                <a:srgbClr val="0070C0"/>
              </a:solidFill>
              <a:latin typeface="arial" panose="020B0604020202020204" pitchFamily="34" charset="0"/>
            </a:endParaRPr>
          </a:p>
        </p:txBody>
      </p:sp>
      <p:sp>
        <p:nvSpPr>
          <p:cNvPr id="9" name="TextBox 8">
            <a:extLst>
              <a:ext uri="{FF2B5EF4-FFF2-40B4-BE49-F238E27FC236}">
                <a16:creationId xmlns:a16="http://schemas.microsoft.com/office/drawing/2014/main" id="{F7BB40A2-26E8-4124-A4C8-25648EF575CD}"/>
              </a:ext>
            </a:extLst>
          </p:cNvPr>
          <p:cNvSpPr txBox="1"/>
          <p:nvPr/>
        </p:nvSpPr>
        <p:spPr>
          <a:xfrm>
            <a:off x="156519" y="809147"/>
            <a:ext cx="11878962" cy="523220"/>
          </a:xfrm>
          <a:prstGeom prst="rect">
            <a:avLst/>
          </a:prstGeom>
          <a:noFill/>
        </p:spPr>
        <p:txBody>
          <a:bodyPr wrap="square" rtlCol="0">
            <a:spAutoFit/>
          </a:bodyPr>
          <a:lstStyle/>
          <a:p>
            <a:pPr algn="ctr"/>
            <a:r>
              <a:rPr lang="en-US" sz="2800" b="1" dirty="0">
                <a:solidFill>
                  <a:schemeClr val="tx1">
                    <a:lumMod val="50000"/>
                    <a:lumOff val="50000"/>
                  </a:schemeClr>
                </a:solidFill>
                <a:latin typeface="arial" panose="020B0604020202020204" pitchFamily="34" charset="0"/>
              </a:rPr>
              <a:t>Overview of the E-Cert Project</a:t>
            </a:r>
            <a:endParaRPr lang="en-US" sz="2800" b="1" i="0" dirty="0">
              <a:solidFill>
                <a:schemeClr val="tx1">
                  <a:lumMod val="50000"/>
                  <a:lumOff val="50000"/>
                </a:schemeClr>
              </a:solidFill>
              <a:effectLst/>
              <a:latin typeface="arial" panose="020B0604020202020204" pitchFamily="34" charset="0"/>
            </a:endParaRPr>
          </a:p>
        </p:txBody>
      </p:sp>
    </p:spTree>
    <p:extLst>
      <p:ext uri="{BB962C8B-B14F-4D97-AF65-F5344CB8AC3E}">
        <p14:creationId xmlns:p14="http://schemas.microsoft.com/office/powerpoint/2010/main" val="3456046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5B863B2-93AE-4DE6-8272-84FDFC28582E}"/>
              </a:ext>
            </a:extLst>
          </p:cNvPr>
          <p:cNvSpPr>
            <a:spLocks noGrp="1"/>
          </p:cNvSpPr>
          <p:nvPr>
            <p:ph type="sldNum" sz="quarter" idx="12"/>
          </p:nvPr>
        </p:nvSpPr>
        <p:spPr/>
        <p:txBody>
          <a:bodyPr/>
          <a:lstStyle/>
          <a:p>
            <a:fld id="{43ABBD84-47B6-4659-BA6A-FD2C5CCA1946}" type="slidenum">
              <a:rPr lang="en-US" smtClean="0"/>
              <a:t>2</a:t>
            </a:fld>
            <a:endParaRPr lang="en-US"/>
          </a:p>
        </p:txBody>
      </p:sp>
      <p:pic>
        <p:nvPicPr>
          <p:cNvPr id="6" name="Picture 5" descr="Text&#10;&#10;Description automatically generated">
            <a:extLst>
              <a:ext uri="{FF2B5EF4-FFF2-40B4-BE49-F238E27FC236}">
                <a16:creationId xmlns:a16="http://schemas.microsoft.com/office/drawing/2014/main" id="{25C0D426-A202-437A-9F33-7774AFFC3C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9" y="0"/>
            <a:ext cx="3200402" cy="685800"/>
          </a:xfrm>
          <a:prstGeom prst="rect">
            <a:avLst/>
          </a:prstGeom>
        </p:spPr>
      </p:pic>
      <p:sp>
        <p:nvSpPr>
          <p:cNvPr id="7" name="TextBox 6">
            <a:extLst>
              <a:ext uri="{FF2B5EF4-FFF2-40B4-BE49-F238E27FC236}">
                <a16:creationId xmlns:a16="http://schemas.microsoft.com/office/drawing/2014/main" id="{6B306E22-9BC5-42B8-BD65-6F29EC62AFB7}"/>
              </a:ext>
            </a:extLst>
          </p:cNvPr>
          <p:cNvSpPr txBox="1"/>
          <p:nvPr/>
        </p:nvSpPr>
        <p:spPr>
          <a:xfrm>
            <a:off x="7974229" y="10077"/>
            <a:ext cx="4206240" cy="707886"/>
          </a:xfrm>
          <a:prstGeom prst="rect">
            <a:avLst/>
          </a:prstGeom>
          <a:noFill/>
        </p:spPr>
        <p:txBody>
          <a:bodyPr wrap="square" rtlCol="0">
            <a:spAutoFit/>
          </a:bodyPr>
          <a:lstStyle/>
          <a:p>
            <a:pPr algn="r"/>
            <a:r>
              <a:rPr lang="en-US" sz="1000" b="1" i="0" dirty="0">
                <a:effectLst/>
                <a:latin typeface="arial" panose="020B0604020202020204" pitchFamily="34" charset="0"/>
              </a:rPr>
              <a:t>Public Workshop - September 29, 2021</a:t>
            </a:r>
          </a:p>
          <a:p>
            <a:pPr algn="r"/>
            <a:r>
              <a:rPr lang="en-US" sz="1000" i="0" dirty="0">
                <a:effectLst/>
                <a:latin typeface="arial" panose="020B0604020202020204" pitchFamily="34" charset="0"/>
              </a:rPr>
              <a:t>Discussion of Updates to the new Electronic Certification Database for </a:t>
            </a:r>
          </a:p>
          <a:p>
            <a:pPr algn="r"/>
            <a:r>
              <a:rPr lang="en-US" sz="1000" i="0" dirty="0">
                <a:effectLst/>
                <a:latin typeface="arial" panose="020B0604020202020204" pitchFamily="34" charset="0"/>
              </a:rPr>
              <a:t>On-Road Heavy-Duty Engines, Vehicles, and Powertrains and for </a:t>
            </a:r>
          </a:p>
          <a:p>
            <a:pPr algn="r"/>
            <a:r>
              <a:rPr lang="en-US" sz="1000" i="0" dirty="0">
                <a:effectLst/>
                <a:latin typeface="arial" panose="020B0604020202020204" pitchFamily="34" charset="0"/>
              </a:rPr>
              <a:t>Off-Road Compression-Ignition Engines</a:t>
            </a:r>
          </a:p>
        </p:txBody>
      </p:sp>
      <p:sp>
        <p:nvSpPr>
          <p:cNvPr id="8" name="TextBox 7">
            <a:extLst>
              <a:ext uri="{FF2B5EF4-FFF2-40B4-BE49-F238E27FC236}">
                <a16:creationId xmlns:a16="http://schemas.microsoft.com/office/drawing/2014/main" id="{6FBBACE8-52B7-4F94-BCA7-B88A5350601F}"/>
              </a:ext>
            </a:extLst>
          </p:cNvPr>
          <p:cNvSpPr txBox="1"/>
          <p:nvPr/>
        </p:nvSpPr>
        <p:spPr>
          <a:xfrm>
            <a:off x="1345212" y="1847114"/>
            <a:ext cx="9501575" cy="3647152"/>
          </a:xfrm>
          <a:prstGeom prst="rect">
            <a:avLst/>
          </a:prstGeom>
          <a:noFill/>
        </p:spPr>
        <p:txBody>
          <a:bodyPr wrap="square" rtlCol="0">
            <a:spAutoFit/>
          </a:bodyPr>
          <a:lstStyle/>
          <a:p>
            <a:pPr algn="ctr"/>
            <a:r>
              <a:rPr lang="en-US" sz="2800" b="1" i="0" dirty="0">
                <a:solidFill>
                  <a:srgbClr val="0070C0"/>
                </a:solidFill>
                <a:effectLst/>
                <a:latin typeface="arial" panose="020B0604020202020204" pitchFamily="34" charset="0"/>
              </a:rPr>
              <a:t>Agenda</a:t>
            </a:r>
          </a:p>
          <a:p>
            <a:pPr algn="ctr"/>
            <a:endParaRPr lang="en-US" sz="1100" b="1" i="0" dirty="0">
              <a:solidFill>
                <a:srgbClr val="0070C0"/>
              </a:solidFill>
              <a:effectLst/>
              <a:latin typeface="arial" panose="020B0604020202020204" pitchFamily="34" charset="0"/>
            </a:endParaRPr>
          </a:p>
          <a:p>
            <a:r>
              <a:rPr lang="en-US" sz="2400" b="1" dirty="0">
                <a:solidFill>
                  <a:srgbClr val="0070C0"/>
                </a:solidFill>
                <a:latin typeface="arial" panose="020B0604020202020204" pitchFamily="34" charset="0"/>
              </a:rPr>
              <a:t>  9:05</a:t>
            </a:r>
            <a:r>
              <a:rPr lang="en-US" sz="2400" dirty="0">
                <a:solidFill>
                  <a:srgbClr val="0070C0"/>
                </a:solidFill>
                <a:latin typeface="arial" panose="020B0604020202020204" pitchFamily="34" charset="0"/>
              </a:rPr>
              <a:t>  Welcome</a:t>
            </a:r>
          </a:p>
          <a:p>
            <a:r>
              <a:rPr lang="en-US" sz="2400" b="1" dirty="0">
                <a:solidFill>
                  <a:srgbClr val="0070C0"/>
                </a:solidFill>
                <a:latin typeface="arial" panose="020B0604020202020204" pitchFamily="34" charset="0"/>
              </a:rPr>
              <a:t>  9:10</a:t>
            </a:r>
            <a:r>
              <a:rPr lang="en-US" sz="2400" dirty="0">
                <a:solidFill>
                  <a:srgbClr val="0070C0"/>
                </a:solidFill>
                <a:latin typeface="arial" panose="020B0604020202020204" pitchFamily="34" charset="0"/>
              </a:rPr>
              <a:t>  Presentation of an Overview the E-Cert Project</a:t>
            </a:r>
          </a:p>
          <a:p>
            <a:r>
              <a:rPr lang="en-US" sz="2400" b="1" dirty="0">
                <a:solidFill>
                  <a:srgbClr val="0070C0"/>
                </a:solidFill>
                <a:latin typeface="arial" panose="020B0604020202020204" pitchFamily="34" charset="0"/>
              </a:rPr>
              <a:t>  9:30</a:t>
            </a:r>
            <a:r>
              <a:rPr lang="en-US" sz="2400" dirty="0">
                <a:solidFill>
                  <a:srgbClr val="0070C0"/>
                </a:solidFill>
                <a:latin typeface="arial" panose="020B0604020202020204" pitchFamily="34" charset="0"/>
              </a:rPr>
              <a:t>  Walkthrough on Using E-Cert Data Requirements Document</a:t>
            </a:r>
          </a:p>
          <a:p>
            <a:r>
              <a:rPr lang="en-US" sz="2400" b="1" dirty="0">
                <a:solidFill>
                  <a:srgbClr val="0070C0"/>
                </a:solidFill>
                <a:latin typeface="arial" panose="020B0604020202020204" pitchFamily="34" charset="0"/>
              </a:rPr>
              <a:t>10:10</a:t>
            </a:r>
            <a:r>
              <a:rPr lang="en-US" sz="2400" dirty="0">
                <a:solidFill>
                  <a:srgbClr val="0070C0"/>
                </a:solidFill>
                <a:latin typeface="arial" panose="020B0604020202020204" pitchFamily="34" charset="0"/>
              </a:rPr>
              <a:t>  Walkthrough of Engine and Vehicle Applications</a:t>
            </a:r>
          </a:p>
          <a:p>
            <a:r>
              <a:rPr lang="en-US" sz="2400" b="1" dirty="0">
                <a:solidFill>
                  <a:srgbClr val="0070C0"/>
                </a:solidFill>
                <a:latin typeface="arial" panose="020B0604020202020204" pitchFamily="34" charset="0"/>
              </a:rPr>
              <a:t>10:40</a:t>
            </a:r>
            <a:r>
              <a:rPr lang="en-US" sz="2400" dirty="0">
                <a:solidFill>
                  <a:srgbClr val="0070C0"/>
                </a:solidFill>
                <a:latin typeface="arial" panose="020B0604020202020204" pitchFamily="34" charset="0"/>
              </a:rPr>
              <a:t>  Break</a:t>
            </a:r>
          </a:p>
          <a:p>
            <a:r>
              <a:rPr lang="en-US" sz="2400" b="1" dirty="0">
                <a:solidFill>
                  <a:srgbClr val="0070C0"/>
                </a:solidFill>
                <a:latin typeface="arial" panose="020B0604020202020204" pitchFamily="34" charset="0"/>
              </a:rPr>
              <a:t>10:50</a:t>
            </a:r>
            <a:r>
              <a:rPr lang="en-US" sz="2400" dirty="0">
                <a:solidFill>
                  <a:srgbClr val="0070C0"/>
                </a:solidFill>
                <a:latin typeface="arial" panose="020B0604020202020204" pitchFamily="34" charset="0"/>
              </a:rPr>
              <a:t>  Walkthrough of GHG Vehicle Applications</a:t>
            </a:r>
          </a:p>
          <a:p>
            <a:r>
              <a:rPr lang="en-US" sz="2400" b="1" dirty="0">
                <a:solidFill>
                  <a:srgbClr val="0070C0"/>
                </a:solidFill>
                <a:latin typeface="arial" panose="020B0604020202020204" pitchFamily="34" charset="0"/>
              </a:rPr>
              <a:t>11:20</a:t>
            </a:r>
            <a:r>
              <a:rPr lang="en-US" sz="2400" dirty="0">
                <a:solidFill>
                  <a:srgbClr val="0070C0"/>
                </a:solidFill>
                <a:latin typeface="arial" panose="020B0604020202020204" pitchFamily="34" charset="0"/>
              </a:rPr>
              <a:t>  Walkthrough of Hybrids and Electrics Applications</a:t>
            </a:r>
          </a:p>
          <a:p>
            <a:r>
              <a:rPr lang="en-US" sz="2400" b="1" dirty="0">
                <a:solidFill>
                  <a:srgbClr val="0070C0"/>
                </a:solidFill>
                <a:latin typeface="arial" panose="020B0604020202020204" pitchFamily="34" charset="0"/>
              </a:rPr>
              <a:t>11:50</a:t>
            </a:r>
            <a:r>
              <a:rPr lang="en-US" sz="2400" dirty="0">
                <a:solidFill>
                  <a:srgbClr val="0070C0"/>
                </a:solidFill>
                <a:latin typeface="arial" panose="020B0604020202020204" pitchFamily="34" charset="0"/>
              </a:rPr>
              <a:t>  Conclusion</a:t>
            </a:r>
          </a:p>
        </p:txBody>
      </p:sp>
    </p:spTree>
    <p:extLst>
      <p:ext uri="{BB962C8B-B14F-4D97-AF65-F5344CB8AC3E}">
        <p14:creationId xmlns:p14="http://schemas.microsoft.com/office/powerpoint/2010/main" val="3308617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5B863B2-93AE-4DE6-8272-84FDFC28582E}"/>
              </a:ext>
            </a:extLst>
          </p:cNvPr>
          <p:cNvSpPr>
            <a:spLocks noGrp="1"/>
          </p:cNvSpPr>
          <p:nvPr>
            <p:ph type="sldNum" sz="quarter" idx="12"/>
          </p:nvPr>
        </p:nvSpPr>
        <p:spPr/>
        <p:txBody>
          <a:bodyPr/>
          <a:lstStyle/>
          <a:p>
            <a:fld id="{43ABBD84-47B6-4659-BA6A-FD2C5CCA1946}" type="slidenum">
              <a:rPr lang="en-US" smtClean="0"/>
              <a:t>3</a:t>
            </a:fld>
            <a:endParaRPr lang="en-US"/>
          </a:p>
        </p:txBody>
      </p:sp>
      <p:pic>
        <p:nvPicPr>
          <p:cNvPr id="6" name="Picture 5" descr="Text&#10;&#10;Description automatically generated">
            <a:extLst>
              <a:ext uri="{FF2B5EF4-FFF2-40B4-BE49-F238E27FC236}">
                <a16:creationId xmlns:a16="http://schemas.microsoft.com/office/drawing/2014/main" id="{25C0D426-A202-437A-9F33-7774AFFC3C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9" y="0"/>
            <a:ext cx="3200402" cy="685800"/>
          </a:xfrm>
          <a:prstGeom prst="rect">
            <a:avLst/>
          </a:prstGeom>
        </p:spPr>
      </p:pic>
      <p:sp>
        <p:nvSpPr>
          <p:cNvPr id="7" name="TextBox 6">
            <a:extLst>
              <a:ext uri="{FF2B5EF4-FFF2-40B4-BE49-F238E27FC236}">
                <a16:creationId xmlns:a16="http://schemas.microsoft.com/office/drawing/2014/main" id="{6B306E22-9BC5-42B8-BD65-6F29EC62AFB7}"/>
              </a:ext>
            </a:extLst>
          </p:cNvPr>
          <p:cNvSpPr txBox="1"/>
          <p:nvPr/>
        </p:nvSpPr>
        <p:spPr>
          <a:xfrm>
            <a:off x="7974229" y="10077"/>
            <a:ext cx="4206240" cy="707886"/>
          </a:xfrm>
          <a:prstGeom prst="rect">
            <a:avLst/>
          </a:prstGeom>
          <a:noFill/>
        </p:spPr>
        <p:txBody>
          <a:bodyPr wrap="square" rtlCol="0">
            <a:spAutoFit/>
          </a:bodyPr>
          <a:lstStyle/>
          <a:p>
            <a:pPr algn="r"/>
            <a:r>
              <a:rPr lang="en-US" sz="1000" b="1" i="0" dirty="0">
                <a:effectLst/>
                <a:latin typeface="arial" panose="020B0604020202020204" pitchFamily="34" charset="0"/>
              </a:rPr>
              <a:t>Public Workshop - September 29, 2021</a:t>
            </a:r>
          </a:p>
          <a:p>
            <a:pPr algn="r"/>
            <a:r>
              <a:rPr lang="en-US" sz="1000" i="0" dirty="0">
                <a:effectLst/>
                <a:latin typeface="arial" panose="020B0604020202020204" pitchFamily="34" charset="0"/>
              </a:rPr>
              <a:t>Discussion of Updates to the new Electronic Certification Database for </a:t>
            </a:r>
          </a:p>
          <a:p>
            <a:pPr algn="r"/>
            <a:r>
              <a:rPr lang="en-US" sz="1000" i="0" dirty="0">
                <a:effectLst/>
                <a:latin typeface="arial" panose="020B0604020202020204" pitchFamily="34" charset="0"/>
              </a:rPr>
              <a:t>On-Road Heavy-Duty Engines, Vehicles, and Powertrains and for </a:t>
            </a:r>
          </a:p>
          <a:p>
            <a:pPr algn="r"/>
            <a:r>
              <a:rPr lang="en-US" sz="1000" i="0" dirty="0">
                <a:effectLst/>
                <a:latin typeface="arial" panose="020B0604020202020204" pitchFamily="34" charset="0"/>
              </a:rPr>
              <a:t>Off-Road Compression-Ignition Engines</a:t>
            </a:r>
          </a:p>
        </p:txBody>
      </p:sp>
      <p:sp>
        <p:nvSpPr>
          <p:cNvPr id="9" name="TextBox 8">
            <a:extLst>
              <a:ext uri="{FF2B5EF4-FFF2-40B4-BE49-F238E27FC236}">
                <a16:creationId xmlns:a16="http://schemas.microsoft.com/office/drawing/2014/main" id="{B76831A3-E957-4EBA-A3F5-2CD10FEC95FB}"/>
              </a:ext>
            </a:extLst>
          </p:cNvPr>
          <p:cNvSpPr txBox="1"/>
          <p:nvPr/>
        </p:nvSpPr>
        <p:spPr>
          <a:xfrm>
            <a:off x="241343" y="1945968"/>
            <a:ext cx="11709314" cy="2169825"/>
          </a:xfrm>
          <a:prstGeom prst="rect">
            <a:avLst/>
          </a:prstGeom>
          <a:noFill/>
        </p:spPr>
        <p:txBody>
          <a:bodyPr wrap="square" rtlCol="0">
            <a:spAutoFit/>
          </a:bodyPr>
          <a:lstStyle/>
          <a:p>
            <a:pPr algn="ctr"/>
            <a:r>
              <a:rPr lang="en-US" sz="2800" b="1" i="0" dirty="0">
                <a:solidFill>
                  <a:srgbClr val="0070C0"/>
                </a:solidFill>
                <a:effectLst/>
                <a:latin typeface="arial" panose="020B0604020202020204" pitchFamily="34" charset="0"/>
              </a:rPr>
              <a:t>What is E-Cert ?</a:t>
            </a:r>
          </a:p>
          <a:p>
            <a:endParaRPr lang="en-US" sz="1100" b="1" dirty="0">
              <a:solidFill>
                <a:srgbClr val="0070C0"/>
              </a:solidFill>
              <a:latin typeface="arial" panose="020B0604020202020204" pitchFamily="34" charset="0"/>
            </a:endParaRPr>
          </a:p>
          <a:p>
            <a:pPr algn="ctr"/>
            <a:r>
              <a:rPr lang="en-US" sz="2400" dirty="0">
                <a:solidFill>
                  <a:srgbClr val="0070C0"/>
                </a:solidFill>
                <a:latin typeface="arial" panose="020B0604020202020204" pitchFamily="34" charset="0"/>
              </a:rPr>
              <a:t>E-Cert is a database designed to accept applications for engines, vehicles, and powertrains including test configurations, emissions testing data, durability program data, emission control systems and other basic components of design, models, and other relevant information.</a:t>
            </a:r>
          </a:p>
        </p:txBody>
      </p:sp>
      <p:sp>
        <p:nvSpPr>
          <p:cNvPr id="10" name="TextBox 9">
            <a:extLst>
              <a:ext uri="{FF2B5EF4-FFF2-40B4-BE49-F238E27FC236}">
                <a16:creationId xmlns:a16="http://schemas.microsoft.com/office/drawing/2014/main" id="{39E8CE04-B254-48BE-8216-84C6EC29AB97}"/>
              </a:ext>
            </a:extLst>
          </p:cNvPr>
          <p:cNvSpPr txBox="1"/>
          <p:nvPr/>
        </p:nvSpPr>
        <p:spPr>
          <a:xfrm>
            <a:off x="156519" y="809147"/>
            <a:ext cx="11878962" cy="523220"/>
          </a:xfrm>
          <a:prstGeom prst="rect">
            <a:avLst/>
          </a:prstGeom>
          <a:noFill/>
        </p:spPr>
        <p:txBody>
          <a:bodyPr wrap="square" rtlCol="0">
            <a:spAutoFit/>
          </a:bodyPr>
          <a:lstStyle/>
          <a:p>
            <a:pPr algn="ctr"/>
            <a:r>
              <a:rPr lang="en-US" sz="2800" b="1" dirty="0">
                <a:solidFill>
                  <a:schemeClr val="tx1">
                    <a:lumMod val="50000"/>
                    <a:lumOff val="50000"/>
                  </a:schemeClr>
                </a:solidFill>
                <a:latin typeface="arial" panose="020B0604020202020204" pitchFamily="34" charset="0"/>
              </a:rPr>
              <a:t>Overview of the E-Cert Project</a:t>
            </a:r>
            <a:endParaRPr lang="en-US" sz="2800" b="1" i="0" dirty="0">
              <a:solidFill>
                <a:schemeClr val="tx1">
                  <a:lumMod val="50000"/>
                  <a:lumOff val="50000"/>
                </a:schemeClr>
              </a:solidFill>
              <a:effectLst/>
              <a:latin typeface="arial" panose="020B0604020202020204" pitchFamily="34" charset="0"/>
            </a:endParaRPr>
          </a:p>
        </p:txBody>
      </p:sp>
    </p:spTree>
    <p:extLst>
      <p:ext uri="{BB962C8B-B14F-4D97-AF65-F5344CB8AC3E}">
        <p14:creationId xmlns:p14="http://schemas.microsoft.com/office/powerpoint/2010/main" val="3311914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5B863B2-93AE-4DE6-8272-84FDFC28582E}"/>
              </a:ext>
            </a:extLst>
          </p:cNvPr>
          <p:cNvSpPr>
            <a:spLocks noGrp="1"/>
          </p:cNvSpPr>
          <p:nvPr>
            <p:ph type="sldNum" sz="quarter" idx="12"/>
          </p:nvPr>
        </p:nvSpPr>
        <p:spPr/>
        <p:txBody>
          <a:bodyPr/>
          <a:lstStyle/>
          <a:p>
            <a:fld id="{43ABBD84-47B6-4659-BA6A-FD2C5CCA1946}" type="slidenum">
              <a:rPr lang="en-US" smtClean="0"/>
              <a:t>4</a:t>
            </a:fld>
            <a:endParaRPr lang="en-US"/>
          </a:p>
        </p:txBody>
      </p:sp>
      <p:pic>
        <p:nvPicPr>
          <p:cNvPr id="6" name="Picture 5" descr="Text&#10;&#10;Description automatically generated">
            <a:extLst>
              <a:ext uri="{FF2B5EF4-FFF2-40B4-BE49-F238E27FC236}">
                <a16:creationId xmlns:a16="http://schemas.microsoft.com/office/drawing/2014/main" id="{25C0D426-A202-437A-9F33-7774AFFC3C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9" y="0"/>
            <a:ext cx="3200402" cy="685800"/>
          </a:xfrm>
          <a:prstGeom prst="rect">
            <a:avLst/>
          </a:prstGeom>
        </p:spPr>
      </p:pic>
      <p:sp>
        <p:nvSpPr>
          <p:cNvPr id="7" name="TextBox 6">
            <a:extLst>
              <a:ext uri="{FF2B5EF4-FFF2-40B4-BE49-F238E27FC236}">
                <a16:creationId xmlns:a16="http://schemas.microsoft.com/office/drawing/2014/main" id="{6B306E22-9BC5-42B8-BD65-6F29EC62AFB7}"/>
              </a:ext>
            </a:extLst>
          </p:cNvPr>
          <p:cNvSpPr txBox="1"/>
          <p:nvPr/>
        </p:nvSpPr>
        <p:spPr>
          <a:xfrm>
            <a:off x="7974229" y="10077"/>
            <a:ext cx="4206240" cy="707886"/>
          </a:xfrm>
          <a:prstGeom prst="rect">
            <a:avLst/>
          </a:prstGeom>
          <a:noFill/>
        </p:spPr>
        <p:txBody>
          <a:bodyPr wrap="square" rtlCol="0">
            <a:spAutoFit/>
          </a:bodyPr>
          <a:lstStyle/>
          <a:p>
            <a:pPr algn="r"/>
            <a:r>
              <a:rPr lang="en-US" sz="1000" b="1" i="0" dirty="0">
                <a:effectLst/>
                <a:latin typeface="arial" panose="020B0604020202020204" pitchFamily="34" charset="0"/>
              </a:rPr>
              <a:t>Public Workshop - September 29, 2021</a:t>
            </a:r>
          </a:p>
          <a:p>
            <a:pPr algn="r"/>
            <a:r>
              <a:rPr lang="en-US" sz="1000" i="0" dirty="0">
                <a:effectLst/>
                <a:latin typeface="arial" panose="020B0604020202020204" pitchFamily="34" charset="0"/>
              </a:rPr>
              <a:t>Discussion of Updates to the new Electronic Certification Database for </a:t>
            </a:r>
          </a:p>
          <a:p>
            <a:pPr algn="r"/>
            <a:r>
              <a:rPr lang="en-US" sz="1000" i="0" dirty="0">
                <a:effectLst/>
                <a:latin typeface="arial" panose="020B0604020202020204" pitchFamily="34" charset="0"/>
              </a:rPr>
              <a:t>On-Road Heavy-Duty Engines, Vehicles, and Powertrains and for </a:t>
            </a:r>
          </a:p>
          <a:p>
            <a:pPr algn="r"/>
            <a:r>
              <a:rPr lang="en-US" sz="1000" i="0" dirty="0">
                <a:effectLst/>
                <a:latin typeface="arial" panose="020B0604020202020204" pitchFamily="34" charset="0"/>
              </a:rPr>
              <a:t>Off-Road Compression-Ignition Engines</a:t>
            </a:r>
          </a:p>
        </p:txBody>
      </p:sp>
      <p:sp>
        <p:nvSpPr>
          <p:cNvPr id="8" name="TextBox 7">
            <a:extLst>
              <a:ext uri="{FF2B5EF4-FFF2-40B4-BE49-F238E27FC236}">
                <a16:creationId xmlns:a16="http://schemas.microsoft.com/office/drawing/2014/main" id="{3A311389-6641-45C6-A5C0-4727987953CE}"/>
              </a:ext>
            </a:extLst>
          </p:cNvPr>
          <p:cNvSpPr txBox="1"/>
          <p:nvPr/>
        </p:nvSpPr>
        <p:spPr>
          <a:xfrm>
            <a:off x="960931" y="1517601"/>
            <a:ext cx="10270138" cy="4016484"/>
          </a:xfrm>
          <a:prstGeom prst="rect">
            <a:avLst/>
          </a:prstGeom>
          <a:noFill/>
        </p:spPr>
        <p:txBody>
          <a:bodyPr wrap="square" rtlCol="0">
            <a:spAutoFit/>
          </a:bodyPr>
          <a:lstStyle/>
          <a:p>
            <a:pPr algn="ctr"/>
            <a:r>
              <a:rPr lang="en-US" sz="2800" b="1" i="0" dirty="0">
                <a:solidFill>
                  <a:srgbClr val="0070C0"/>
                </a:solidFill>
                <a:effectLst/>
                <a:latin typeface="arial" panose="020B0604020202020204" pitchFamily="34" charset="0"/>
              </a:rPr>
              <a:t>What are the E-Cert project objectives ?</a:t>
            </a:r>
          </a:p>
          <a:p>
            <a:endParaRPr lang="en-US" sz="1100" b="1" dirty="0">
              <a:solidFill>
                <a:srgbClr val="0070C0"/>
              </a:solidFill>
              <a:latin typeface="arial" panose="020B0604020202020204" pitchFamily="34" charset="0"/>
            </a:endParaRPr>
          </a:p>
          <a:p>
            <a:pPr marL="342900" indent="-342900">
              <a:buFont typeface="Arial" panose="020B0604020202020204" pitchFamily="34" charset="0"/>
              <a:buChar char="•"/>
            </a:pPr>
            <a:r>
              <a:rPr lang="en-US" sz="2400" dirty="0">
                <a:solidFill>
                  <a:srgbClr val="0070C0"/>
                </a:solidFill>
                <a:latin typeface="arial" panose="020B0604020202020204" pitchFamily="34" charset="0"/>
              </a:rPr>
              <a:t>Standardize the application templates</a:t>
            </a:r>
          </a:p>
          <a:p>
            <a:pPr marL="342900" indent="-342900">
              <a:buFont typeface="Arial" panose="020B0604020202020204" pitchFamily="34" charset="0"/>
              <a:buChar char="•"/>
            </a:pPr>
            <a:r>
              <a:rPr lang="en-US" sz="2400" dirty="0">
                <a:solidFill>
                  <a:srgbClr val="0070C0"/>
                </a:solidFill>
                <a:latin typeface="arial" panose="020B0604020202020204" pitchFamily="34" charset="0"/>
              </a:rPr>
              <a:t>Reduce common errors committed by manufacturers and CARB staff</a:t>
            </a:r>
          </a:p>
          <a:p>
            <a:pPr marL="342900" indent="-342900">
              <a:buFont typeface="Arial" panose="020B0604020202020204" pitchFamily="34" charset="0"/>
              <a:buChar char="•"/>
            </a:pPr>
            <a:r>
              <a:rPr lang="en-US" sz="2400" dirty="0">
                <a:solidFill>
                  <a:srgbClr val="0070C0"/>
                </a:solidFill>
                <a:latin typeface="arial" panose="020B0604020202020204" pitchFamily="34" charset="0"/>
              </a:rPr>
              <a:t>Eliminate need for CARB staff to manually copy application data</a:t>
            </a:r>
          </a:p>
          <a:p>
            <a:pPr marL="342900" indent="-342900">
              <a:buFont typeface="Arial" panose="020B0604020202020204" pitchFamily="34" charset="0"/>
              <a:buChar char="•"/>
            </a:pPr>
            <a:r>
              <a:rPr lang="en-US" sz="2400" dirty="0">
                <a:solidFill>
                  <a:srgbClr val="0070C0"/>
                </a:solidFill>
                <a:latin typeface="arial" panose="020B0604020202020204" pitchFamily="34" charset="0"/>
              </a:rPr>
              <a:t>Streamline verification of numerical values in applications</a:t>
            </a:r>
          </a:p>
          <a:p>
            <a:pPr marL="342900" indent="-342900">
              <a:buFont typeface="Arial" panose="020B0604020202020204" pitchFamily="34" charset="0"/>
              <a:buChar char="•"/>
            </a:pPr>
            <a:r>
              <a:rPr lang="en-US" sz="2400" dirty="0">
                <a:solidFill>
                  <a:srgbClr val="0070C0"/>
                </a:solidFill>
                <a:latin typeface="arial" panose="020B0604020202020204" pitchFamily="34" charset="0"/>
              </a:rPr>
              <a:t>Streamline comparison of different applications</a:t>
            </a:r>
          </a:p>
          <a:p>
            <a:pPr marL="342900" indent="-342900">
              <a:buFont typeface="Arial" panose="020B0604020202020204" pitchFamily="34" charset="0"/>
              <a:buChar char="•"/>
            </a:pPr>
            <a:r>
              <a:rPr lang="en-US" sz="2400" dirty="0">
                <a:solidFill>
                  <a:srgbClr val="0070C0"/>
                </a:solidFill>
                <a:latin typeface="arial" panose="020B0604020202020204" pitchFamily="34" charset="0"/>
              </a:rPr>
              <a:t>Align data requested with updated regulations and policies</a:t>
            </a:r>
          </a:p>
          <a:p>
            <a:pPr marL="342900" indent="-342900">
              <a:buFont typeface="Arial" panose="020B0604020202020204" pitchFamily="34" charset="0"/>
              <a:buChar char="•"/>
            </a:pPr>
            <a:r>
              <a:rPr lang="en-US" sz="2400" dirty="0">
                <a:solidFill>
                  <a:srgbClr val="0070C0"/>
                </a:solidFill>
                <a:latin typeface="arial" panose="020B0604020202020204" pitchFamily="34" charset="0"/>
              </a:rPr>
              <a:t>Develop database capable of storing historical and future data</a:t>
            </a:r>
          </a:p>
          <a:p>
            <a:pPr marL="342900" indent="-342900">
              <a:buFont typeface="Arial" panose="020B0604020202020204" pitchFamily="34" charset="0"/>
              <a:buChar char="•"/>
            </a:pPr>
            <a:r>
              <a:rPr lang="en-US" sz="2400" dirty="0">
                <a:solidFill>
                  <a:srgbClr val="0070C0"/>
                </a:solidFill>
                <a:latin typeface="arial" panose="020B0604020202020204" pitchFamily="34" charset="0"/>
              </a:rPr>
              <a:t>Improve speed and quality of replies to internal or public data requests</a:t>
            </a:r>
          </a:p>
          <a:p>
            <a:pPr marL="342900" indent="-342900">
              <a:buFont typeface="Arial" panose="020B0604020202020204" pitchFamily="34" charset="0"/>
              <a:buChar char="•"/>
            </a:pPr>
            <a:r>
              <a:rPr lang="en-US" sz="2400" dirty="0">
                <a:solidFill>
                  <a:srgbClr val="0070C0"/>
                </a:solidFill>
                <a:latin typeface="arial" panose="020B0604020202020204" pitchFamily="34" charset="0"/>
              </a:rPr>
              <a:t>Revamp public Executive Orders webpages using E-Cert data</a:t>
            </a:r>
          </a:p>
        </p:txBody>
      </p:sp>
      <p:sp>
        <p:nvSpPr>
          <p:cNvPr id="9" name="TextBox 8">
            <a:extLst>
              <a:ext uri="{FF2B5EF4-FFF2-40B4-BE49-F238E27FC236}">
                <a16:creationId xmlns:a16="http://schemas.microsoft.com/office/drawing/2014/main" id="{3628CC85-DE20-4F76-A994-F221765C6DAE}"/>
              </a:ext>
            </a:extLst>
          </p:cNvPr>
          <p:cNvSpPr txBox="1"/>
          <p:nvPr/>
        </p:nvSpPr>
        <p:spPr>
          <a:xfrm>
            <a:off x="156519" y="809147"/>
            <a:ext cx="11878962" cy="523220"/>
          </a:xfrm>
          <a:prstGeom prst="rect">
            <a:avLst/>
          </a:prstGeom>
          <a:noFill/>
        </p:spPr>
        <p:txBody>
          <a:bodyPr wrap="square" rtlCol="0">
            <a:spAutoFit/>
          </a:bodyPr>
          <a:lstStyle/>
          <a:p>
            <a:pPr algn="ctr"/>
            <a:r>
              <a:rPr lang="en-US" sz="2800" b="1" dirty="0">
                <a:solidFill>
                  <a:schemeClr val="tx1">
                    <a:lumMod val="50000"/>
                    <a:lumOff val="50000"/>
                  </a:schemeClr>
                </a:solidFill>
                <a:latin typeface="arial" panose="020B0604020202020204" pitchFamily="34" charset="0"/>
              </a:rPr>
              <a:t>Overview of the E-Cert Project</a:t>
            </a:r>
            <a:endParaRPr lang="en-US" sz="2800" b="1" i="0" dirty="0">
              <a:solidFill>
                <a:schemeClr val="tx1">
                  <a:lumMod val="50000"/>
                  <a:lumOff val="50000"/>
                </a:schemeClr>
              </a:solidFill>
              <a:effectLst/>
              <a:latin typeface="arial" panose="020B0604020202020204" pitchFamily="34" charset="0"/>
            </a:endParaRPr>
          </a:p>
        </p:txBody>
      </p:sp>
    </p:spTree>
    <p:extLst>
      <p:ext uri="{BB962C8B-B14F-4D97-AF65-F5344CB8AC3E}">
        <p14:creationId xmlns:p14="http://schemas.microsoft.com/office/powerpoint/2010/main" val="701218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5B863B2-93AE-4DE6-8272-84FDFC28582E}"/>
              </a:ext>
            </a:extLst>
          </p:cNvPr>
          <p:cNvSpPr>
            <a:spLocks noGrp="1"/>
          </p:cNvSpPr>
          <p:nvPr>
            <p:ph type="sldNum" sz="quarter" idx="12"/>
          </p:nvPr>
        </p:nvSpPr>
        <p:spPr/>
        <p:txBody>
          <a:bodyPr/>
          <a:lstStyle/>
          <a:p>
            <a:fld id="{43ABBD84-47B6-4659-BA6A-FD2C5CCA1946}" type="slidenum">
              <a:rPr lang="en-US" smtClean="0"/>
              <a:t>5</a:t>
            </a:fld>
            <a:endParaRPr lang="en-US"/>
          </a:p>
        </p:txBody>
      </p:sp>
      <p:pic>
        <p:nvPicPr>
          <p:cNvPr id="6" name="Picture 5" descr="Text&#10;&#10;Description automatically generated">
            <a:extLst>
              <a:ext uri="{FF2B5EF4-FFF2-40B4-BE49-F238E27FC236}">
                <a16:creationId xmlns:a16="http://schemas.microsoft.com/office/drawing/2014/main" id="{25C0D426-A202-437A-9F33-7774AFFC3C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9" y="0"/>
            <a:ext cx="3200402" cy="685800"/>
          </a:xfrm>
          <a:prstGeom prst="rect">
            <a:avLst/>
          </a:prstGeom>
        </p:spPr>
      </p:pic>
      <p:sp>
        <p:nvSpPr>
          <p:cNvPr id="7" name="TextBox 6">
            <a:extLst>
              <a:ext uri="{FF2B5EF4-FFF2-40B4-BE49-F238E27FC236}">
                <a16:creationId xmlns:a16="http://schemas.microsoft.com/office/drawing/2014/main" id="{6B306E22-9BC5-42B8-BD65-6F29EC62AFB7}"/>
              </a:ext>
            </a:extLst>
          </p:cNvPr>
          <p:cNvSpPr txBox="1"/>
          <p:nvPr/>
        </p:nvSpPr>
        <p:spPr>
          <a:xfrm>
            <a:off x="7974229" y="10077"/>
            <a:ext cx="4206240" cy="707886"/>
          </a:xfrm>
          <a:prstGeom prst="rect">
            <a:avLst/>
          </a:prstGeom>
          <a:noFill/>
        </p:spPr>
        <p:txBody>
          <a:bodyPr wrap="square" rtlCol="0">
            <a:spAutoFit/>
          </a:bodyPr>
          <a:lstStyle/>
          <a:p>
            <a:pPr algn="r"/>
            <a:r>
              <a:rPr lang="en-US" sz="1000" b="1" i="0" dirty="0">
                <a:effectLst/>
                <a:latin typeface="arial" panose="020B0604020202020204" pitchFamily="34" charset="0"/>
              </a:rPr>
              <a:t>Public Workshop - September 29, 2021</a:t>
            </a:r>
          </a:p>
          <a:p>
            <a:pPr algn="r"/>
            <a:r>
              <a:rPr lang="en-US" sz="1000" i="0" dirty="0">
                <a:effectLst/>
                <a:latin typeface="arial" panose="020B0604020202020204" pitchFamily="34" charset="0"/>
              </a:rPr>
              <a:t>Discussion of Updates to the new Electronic Certification Database for </a:t>
            </a:r>
          </a:p>
          <a:p>
            <a:pPr algn="r"/>
            <a:r>
              <a:rPr lang="en-US" sz="1000" i="0" dirty="0">
                <a:effectLst/>
                <a:latin typeface="arial" panose="020B0604020202020204" pitchFamily="34" charset="0"/>
              </a:rPr>
              <a:t>On-Road Heavy-Duty Engines, Vehicles, and Powertrains and for </a:t>
            </a:r>
          </a:p>
          <a:p>
            <a:pPr algn="r"/>
            <a:r>
              <a:rPr lang="en-US" sz="1000" i="0" dirty="0">
                <a:effectLst/>
                <a:latin typeface="arial" panose="020B0604020202020204" pitchFamily="34" charset="0"/>
              </a:rPr>
              <a:t>Off-Road Compression-Ignition Engines</a:t>
            </a:r>
          </a:p>
        </p:txBody>
      </p:sp>
      <p:sp>
        <p:nvSpPr>
          <p:cNvPr id="8" name="TextBox 7">
            <a:extLst>
              <a:ext uri="{FF2B5EF4-FFF2-40B4-BE49-F238E27FC236}">
                <a16:creationId xmlns:a16="http://schemas.microsoft.com/office/drawing/2014/main" id="{61F1F17F-47CD-4FD3-BFF3-40F3E100C435}"/>
              </a:ext>
            </a:extLst>
          </p:cNvPr>
          <p:cNvSpPr txBox="1"/>
          <p:nvPr/>
        </p:nvSpPr>
        <p:spPr>
          <a:xfrm>
            <a:off x="238897" y="1517601"/>
            <a:ext cx="7191633" cy="4324261"/>
          </a:xfrm>
          <a:prstGeom prst="rect">
            <a:avLst/>
          </a:prstGeom>
          <a:noFill/>
        </p:spPr>
        <p:txBody>
          <a:bodyPr wrap="square" rtlCol="0">
            <a:spAutoFit/>
          </a:bodyPr>
          <a:lstStyle/>
          <a:p>
            <a:pPr algn="ctr"/>
            <a:r>
              <a:rPr lang="en-US" sz="2400" b="1" i="0" dirty="0">
                <a:solidFill>
                  <a:srgbClr val="0070C0"/>
                </a:solidFill>
                <a:effectLst/>
                <a:latin typeface="arial" panose="020B0604020202020204" pitchFamily="34" charset="0"/>
              </a:rPr>
              <a:t>How does E-Cert fit in overall certification ?</a:t>
            </a:r>
          </a:p>
          <a:p>
            <a:endParaRPr lang="en-US" sz="1100" b="1" dirty="0">
              <a:solidFill>
                <a:srgbClr val="0070C0"/>
              </a:solidFill>
              <a:latin typeface="arial" panose="020B0604020202020204" pitchFamily="34" charset="0"/>
            </a:endParaRPr>
          </a:p>
          <a:p>
            <a:r>
              <a:rPr lang="en-US" sz="2400" dirty="0">
                <a:solidFill>
                  <a:srgbClr val="0070C0"/>
                </a:solidFill>
                <a:latin typeface="arial" panose="020B0604020202020204" pitchFamily="34" charset="0"/>
              </a:rPr>
              <a:t>There are four primary phases of certification: Registration, Pre-Application, Application, and Post-Application.  </a:t>
            </a:r>
          </a:p>
          <a:p>
            <a:endParaRPr lang="en-US" sz="2400" dirty="0">
              <a:solidFill>
                <a:srgbClr val="0070C0"/>
              </a:solidFill>
              <a:latin typeface="arial" panose="020B0604020202020204" pitchFamily="34" charset="0"/>
            </a:endParaRPr>
          </a:p>
          <a:p>
            <a:r>
              <a:rPr lang="en-US" sz="2400" dirty="0">
                <a:solidFill>
                  <a:srgbClr val="0070C0"/>
                </a:solidFill>
                <a:latin typeface="arial" panose="020B0604020202020204" pitchFamily="34" charset="0"/>
              </a:rPr>
              <a:t>E-Cert is used during the Application and </a:t>
            </a:r>
          </a:p>
          <a:p>
            <a:r>
              <a:rPr lang="en-US" sz="2400" dirty="0">
                <a:solidFill>
                  <a:srgbClr val="0070C0"/>
                </a:solidFill>
                <a:latin typeface="arial" panose="020B0604020202020204" pitchFamily="34" charset="0"/>
              </a:rPr>
              <a:t>Post-Application phases.</a:t>
            </a:r>
          </a:p>
          <a:p>
            <a:endParaRPr lang="en-US" sz="2400" dirty="0">
              <a:solidFill>
                <a:srgbClr val="0070C0"/>
              </a:solidFill>
              <a:latin typeface="arial" panose="020B0604020202020204" pitchFamily="34" charset="0"/>
            </a:endParaRPr>
          </a:p>
          <a:p>
            <a:r>
              <a:rPr lang="en-US" sz="2400" dirty="0">
                <a:solidFill>
                  <a:srgbClr val="0070C0"/>
                </a:solidFill>
                <a:latin typeface="arial" panose="020B0604020202020204" pitchFamily="34" charset="0"/>
              </a:rPr>
              <a:t>E-Cert stores applications in a database and the document management system stores documents in an online filing system.</a:t>
            </a:r>
          </a:p>
        </p:txBody>
      </p:sp>
      <p:sp>
        <p:nvSpPr>
          <p:cNvPr id="9" name="TextBox 8">
            <a:extLst>
              <a:ext uri="{FF2B5EF4-FFF2-40B4-BE49-F238E27FC236}">
                <a16:creationId xmlns:a16="http://schemas.microsoft.com/office/drawing/2014/main" id="{8C5B0992-CDD6-403C-BE30-1D6FF29E5F61}"/>
              </a:ext>
            </a:extLst>
          </p:cNvPr>
          <p:cNvSpPr txBox="1"/>
          <p:nvPr/>
        </p:nvSpPr>
        <p:spPr>
          <a:xfrm>
            <a:off x="156519" y="809147"/>
            <a:ext cx="11878962" cy="523220"/>
          </a:xfrm>
          <a:prstGeom prst="rect">
            <a:avLst/>
          </a:prstGeom>
          <a:noFill/>
        </p:spPr>
        <p:txBody>
          <a:bodyPr wrap="square" rtlCol="0">
            <a:spAutoFit/>
          </a:bodyPr>
          <a:lstStyle/>
          <a:p>
            <a:pPr algn="ctr"/>
            <a:r>
              <a:rPr lang="en-US" sz="2800" b="1" dirty="0">
                <a:solidFill>
                  <a:schemeClr val="tx1">
                    <a:lumMod val="50000"/>
                    <a:lumOff val="50000"/>
                  </a:schemeClr>
                </a:solidFill>
                <a:latin typeface="arial" panose="020B0604020202020204" pitchFamily="34" charset="0"/>
              </a:rPr>
              <a:t>Overview of the E-Cert Project</a:t>
            </a:r>
            <a:endParaRPr lang="en-US" sz="2800" b="1" i="0" dirty="0">
              <a:solidFill>
                <a:schemeClr val="tx1">
                  <a:lumMod val="50000"/>
                  <a:lumOff val="50000"/>
                </a:schemeClr>
              </a:solidFill>
              <a:effectLst/>
              <a:latin typeface="arial" panose="020B0604020202020204" pitchFamily="34" charset="0"/>
            </a:endParaRPr>
          </a:p>
        </p:txBody>
      </p:sp>
      <p:pic>
        <p:nvPicPr>
          <p:cNvPr id="10" name="Picture 9">
            <a:extLst>
              <a:ext uri="{FF2B5EF4-FFF2-40B4-BE49-F238E27FC236}">
                <a16:creationId xmlns:a16="http://schemas.microsoft.com/office/drawing/2014/main" id="{9F958A8D-45A2-4DE5-8400-77B7D01BA479}"/>
              </a:ext>
            </a:extLst>
          </p:cNvPr>
          <p:cNvPicPr/>
          <p:nvPr/>
        </p:nvPicPr>
        <p:blipFill>
          <a:blip r:embed="rId3">
            <a:extLst>
              <a:ext uri="{28A0092B-C50C-407E-A947-70E740481C1C}">
                <a14:useLocalDpi xmlns:a14="http://schemas.microsoft.com/office/drawing/2010/main" val="0"/>
              </a:ext>
            </a:extLst>
          </a:blip>
          <a:srcRect/>
          <a:stretch/>
        </p:blipFill>
        <p:spPr>
          <a:xfrm>
            <a:off x="7377163" y="1332367"/>
            <a:ext cx="4658276" cy="5363210"/>
          </a:xfrm>
          <a:prstGeom prst="rect">
            <a:avLst/>
          </a:prstGeom>
        </p:spPr>
      </p:pic>
    </p:spTree>
    <p:extLst>
      <p:ext uri="{BB962C8B-B14F-4D97-AF65-F5344CB8AC3E}">
        <p14:creationId xmlns:p14="http://schemas.microsoft.com/office/powerpoint/2010/main" val="2318012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5B863B2-93AE-4DE6-8272-84FDFC28582E}"/>
              </a:ext>
            </a:extLst>
          </p:cNvPr>
          <p:cNvSpPr>
            <a:spLocks noGrp="1"/>
          </p:cNvSpPr>
          <p:nvPr>
            <p:ph type="sldNum" sz="quarter" idx="12"/>
          </p:nvPr>
        </p:nvSpPr>
        <p:spPr/>
        <p:txBody>
          <a:bodyPr/>
          <a:lstStyle/>
          <a:p>
            <a:fld id="{43ABBD84-47B6-4659-BA6A-FD2C5CCA1946}" type="slidenum">
              <a:rPr lang="en-US" smtClean="0"/>
              <a:t>6</a:t>
            </a:fld>
            <a:endParaRPr lang="en-US"/>
          </a:p>
        </p:txBody>
      </p:sp>
      <p:pic>
        <p:nvPicPr>
          <p:cNvPr id="6" name="Picture 5" descr="Text&#10;&#10;Description automatically generated">
            <a:extLst>
              <a:ext uri="{FF2B5EF4-FFF2-40B4-BE49-F238E27FC236}">
                <a16:creationId xmlns:a16="http://schemas.microsoft.com/office/drawing/2014/main" id="{25C0D426-A202-437A-9F33-7774AFFC3C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9" y="0"/>
            <a:ext cx="3200402" cy="685800"/>
          </a:xfrm>
          <a:prstGeom prst="rect">
            <a:avLst/>
          </a:prstGeom>
        </p:spPr>
      </p:pic>
      <p:sp>
        <p:nvSpPr>
          <p:cNvPr id="7" name="TextBox 6">
            <a:extLst>
              <a:ext uri="{FF2B5EF4-FFF2-40B4-BE49-F238E27FC236}">
                <a16:creationId xmlns:a16="http://schemas.microsoft.com/office/drawing/2014/main" id="{6B306E22-9BC5-42B8-BD65-6F29EC62AFB7}"/>
              </a:ext>
            </a:extLst>
          </p:cNvPr>
          <p:cNvSpPr txBox="1"/>
          <p:nvPr/>
        </p:nvSpPr>
        <p:spPr>
          <a:xfrm>
            <a:off x="7974229" y="10077"/>
            <a:ext cx="4206240" cy="707886"/>
          </a:xfrm>
          <a:prstGeom prst="rect">
            <a:avLst/>
          </a:prstGeom>
          <a:noFill/>
        </p:spPr>
        <p:txBody>
          <a:bodyPr wrap="square" rtlCol="0">
            <a:spAutoFit/>
          </a:bodyPr>
          <a:lstStyle/>
          <a:p>
            <a:pPr algn="r"/>
            <a:r>
              <a:rPr lang="en-US" sz="1000" b="1" i="0" dirty="0">
                <a:effectLst/>
                <a:latin typeface="arial" panose="020B0604020202020204" pitchFamily="34" charset="0"/>
              </a:rPr>
              <a:t>Public Workshop - September 29, 2021</a:t>
            </a:r>
          </a:p>
          <a:p>
            <a:pPr algn="r"/>
            <a:r>
              <a:rPr lang="en-US" sz="1000" i="0" dirty="0">
                <a:effectLst/>
                <a:latin typeface="arial" panose="020B0604020202020204" pitchFamily="34" charset="0"/>
              </a:rPr>
              <a:t>Discussion of Updates to the new Electronic Certification Database for </a:t>
            </a:r>
          </a:p>
          <a:p>
            <a:pPr algn="r"/>
            <a:r>
              <a:rPr lang="en-US" sz="1000" i="0" dirty="0">
                <a:effectLst/>
                <a:latin typeface="arial" panose="020B0604020202020204" pitchFamily="34" charset="0"/>
              </a:rPr>
              <a:t>On-Road Heavy-Duty Engines, Vehicles, and Powertrains and for </a:t>
            </a:r>
          </a:p>
          <a:p>
            <a:pPr algn="r"/>
            <a:r>
              <a:rPr lang="en-US" sz="1000" i="0" dirty="0">
                <a:effectLst/>
                <a:latin typeface="arial" panose="020B0604020202020204" pitchFamily="34" charset="0"/>
              </a:rPr>
              <a:t>Off-Road Compression-Ignition Engines</a:t>
            </a:r>
          </a:p>
        </p:txBody>
      </p:sp>
      <p:sp>
        <p:nvSpPr>
          <p:cNvPr id="8" name="TextBox 7">
            <a:extLst>
              <a:ext uri="{FF2B5EF4-FFF2-40B4-BE49-F238E27FC236}">
                <a16:creationId xmlns:a16="http://schemas.microsoft.com/office/drawing/2014/main" id="{A754BE43-8840-4FCF-93D5-E501F72CE0B9}"/>
              </a:ext>
            </a:extLst>
          </p:cNvPr>
          <p:cNvSpPr txBox="1"/>
          <p:nvPr/>
        </p:nvSpPr>
        <p:spPr>
          <a:xfrm>
            <a:off x="960931" y="1517601"/>
            <a:ext cx="4772604" cy="4447371"/>
          </a:xfrm>
          <a:prstGeom prst="rect">
            <a:avLst/>
          </a:prstGeom>
          <a:noFill/>
        </p:spPr>
        <p:txBody>
          <a:bodyPr wrap="square" rtlCol="0">
            <a:spAutoFit/>
          </a:bodyPr>
          <a:lstStyle/>
          <a:p>
            <a:pPr algn="ctr"/>
            <a:r>
              <a:rPr lang="en-US" sz="2800" b="1" dirty="0">
                <a:solidFill>
                  <a:srgbClr val="0070C0"/>
                </a:solidFill>
                <a:latin typeface="arial" panose="020B0604020202020204" pitchFamily="34" charset="0"/>
              </a:rPr>
              <a:t>How are applications into</a:t>
            </a:r>
            <a:r>
              <a:rPr lang="en-US" sz="2800" b="1" i="0" dirty="0">
                <a:solidFill>
                  <a:srgbClr val="0070C0"/>
                </a:solidFill>
                <a:effectLst/>
                <a:latin typeface="arial" panose="020B0604020202020204" pitchFamily="34" charset="0"/>
              </a:rPr>
              <a:t> E-Cert created?</a:t>
            </a:r>
          </a:p>
          <a:p>
            <a:endParaRPr lang="en-US" sz="1100" b="1" dirty="0">
              <a:solidFill>
                <a:srgbClr val="0070C0"/>
              </a:solidFill>
              <a:latin typeface="arial" panose="020B0604020202020204" pitchFamily="34" charset="0"/>
            </a:endParaRPr>
          </a:p>
          <a:p>
            <a:r>
              <a:rPr lang="en-US" sz="2400" dirty="0">
                <a:solidFill>
                  <a:srgbClr val="0070C0"/>
                </a:solidFill>
                <a:latin typeface="arial" panose="020B0604020202020204" pitchFamily="34" charset="0"/>
              </a:rPr>
              <a:t>Each application is a single, complete XML data file, and may be created in anyway possible that produces a correct application</a:t>
            </a:r>
          </a:p>
          <a:p>
            <a:endParaRPr lang="en-US" sz="2400" dirty="0">
              <a:solidFill>
                <a:srgbClr val="0070C0"/>
              </a:solidFill>
              <a:latin typeface="arial" panose="020B0604020202020204" pitchFamily="34" charset="0"/>
            </a:endParaRPr>
          </a:p>
          <a:p>
            <a:r>
              <a:rPr lang="en-US" sz="2400" dirty="0">
                <a:solidFill>
                  <a:srgbClr val="0070C0"/>
                </a:solidFill>
                <a:latin typeface="arial" panose="020B0604020202020204" pitchFamily="34" charset="0"/>
              </a:rPr>
              <a:t>CARB will provide a web tool that manufacturers may voluntarily use to create XML data files.</a:t>
            </a:r>
          </a:p>
        </p:txBody>
      </p:sp>
      <p:sp>
        <p:nvSpPr>
          <p:cNvPr id="9" name="TextBox 8">
            <a:extLst>
              <a:ext uri="{FF2B5EF4-FFF2-40B4-BE49-F238E27FC236}">
                <a16:creationId xmlns:a16="http://schemas.microsoft.com/office/drawing/2014/main" id="{FB996C94-22DD-4132-B17A-5A70C985D589}"/>
              </a:ext>
            </a:extLst>
          </p:cNvPr>
          <p:cNvSpPr txBox="1"/>
          <p:nvPr/>
        </p:nvSpPr>
        <p:spPr>
          <a:xfrm>
            <a:off x="156519" y="809147"/>
            <a:ext cx="11878962" cy="523220"/>
          </a:xfrm>
          <a:prstGeom prst="rect">
            <a:avLst/>
          </a:prstGeom>
          <a:noFill/>
        </p:spPr>
        <p:txBody>
          <a:bodyPr wrap="square" rtlCol="0">
            <a:spAutoFit/>
          </a:bodyPr>
          <a:lstStyle/>
          <a:p>
            <a:pPr algn="ctr"/>
            <a:r>
              <a:rPr lang="en-US" sz="2800" b="1" dirty="0">
                <a:solidFill>
                  <a:schemeClr val="tx1">
                    <a:lumMod val="50000"/>
                    <a:lumOff val="50000"/>
                  </a:schemeClr>
                </a:solidFill>
                <a:latin typeface="arial" panose="020B0604020202020204" pitchFamily="34" charset="0"/>
              </a:rPr>
              <a:t>Overview the E-Cert Project</a:t>
            </a:r>
            <a:endParaRPr lang="en-US" sz="2800" b="1" i="0" dirty="0">
              <a:solidFill>
                <a:schemeClr val="tx1">
                  <a:lumMod val="50000"/>
                  <a:lumOff val="50000"/>
                </a:schemeClr>
              </a:solidFill>
              <a:effectLst/>
              <a:latin typeface="arial" panose="020B0604020202020204" pitchFamily="34" charset="0"/>
            </a:endParaRPr>
          </a:p>
        </p:txBody>
      </p:sp>
      <p:pic>
        <p:nvPicPr>
          <p:cNvPr id="10" name="Picture 9">
            <a:extLst>
              <a:ext uri="{FF2B5EF4-FFF2-40B4-BE49-F238E27FC236}">
                <a16:creationId xmlns:a16="http://schemas.microsoft.com/office/drawing/2014/main" id="{2C9E04A3-17CB-46D7-B34D-DFAF551C295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919795" y="1517601"/>
            <a:ext cx="6115686" cy="5212080"/>
          </a:xfrm>
          <a:prstGeom prst="rect">
            <a:avLst/>
          </a:prstGeom>
        </p:spPr>
      </p:pic>
    </p:spTree>
    <p:extLst>
      <p:ext uri="{BB962C8B-B14F-4D97-AF65-F5344CB8AC3E}">
        <p14:creationId xmlns:p14="http://schemas.microsoft.com/office/powerpoint/2010/main" val="1295123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5B863B2-93AE-4DE6-8272-84FDFC28582E}"/>
              </a:ext>
            </a:extLst>
          </p:cNvPr>
          <p:cNvSpPr>
            <a:spLocks noGrp="1"/>
          </p:cNvSpPr>
          <p:nvPr>
            <p:ph type="sldNum" sz="quarter" idx="12"/>
          </p:nvPr>
        </p:nvSpPr>
        <p:spPr/>
        <p:txBody>
          <a:bodyPr/>
          <a:lstStyle/>
          <a:p>
            <a:fld id="{43ABBD84-47B6-4659-BA6A-FD2C5CCA1946}" type="slidenum">
              <a:rPr lang="en-US" smtClean="0"/>
              <a:t>7</a:t>
            </a:fld>
            <a:endParaRPr lang="en-US"/>
          </a:p>
        </p:txBody>
      </p:sp>
      <p:pic>
        <p:nvPicPr>
          <p:cNvPr id="6" name="Picture 5" descr="Text&#10;&#10;Description automatically generated">
            <a:extLst>
              <a:ext uri="{FF2B5EF4-FFF2-40B4-BE49-F238E27FC236}">
                <a16:creationId xmlns:a16="http://schemas.microsoft.com/office/drawing/2014/main" id="{25C0D426-A202-437A-9F33-7774AFFC3C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9" y="0"/>
            <a:ext cx="3200402" cy="685800"/>
          </a:xfrm>
          <a:prstGeom prst="rect">
            <a:avLst/>
          </a:prstGeom>
        </p:spPr>
      </p:pic>
      <p:sp>
        <p:nvSpPr>
          <p:cNvPr id="7" name="TextBox 6">
            <a:extLst>
              <a:ext uri="{FF2B5EF4-FFF2-40B4-BE49-F238E27FC236}">
                <a16:creationId xmlns:a16="http://schemas.microsoft.com/office/drawing/2014/main" id="{6B306E22-9BC5-42B8-BD65-6F29EC62AFB7}"/>
              </a:ext>
            </a:extLst>
          </p:cNvPr>
          <p:cNvSpPr txBox="1"/>
          <p:nvPr/>
        </p:nvSpPr>
        <p:spPr>
          <a:xfrm>
            <a:off x="7974229" y="10077"/>
            <a:ext cx="4206240" cy="707886"/>
          </a:xfrm>
          <a:prstGeom prst="rect">
            <a:avLst/>
          </a:prstGeom>
          <a:noFill/>
        </p:spPr>
        <p:txBody>
          <a:bodyPr wrap="square" rtlCol="0">
            <a:spAutoFit/>
          </a:bodyPr>
          <a:lstStyle/>
          <a:p>
            <a:pPr algn="r"/>
            <a:r>
              <a:rPr lang="en-US" sz="1000" b="1" i="0" dirty="0">
                <a:effectLst/>
                <a:latin typeface="arial" panose="020B0604020202020204" pitchFamily="34" charset="0"/>
              </a:rPr>
              <a:t>Public Workshop - September 29, 2021</a:t>
            </a:r>
          </a:p>
          <a:p>
            <a:pPr algn="r"/>
            <a:r>
              <a:rPr lang="en-US" sz="1000" i="0" dirty="0">
                <a:effectLst/>
                <a:latin typeface="arial" panose="020B0604020202020204" pitchFamily="34" charset="0"/>
              </a:rPr>
              <a:t>Discussion of Updates to the new Electronic Certification Database for </a:t>
            </a:r>
          </a:p>
          <a:p>
            <a:pPr algn="r"/>
            <a:r>
              <a:rPr lang="en-US" sz="1000" i="0" dirty="0">
                <a:effectLst/>
                <a:latin typeface="arial" panose="020B0604020202020204" pitchFamily="34" charset="0"/>
              </a:rPr>
              <a:t>On-Road Heavy-Duty Engines, Vehicles, and Powertrains and for </a:t>
            </a:r>
          </a:p>
          <a:p>
            <a:pPr algn="r"/>
            <a:r>
              <a:rPr lang="en-US" sz="1000" i="0" dirty="0">
                <a:effectLst/>
                <a:latin typeface="arial" panose="020B0604020202020204" pitchFamily="34" charset="0"/>
              </a:rPr>
              <a:t>Off-Road Compression-Ignition Engines</a:t>
            </a:r>
          </a:p>
        </p:txBody>
      </p:sp>
      <p:sp>
        <p:nvSpPr>
          <p:cNvPr id="8" name="TextBox 7">
            <a:extLst>
              <a:ext uri="{FF2B5EF4-FFF2-40B4-BE49-F238E27FC236}">
                <a16:creationId xmlns:a16="http://schemas.microsoft.com/office/drawing/2014/main" id="{4BEE1A5A-EE86-4454-B85E-58CD9578B6CA}"/>
              </a:ext>
            </a:extLst>
          </p:cNvPr>
          <p:cNvSpPr txBox="1"/>
          <p:nvPr/>
        </p:nvSpPr>
        <p:spPr>
          <a:xfrm>
            <a:off x="714680" y="1556102"/>
            <a:ext cx="10762640" cy="4385816"/>
          </a:xfrm>
          <a:prstGeom prst="rect">
            <a:avLst/>
          </a:prstGeom>
          <a:noFill/>
        </p:spPr>
        <p:txBody>
          <a:bodyPr wrap="square" rtlCol="0">
            <a:spAutoFit/>
          </a:bodyPr>
          <a:lstStyle/>
          <a:p>
            <a:pPr algn="ctr"/>
            <a:r>
              <a:rPr lang="en-US" sz="2800" b="1" dirty="0">
                <a:solidFill>
                  <a:srgbClr val="0070C0"/>
                </a:solidFill>
                <a:latin typeface="arial" panose="020B0604020202020204" pitchFamily="34" charset="0"/>
              </a:rPr>
              <a:t>How are applications into</a:t>
            </a:r>
            <a:r>
              <a:rPr lang="en-US" sz="2800" b="1" i="0" dirty="0">
                <a:solidFill>
                  <a:srgbClr val="0070C0"/>
                </a:solidFill>
                <a:effectLst/>
                <a:latin typeface="arial" panose="020B0604020202020204" pitchFamily="34" charset="0"/>
              </a:rPr>
              <a:t> E-Cert submitted ?</a:t>
            </a:r>
          </a:p>
          <a:p>
            <a:endParaRPr lang="en-US" sz="1100" b="1" dirty="0">
              <a:solidFill>
                <a:srgbClr val="0070C0"/>
              </a:solidFill>
              <a:latin typeface="arial" panose="020B0604020202020204" pitchFamily="34" charset="0"/>
            </a:endParaRPr>
          </a:p>
          <a:p>
            <a:r>
              <a:rPr lang="en-US" sz="2400" dirty="0">
                <a:solidFill>
                  <a:srgbClr val="0070C0"/>
                </a:solidFill>
                <a:latin typeface="arial" panose="020B0604020202020204" pitchFamily="34" charset="0"/>
              </a:rPr>
              <a:t>Each application…</a:t>
            </a:r>
          </a:p>
          <a:p>
            <a:pPr marL="342900" indent="-342900">
              <a:buFont typeface="Arial" panose="020B0604020202020204" pitchFamily="34" charset="0"/>
              <a:buChar char="•"/>
            </a:pPr>
            <a:r>
              <a:rPr lang="en-US" sz="2400" dirty="0">
                <a:solidFill>
                  <a:srgbClr val="0070C0"/>
                </a:solidFill>
                <a:latin typeface="arial" panose="020B0604020202020204" pitchFamily="34" charset="0"/>
              </a:rPr>
              <a:t>must be submitted sequentially, i.e. each file is an update of the most recent previous file – no “leapfrogging”.</a:t>
            </a:r>
          </a:p>
          <a:p>
            <a:pPr marL="342900" indent="-342900">
              <a:buFont typeface="Arial" panose="020B0604020202020204" pitchFamily="34" charset="0"/>
              <a:buChar char="•"/>
            </a:pPr>
            <a:r>
              <a:rPr lang="en-US" sz="2400" dirty="0">
                <a:solidFill>
                  <a:srgbClr val="0070C0"/>
                </a:solidFill>
                <a:latin typeface="arial" panose="020B0604020202020204" pitchFamily="34" charset="0"/>
              </a:rPr>
              <a:t>will be reviewed in the order it is received. For example, Running change #2 will not be reviewed until Running Change #1 is fully reviewed.</a:t>
            </a:r>
          </a:p>
          <a:p>
            <a:endParaRPr lang="en-US" sz="2400" dirty="0">
              <a:solidFill>
                <a:srgbClr val="0070C0"/>
              </a:solidFill>
              <a:latin typeface="arial" panose="020B0604020202020204" pitchFamily="34" charset="0"/>
            </a:endParaRPr>
          </a:p>
          <a:p>
            <a:r>
              <a:rPr lang="en-US" sz="2400" dirty="0">
                <a:solidFill>
                  <a:srgbClr val="0070C0"/>
                </a:solidFill>
                <a:latin typeface="arial" panose="020B0604020202020204" pitchFamily="34" charset="0"/>
              </a:rPr>
              <a:t>Carryover applications…</a:t>
            </a:r>
          </a:p>
          <a:p>
            <a:pPr marL="342900" indent="-342900">
              <a:buFont typeface="Arial" panose="020B0604020202020204" pitchFamily="34" charset="0"/>
              <a:buChar char="•"/>
            </a:pPr>
            <a:r>
              <a:rPr lang="en-US" sz="2400" dirty="0">
                <a:solidFill>
                  <a:srgbClr val="0070C0"/>
                </a:solidFill>
                <a:latin typeface="arial" panose="020B0604020202020204" pitchFamily="34" charset="0"/>
              </a:rPr>
              <a:t>are assumed to carryover from the most recently submitted version of the source application that was submitted before the carryover application.</a:t>
            </a:r>
          </a:p>
          <a:p>
            <a:pPr marL="342900" indent="-342900">
              <a:buFont typeface="Arial" panose="020B0604020202020204" pitchFamily="34" charset="0"/>
              <a:buChar char="•"/>
            </a:pPr>
            <a:r>
              <a:rPr lang="en-US" sz="2400" dirty="0">
                <a:solidFill>
                  <a:srgbClr val="0070C0"/>
                </a:solidFill>
                <a:latin typeface="arial" panose="020B0604020202020204" pitchFamily="34" charset="0"/>
              </a:rPr>
              <a:t>are reviewed only after this version of the source application is approved.</a:t>
            </a:r>
          </a:p>
        </p:txBody>
      </p:sp>
      <p:sp>
        <p:nvSpPr>
          <p:cNvPr id="9" name="TextBox 8">
            <a:extLst>
              <a:ext uri="{FF2B5EF4-FFF2-40B4-BE49-F238E27FC236}">
                <a16:creationId xmlns:a16="http://schemas.microsoft.com/office/drawing/2014/main" id="{D2F42E79-71F5-498E-AC8A-64C76D8A4E98}"/>
              </a:ext>
            </a:extLst>
          </p:cNvPr>
          <p:cNvSpPr txBox="1"/>
          <p:nvPr/>
        </p:nvSpPr>
        <p:spPr>
          <a:xfrm>
            <a:off x="156519" y="809147"/>
            <a:ext cx="11878962" cy="523220"/>
          </a:xfrm>
          <a:prstGeom prst="rect">
            <a:avLst/>
          </a:prstGeom>
          <a:noFill/>
        </p:spPr>
        <p:txBody>
          <a:bodyPr wrap="square" rtlCol="0">
            <a:spAutoFit/>
          </a:bodyPr>
          <a:lstStyle/>
          <a:p>
            <a:pPr algn="ctr"/>
            <a:r>
              <a:rPr lang="en-US" sz="2800" b="1" dirty="0">
                <a:solidFill>
                  <a:schemeClr val="tx1">
                    <a:lumMod val="50000"/>
                    <a:lumOff val="50000"/>
                  </a:schemeClr>
                </a:solidFill>
                <a:latin typeface="arial" panose="020B0604020202020204" pitchFamily="34" charset="0"/>
              </a:rPr>
              <a:t>Overview of the E-Cert Project</a:t>
            </a:r>
            <a:endParaRPr lang="en-US" sz="2800" b="1" i="0" dirty="0">
              <a:solidFill>
                <a:schemeClr val="tx1">
                  <a:lumMod val="50000"/>
                  <a:lumOff val="50000"/>
                </a:schemeClr>
              </a:solidFill>
              <a:effectLst/>
              <a:latin typeface="arial" panose="020B0604020202020204" pitchFamily="34" charset="0"/>
            </a:endParaRPr>
          </a:p>
        </p:txBody>
      </p:sp>
    </p:spTree>
    <p:extLst>
      <p:ext uri="{BB962C8B-B14F-4D97-AF65-F5344CB8AC3E}">
        <p14:creationId xmlns:p14="http://schemas.microsoft.com/office/powerpoint/2010/main" val="3676898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5B863B2-93AE-4DE6-8272-84FDFC28582E}"/>
              </a:ext>
            </a:extLst>
          </p:cNvPr>
          <p:cNvSpPr>
            <a:spLocks noGrp="1"/>
          </p:cNvSpPr>
          <p:nvPr>
            <p:ph type="sldNum" sz="quarter" idx="12"/>
          </p:nvPr>
        </p:nvSpPr>
        <p:spPr/>
        <p:txBody>
          <a:bodyPr/>
          <a:lstStyle/>
          <a:p>
            <a:fld id="{43ABBD84-47B6-4659-BA6A-FD2C5CCA1946}" type="slidenum">
              <a:rPr lang="en-US" smtClean="0"/>
              <a:t>8</a:t>
            </a:fld>
            <a:endParaRPr lang="en-US"/>
          </a:p>
        </p:txBody>
      </p:sp>
      <p:pic>
        <p:nvPicPr>
          <p:cNvPr id="6" name="Picture 5" descr="Text&#10;&#10;Description automatically generated">
            <a:extLst>
              <a:ext uri="{FF2B5EF4-FFF2-40B4-BE49-F238E27FC236}">
                <a16:creationId xmlns:a16="http://schemas.microsoft.com/office/drawing/2014/main" id="{25C0D426-A202-437A-9F33-7774AFFC3C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9" y="0"/>
            <a:ext cx="3200402" cy="685800"/>
          </a:xfrm>
          <a:prstGeom prst="rect">
            <a:avLst/>
          </a:prstGeom>
        </p:spPr>
      </p:pic>
      <p:sp>
        <p:nvSpPr>
          <p:cNvPr id="7" name="TextBox 6">
            <a:extLst>
              <a:ext uri="{FF2B5EF4-FFF2-40B4-BE49-F238E27FC236}">
                <a16:creationId xmlns:a16="http://schemas.microsoft.com/office/drawing/2014/main" id="{6B306E22-9BC5-42B8-BD65-6F29EC62AFB7}"/>
              </a:ext>
            </a:extLst>
          </p:cNvPr>
          <p:cNvSpPr txBox="1"/>
          <p:nvPr/>
        </p:nvSpPr>
        <p:spPr>
          <a:xfrm>
            <a:off x="7974229" y="10077"/>
            <a:ext cx="4206240" cy="707886"/>
          </a:xfrm>
          <a:prstGeom prst="rect">
            <a:avLst/>
          </a:prstGeom>
          <a:noFill/>
        </p:spPr>
        <p:txBody>
          <a:bodyPr wrap="square" rtlCol="0">
            <a:spAutoFit/>
          </a:bodyPr>
          <a:lstStyle/>
          <a:p>
            <a:pPr algn="r"/>
            <a:r>
              <a:rPr lang="en-US" sz="1000" b="1" i="0" dirty="0">
                <a:effectLst/>
                <a:latin typeface="arial" panose="020B0604020202020204" pitchFamily="34" charset="0"/>
              </a:rPr>
              <a:t>Public Workshop - September 29, 2021</a:t>
            </a:r>
          </a:p>
          <a:p>
            <a:pPr algn="r"/>
            <a:r>
              <a:rPr lang="en-US" sz="1000" i="0" dirty="0">
                <a:effectLst/>
                <a:latin typeface="arial" panose="020B0604020202020204" pitchFamily="34" charset="0"/>
              </a:rPr>
              <a:t>Discussion of Updates to the new Electronic Certification Database for </a:t>
            </a:r>
          </a:p>
          <a:p>
            <a:pPr algn="r"/>
            <a:r>
              <a:rPr lang="en-US" sz="1000" i="0" dirty="0">
                <a:effectLst/>
                <a:latin typeface="arial" panose="020B0604020202020204" pitchFamily="34" charset="0"/>
              </a:rPr>
              <a:t>On-Road Heavy-Duty Engines, Vehicles, and Powertrains and for </a:t>
            </a:r>
          </a:p>
          <a:p>
            <a:pPr algn="r"/>
            <a:r>
              <a:rPr lang="en-US" sz="1000" i="0" dirty="0">
                <a:effectLst/>
                <a:latin typeface="arial" panose="020B0604020202020204" pitchFamily="34" charset="0"/>
              </a:rPr>
              <a:t>Off-Road Compression-Ignition Engines</a:t>
            </a:r>
          </a:p>
        </p:txBody>
      </p:sp>
      <p:sp>
        <p:nvSpPr>
          <p:cNvPr id="8" name="TextBox 7">
            <a:extLst>
              <a:ext uri="{FF2B5EF4-FFF2-40B4-BE49-F238E27FC236}">
                <a16:creationId xmlns:a16="http://schemas.microsoft.com/office/drawing/2014/main" id="{CBE64441-98EF-49CB-84DA-CE1B90681ED9}"/>
              </a:ext>
            </a:extLst>
          </p:cNvPr>
          <p:cNvSpPr txBox="1"/>
          <p:nvPr/>
        </p:nvSpPr>
        <p:spPr>
          <a:xfrm>
            <a:off x="240633" y="1556102"/>
            <a:ext cx="7721434" cy="4755148"/>
          </a:xfrm>
          <a:prstGeom prst="rect">
            <a:avLst/>
          </a:prstGeom>
          <a:noFill/>
        </p:spPr>
        <p:txBody>
          <a:bodyPr wrap="square" rtlCol="0">
            <a:spAutoFit/>
          </a:bodyPr>
          <a:lstStyle/>
          <a:p>
            <a:pPr algn="ctr"/>
            <a:r>
              <a:rPr lang="en-US" sz="2800" b="1" dirty="0">
                <a:solidFill>
                  <a:srgbClr val="0070C0"/>
                </a:solidFill>
                <a:latin typeface="arial" panose="020B0604020202020204" pitchFamily="34" charset="0"/>
              </a:rPr>
              <a:t>How are applications into</a:t>
            </a:r>
            <a:r>
              <a:rPr lang="en-US" sz="2800" b="1" i="0" dirty="0">
                <a:solidFill>
                  <a:srgbClr val="0070C0"/>
                </a:solidFill>
                <a:effectLst/>
                <a:latin typeface="arial" panose="020B0604020202020204" pitchFamily="34" charset="0"/>
              </a:rPr>
              <a:t> E-Cert reviewed?</a:t>
            </a:r>
          </a:p>
          <a:p>
            <a:endParaRPr lang="en-US" sz="1100" b="1" dirty="0">
              <a:solidFill>
                <a:srgbClr val="0070C0"/>
              </a:solidFill>
              <a:latin typeface="arial" panose="020B0604020202020204" pitchFamily="34" charset="0"/>
            </a:endParaRPr>
          </a:p>
          <a:p>
            <a:r>
              <a:rPr lang="en-US" sz="2400" dirty="0">
                <a:solidFill>
                  <a:srgbClr val="0070C0"/>
                </a:solidFill>
                <a:latin typeface="arial" panose="020B0604020202020204" pitchFamily="34" charset="0"/>
              </a:rPr>
              <a:t>Each application will be reviewed using the current process of review by staff, peers, and management before a final decision is made.</a:t>
            </a:r>
          </a:p>
          <a:p>
            <a:endParaRPr lang="en-US" sz="2400" dirty="0">
              <a:solidFill>
                <a:srgbClr val="0070C0"/>
              </a:solidFill>
              <a:latin typeface="arial" panose="020B0604020202020204" pitchFamily="34" charset="0"/>
            </a:endParaRPr>
          </a:p>
          <a:p>
            <a:r>
              <a:rPr lang="en-US" sz="2400" dirty="0">
                <a:solidFill>
                  <a:srgbClr val="0070C0"/>
                </a:solidFill>
                <a:latin typeface="arial" panose="020B0604020202020204" pitchFamily="34" charset="0"/>
              </a:rPr>
              <a:t>Assigned staff will monitor the information submitted to E-Cert and the document management system to ensure all required information is received.</a:t>
            </a:r>
          </a:p>
          <a:p>
            <a:endParaRPr lang="en-US" sz="2400" dirty="0">
              <a:solidFill>
                <a:srgbClr val="0070C0"/>
              </a:solidFill>
              <a:latin typeface="arial" panose="020B0604020202020204" pitchFamily="34" charset="0"/>
            </a:endParaRPr>
          </a:p>
          <a:p>
            <a:r>
              <a:rPr lang="en-US" sz="2400" dirty="0">
                <a:solidFill>
                  <a:srgbClr val="0070C0"/>
                </a:solidFill>
                <a:latin typeface="arial" panose="020B0604020202020204" pitchFamily="34" charset="0"/>
              </a:rPr>
              <a:t>Certification review timeframes will be based on submissions to both E-Cert and the document management system.</a:t>
            </a:r>
          </a:p>
        </p:txBody>
      </p:sp>
      <p:sp>
        <p:nvSpPr>
          <p:cNvPr id="9" name="TextBox 8">
            <a:extLst>
              <a:ext uri="{FF2B5EF4-FFF2-40B4-BE49-F238E27FC236}">
                <a16:creationId xmlns:a16="http://schemas.microsoft.com/office/drawing/2014/main" id="{D555536E-1FB8-4BFC-AFD2-006C1D23A28F}"/>
              </a:ext>
            </a:extLst>
          </p:cNvPr>
          <p:cNvSpPr txBox="1"/>
          <p:nvPr/>
        </p:nvSpPr>
        <p:spPr>
          <a:xfrm>
            <a:off x="156519" y="809147"/>
            <a:ext cx="11878962" cy="523220"/>
          </a:xfrm>
          <a:prstGeom prst="rect">
            <a:avLst/>
          </a:prstGeom>
          <a:noFill/>
        </p:spPr>
        <p:txBody>
          <a:bodyPr wrap="square" rtlCol="0">
            <a:spAutoFit/>
          </a:bodyPr>
          <a:lstStyle/>
          <a:p>
            <a:pPr algn="ctr"/>
            <a:r>
              <a:rPr lang="en-US" sz="2800" b="1" dirty="0">
                <a:solidFill>
                  <a:schemeClr val="tx1">
                    <a:lumMod val="50000"/>
                    <a:lumOff val="50000"/>
                  </a:schemeClr>
                </a:solidFill>
                <a:latin typeface="arial" panose="020B0604020202020204" pitchFamily="34" charset="0"/>
              </a:rPr>
              <a:t>Overview of the E-Cert Project</a:t>
            </a:r>
            <a:endParaRPr lang="en-US" sz="2800" b="1" i="0" dirty="0">
              <a:solidFill>
                <a:schemeClr val="tx1">
                  <a:lumMod val="50000"/>
                  <a:lumOff val="50000"/>
                </a:schemeClr>
              </a:solidFill>
              <a:effectLst/>
              <a:latin typeface="arial" panose="020B0604020202020204" pitchFamily="34" charset="0"/>
            </a:endParaRPr>
          </a:p>
        </p:txBody>
      </p:sp>
    </p:spTree>
    <p:extLst>
      <p:ext uri="{BB962C8B-B14F-4D97-AF65-F5344CB8AC3E}">
        <p14:creationId xmlns:p14="http://schemas.microsoft.com/office/powerpoint/2010/main" val="1984443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5B863B2-93AE-4DE6-8272-84FDFC28582E}"/>
              </a:ext>
            </a:extLst>
          </p:cNvPr>
          <p:cNvSpPr>
            <a:spLocks noGrp="1"/>
          </p:cNvSpPr>
          <p:nvPr>
            <p:ph type="sldNum" sz="quarter" idx="12"/>
          </p:nvPr>
        </p:nvSpPr>
        <p:spPr/>
        <p:txBody>
          <a:bodyPr/>
          <a:lstStyle/>
          <a:p>
            <a:fld id="{43ABBD84-47B6-4659-BA6A-FD2C5CCA1946}" type="slidenum">
              <a:rPr lang="en-US" smtClean="0"/>
              <a:t>9</a:t>
            </a:fld>
            <a:endParaRPr lang="en-US"/>
          </a:p>
        </p:txBody>
      </p:sp>
      <p:pic>
        <p:nvPicPr>
          <p:cNvPr id="6" name="Picture 5" descr="Text&#10;&#10;Description automatically generated">
            <a:extLst>
              <a:ext uri="{FF2B5EF4-FFF2-40B4-BE49-F238E27FC236}">
                <a16:creationId xmlns:a16="http://schemas.microsoft.com/office/drawing/2014/main" id="{25C0D426-A202-437A-9F33-7774AFFC3C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9" y="0"/>
            <a:ext cx="3200402" cy="685800"/>
          </a:xfrm>
          <a:prstGeom prst="rect">
            <a:avLst/>
          </a:prstGeom>
        </p:spPr>
      </p:pic>
      <p:sp>
        <p:nvSpPr>
          <p:cNvPr id="7" name="TextBox 6">
            <a:extLst>
              <a:ext uri="{FF2B5EF4-FFF2-40B4-BE49-F238E27FC236}">
                <a16:creationId xmlns:a16="http://schemas.microsoft.com/office/drawing/2014/main" id="{6B306E22-9BC5-42B8-BD65-6F29EC62AFB7}"/>
              </a:ext>
            </a:extLst>
          </p:cNvPr>
          <p:cNvSpPr txBox="1"/>
          <p:nvPr/>
        </p:nvSpPr>
        <p:spPr>
          <a:xfrm>
            <a:off x="7974229" y="10077"/>
            <a:ext cx="4206240" cy="707886"/>
          </a:xfrm>
          <a:prstGeom prst="rect">
            <a:avLst/>
          </a:prstGeom>
          <a:noFill/>
        </p:spPr>
        <p:txBody>
          <a:bodyPr wrap="square" rtlCol="0">
            <a:spAutoFit/>
          </a:bodyPr>
          <a:lstStyle/>
          <a:p>
            <a:pPr algn="r"/>
            <a:r>
              <a:rPr lang="en-US" sz="1000" b="1" i="0" dirty="0">
                <a:effectLst/>
                <a:latin typeface="arial" panose="020B0604020202020204" pitchFamily="34" charset="0"/>
              </a:rPr>
              <a:t>Public Workshop - September 29, 2021</a:t>
            </a:r>
          </a:p>
          <a:p>
            <a:pPr algn="r"/>
            <a:r>
              <a:rPr lang="en-US" sz="1000" i="0" dirty="0">
                <a:effectLst/>
                <a:latin typeface="arial" panose="020B0604020202020204" pitchFamily="34" charset="0"/>
              </a:rPr>
              <a:t>Discussion of Updates to the new Electronic Certification Database for </a:t>
            </a:r>
          </a:p>
          <a:p>
            <a:pPr algn="r"/>
            <a:r>
              <a:rPr lang="en-US" sz="1000" i="0" dirty="0">
                <a:effectLst/>
                <a:latin typeface="arial" panose="020B0604020202020204" pitchFamily="34" charset="0"/>
              </a:rPr>
              <a:t>On-Road Heavy-Duty Engines, Vehicles, and Powertrains and for </a:t>
            </a:r>
          </a:p>
          <a:p>
            <a:pPr algn="r"/>
            <a:r>
              <a:rPr lang="en-US" sz="1000" i="0" dirty="0">
                <a:effectLst/>
                <a:latin typeface="arial" panose="020B0604020202020204" pitchFamily="34" charset="0"/>
              </a:rPr>
              <a:t>Off-Road Compression-Ignition Engines</a:t>
            </a:r>
          </a:p>
        </p:txBody>
      </p:sp>
      <p:sp>
        <p:nvSpPr>
          <p:cNvPr id="8" name="TextBox 7">
            <a:extLst>
              <a:ext uri="{FF2B5EF4-FFF2-40B4-BE49-F238E27FC236}">
                <a16:creationId xmlns:a16="http://schemas.microsoft.com/office/drawing/2014/main" id="{C7C5C89B-A00E-4A05-A83F-9AADCEA68DD6}"/>
              </a:ext>
            </a:extLst>
          </p:cNvPr>
          <p:cNvSpPr txBox="1"/>
          <p:nvPr/>
        </p:nvSpPr>
        <p:spPr>
          <a:xfrm>
            <a:off x="275967" y="1455714"/>
            <a:ext cx="11640065" cy="630942"/>
          </a:xfrm>
          <a:prstGeom prst="rect">
            <a:avLst/>
          </a:prstGeom>
          <a:noFill/>
        </p:spPr>
        <p:txBody>
          <a:bodyPr wrap="square" rtlCol="0">
            <a:spAutoFit/>
          </a:bodyPr>
          <a:lstStyle/>
          <a:p>
            <a:pPr algn="ctr"/>
            <a:r>
              <a:rPr lang="en-US" sz="2400" b="1" i="0" dirty="0">
                <a:solidFill>
                  <a:srgbClr val="0070C0"/>
                </a:solidFill>
                <a:effectLst/>
                <a:latin typeface="arial" panose="020B0604020202020204" pitchFamily="34" charset="0"/>
              </a:rPr>
              <a:t>What applications will </a:t>
            </a:r>
            <a:r>
              <a:rPr lang="en-US" sz="2400" b="1" dirty="0">
                <a:solidFill>
                  <a:srgbClr val="0070C0"/>
                </a:solidFill>
                <a:latin typeface="arial" panose="020B0604020202020204" pitchFamily="34" charset="0"/>
              </a:rPr>
              <a:t>be</a:t>
            </a:r>
            <a:r>
              <a:rPr lang="en-US" sz="2400" b="1" i="0" dirty="0">
                <a:solidFill>
                  <a:srgbClr val="0070C0"/>
                </a:solidFill>
                <a:effectLst/>
                <a:latin typeface="arial" panose="020B0604020202020204" pitchFamily="34" charset="0"/>
              </a:rPr>
              <a:t> submitted to E-Cert ?</a:t>
            </a:r>
          </a:p>
          <a:p>
            <a:endParaRPr lang="en-US" sz="1100" b="1" dirty="0">
              <a:solidFill>
                <a:srgbClr val="0070C0"/>
              </a:solidFill>
              <a:latin typeface="arial" panose="020B0604020202020204" pitchFamily="34" charset="0"/>
            </a:endParaRPr>
          </a:p>
        </p:txBody>
      </p:sp>
      <p:sp>
        <p:nvSpPr>
          <p:cNvPr id="9" name="TextBox 8">
            <a:extLst>
              <a:ext uri="{FF2B5EF4-FFF2-40B4-BE49-F238E27FC236}">
                <a16:creationId xmlns:a16="http://schemas.microsoft.com/office/drawing/2014/main" id="{C72BD40E-823E-4769-BD6C-5EC4BDE1319B}"/>
              </a:ext>
            </a:extLst>
          </p:cNvPr>
          <p:cNvSpPr txBox="1"/>
          <p:nvPr/>
        </p:nvSpPr>
        <p:spPr>
          <a:xfrm>
            <a:off x="156519" y="809147"/>
            <a:ext cx="11878962" cy="523220"/>
          </a:xfrm>
          <a:prstGeom prst="rect">
            <a:avLst/>
          </a:prstGeom>
          <a:noFill/>
        </p:spPr>
        <p:txBody>
          <a:bodyPr wrap="square" rtlCol="0">
            <a:spAutoFit/>
          </a:bodyPr>
          <a:lstStyle/>
          <a:p>
            <a:pPr algn="ctr"/>
            <a:r>
              <a:rPr lang="en-US" sz="2800" b="1" dirty="0">
                <a:solidFill>
                  <a:schemeClr val="tx1">
                    <a:lumMod val="50000"/>
                    <a:lumOff val="50000"/>
                  </a:schemeClr>
                </a:solidFill>
                <a:latin typeface="arial" panose="020B0604020202020204" pitchFamily="34" charset="0"/>
              </a:rPr>
              <a:t>Overview of the E-Cert Project</a:t>
            </a:r>
            <a:endParaRPr lang="en-US" sz="2800" b="1" i="0" dirty="0">
              <a:solidFill>
                <a:schemeClr val="tx1">
                  <a:lumMod val="50000"/>
                  <a:lumOff val="50000"/>
                </a:schemeClr>
              </a:solidFill>
              <a:effectLst/>
              <a:latin typeface="arial" panose="020B0604020202020204" pitchFamily="34" charset="0"/>
            </a:endParaRPr>
          </a:p>
        </p:txBody>
      </p:sp>
      <p:graphicFrame>
        <p:nvGraphicFramePr>
          <p:cNvPr id="10" name="Table 7">
            <a:extLst>
              <a:ext uri="{FF2B5EF4-FFF2-40B4-BE49-F238E27FC236}">
                <a16:creationId xmlns:a16="http://schemas.microsoft.com/office/drawing/2014/main" id="{0FC5FCEE-F244-4549-B152-2B13EE421AFC}"/>
              </a:ext>
            </a:extLst>
          </p:cNvPr>
          <p:cNvGraphicFramePr>
            <a:graphicFrameLocks noGrp="1"/>
          </p:cNvGraphicFramePr>
          <p:nvPr>
            <p:extLst>
              <p:ext uri="{D42A27DB-BD31-4B8C-83A1-F6EECF244321}">
                <p14:modId xmlns:p14="http://schemas.microsoft.com/office/powerpoint/2010/main" val="967598356"/>
              </p:ext>
            </p:extLst>
          </p:nvPr>
        </p:nvGraphicFramePr>
        <p:xfrm>
          <a:off x="1963349" y="2210003"/>
          <a:ext cx="8265299" cy="2738120"/>
        </p:xfrm>
        <a:graphic>
          <a:graphicData uri="http://schemas.openxmlformats.org/drawingml/2006/table">
            <a:tbl>
              <a:tblPr firstRow="1" bandRow="1">
                <a:tableStyleId>{5C22544A-7EE6-4342-B048-85BDC9FD1C3A}</a:tableStyleId>
              </a:tblPr>
              <a:tblGrid>
                <a:gridCol w="3674076">
                  <a:extLst>
                    <a:ext uri="{9D8B030D-6E8A-4147-A177-3AD203B41FA5}">
                      <a16:colId xmlns:a16="http://schemas.microsoft.com/office/drawing/2014/main" val="2877259544"/>
                    </a:ext>
                  </a:extLst>
                </a:gridCol>
                <a:gridCol w="4591223">
                  <a:extLst>
                    <a:ext uri="{9D8B030D-6E8A-4147-A177-3AD203B41FA5}">
                      <a16:colId xmlns:a16="http://schemas.microsoft.com/office/drawing/2014/main" val="1466038952"/>
                    </a:ext>
                  </a:extLst>
                </a:gridCol>
              </a:tblGrid>
              <a:tr h="370840">
                <a:tc>
                  <a:txBody>
                    <a:bodyPr/>
                    <a:lstStyle/>
                    <a:p>
                      <a:pPr algn="ctr"/>
                      <a:r>
                        <a:rPr lang="en-US" dirty="0">
                          <a:solidFill>
                            <a:srgbClr val="0070C0"/>
                          </a:solidFill>
                        </a:rPr>
                        <a:t>Engines</a:t>
                      </a:r>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dirty="0">
                          <a:solidFill>
                            <a:srgbClr val="0070C0"/>
                          </a:solidFill>
                        </a:rPr>
                        <a:t>Vehicles</a:t>
                      </a:r>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02833782"/>
                  </a:ext>
                </a:extLst>
              </a:tr>
              <a:tr h="370840">
                <a:tc>
                  <a:txBody>
                    <a:bodyPr/>
                    <a:lstStyle/>
                    <a:p>
                      <a:pPr algn="ctr"/>
                      <a:r>
                        <a:rPr lang="en-US" dirty="0">
                          <a:solidFill>
                            <a:srgbClr val="0070C0"/>
                          </a:solidFill>
                        </a:rPr>
                        <a:t>Medium-duty diesel and Otto </a:t>
                      </a:r>
                      <a:r>
                        <a:rPr lang="en-US" sz="1400" dirty="0">
                          <a:solidFill>
                            <a:srgbClr val="0070C0"/>
                          </a:solidFill>
                        </a:rPr>
                        <a:t>*</a:t>
                      </a:r>
                    </a:p>
                  </a:txBody>
                  <a:tcPr>
                    <a:lnT w="12700" cap="flat" cmpd="sng" algn="ctr">
                      <a:solidFill>
                        <a:schemeClr val="tx1"/>
                      </a:solidFill>
                      <a:prstDash val="solid"/>
                      <a:round/>
                      <a:headEnd type="none" w="med" len="med"/>
                      <a:tailEnd type="none" w="med" len="med"/>
                    </a:lnT>
                    <a:noFill/>
                  </a:tcPr>
                </a:tc>
                <a:tc>
                  <a:txBody>
                    <a:bodyPr/>
                    <a:lstStyle/>
                    <a:p>
                      <a:pPr algn="ctr"/>
                      <a:r>
                        <a:rPr lang="en-US" dirty="0">
                          <a:solidFill>
                            <a:srgbClr val="0070C0"/>
                          </a:solidFill>
                        </a:rPr>
                        <a:t>Medium-duty diesel and Otto </a:t>
                      </a:r>
                      <a:r>
                        <a:rPr lang="en-US" sz="1400" dirty="0">
                          <a:solidFill>
                            <a:srgbClr val="0070C0"/>
                          </a:solidFill>
                        </a:rPr>
                        <a:t>*</a:t>
                      </a:r>
                    </a:p>
                  </a:txBody>
                  <a:tcP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448986569"/>
                  </a:ext>
                </a:extLst>
              </a:tr>
              <a:tr h="370840">
                <a:tc>
                  <a:txBody>
                    <a:bodyPr/>
                    <a:lstStyle/>
                    <a:p>
                      <a:pPr algn="ctr"/>
                      <a:r>
                        <a:rPr lang="en-US" dirty="0">
                          <a:solidFill>
                            <a:srgbClr val="0070C0"/>
                          </a:solidFill>
                        </a:rPr>
                        <a:t>Heavy-duty diesel and Otto</a:t>
                      </a:r>
                      <a:endParaRPr lang="en-US" sz="1400" dirty="0">
                        <a:solidFill>
                          <a:srgbClr val="0070C0"/>
                        </a:solidFill>
                      </a:endParaRPr>
                    </a:p>
                  </a:txBody>
                  <a:tcPr>
                    <a:noFill/>
                  </a:tcPr>
                </a:tc>
                <a:tc>
                  <a:txBody>
                    <a:bodyPr/>
                    <a:lstStyle/>
                    <a:p>
                      <a:pPr algn="ctr"/>
                      <a:r>
                        <a:rPr lang="en-US" dirty="0">
                          <a:solidFill>
                            <a:srgbClr val="0070C0"/>
                          </a:solidFill>
                        </a:rPr>
                        <a:t>Heavy-duty diesel and Otto </a:t>
                      </a:r>
                      <a:r>
                        <a:rPr lang="en-US" sz="1800" dirty="0">
                          <a:solidFill>
                            <a:srgbClr val="0070C0"/>
                          </a:solidFill>
                          <a:effectLst/>
                        </a:rPr>
                        <a:t>†</a:t>
                      </a:r>
                      <a:endParaRPr lang="en-US" dirty="0">
                        <a:solidFill>
                          <a:srgbClr val="0070C0"/>
                        </a:solidFill>
                      </a:endParaRPr>
                    </a:p>
                  </a:txBody>
                  <a:tcPr>
                    <a:noFill/>
                  </a:tcPr>
                </a:tc>
                <a:extLst>
                  <a:ext uri="{0D108BD9-81ED-4DB2-BD59-A6C34878D82A}">
                    <a16:rowId xmlns:a16="http://schemas.microsoft.com/office/drawing/2014/main" val="1000164282"/>
                  </a:ext>
                </a:extLst>
              </a:tr>
              <a:tr h="370840">
                <a:tc>
                  <a:txBody>
                    <a:bodyPr/>
                    <a:lstStyle/>
                    <a:p>
                      <a:pPr algn="ctr"/>
                      <a:r>
                        <a:rPr lang="en-US" dirty="0">
                          <a:solidFill>
                            <a:srgbClr val="0070C0"/>
                          </a:solidFill>
                        </a:rPr>
                        <a:t>Off-road compression-ignition</a:t>
                      </a:r>
                    </a:p>
                  </a:txBody>
                  <a:tcPr>
                    <a:noFill/>
                  </a:tcPr>
                </a:tc>
                <a:tc>
                  <a:txBody>
                    <a:bodyPr/>
                    <a:lstStyle/>
                    <a:p>
                      <a:pPr algn="ctr"/>
                      <a:r>
                        <a:rPr lang="en-US" dirty="0">
                          <a:solidFill>
                            <a:srgbClr val="0070C0"/>
                          </a:solidFill>
                        </a:rPr>
                        <a:t>Heavy-duty GHG vehicle families </a:t>
                      </a:r>
                      <a:r>
                        <a:rPr lang="en-US" sz="1800" dirty="0">
                          <a:solidFill>
                            <a:srgbClr val="0070C0"/>
                          </a:solidFill>
                          <a:effectLst/>
                        </a:rPr>
                        <a:t>‡</a:t>
                      </a:r>
                      <a:endParaRPr lang="en-US" dirty="0">
                        <a:solidFill>
                          <a:srgbClr val="0070C0"/>
                        </a:solidFill>
                      </a:endParaRPr>
                    </a:p>
                  </a:txBody>
                  <a:tcPr>
                    <a:noFill/>
                  </a:tcPr>
                </a:tc>
                <a:extLst>
                  <a:ext uri="{0D108BD9-81ED-4DB2-BD59-A6C34878D82A}">
                    <a16:rowId xmlns:a16="http://schemas.microsoft.com/office/drawing/2014/main" val="386045892"/>
                  </a:ext>
                </a:extLst>
              </a:tr>
              <a:tr h="370840">
                <a:tc>
                  <a:txBody>
                    <a:bodyPr/>
                    <a:lstStyle/>
                    <a:p>
                      <a:pPr algn="ctr"/>
                      <a:r>
                        <a:rPr lang="en-US" dirty="0">
                          <a:solidFill>
                            <a:srgbClr val="0070C0"/>
                          </a:solidFill>
                        </a:rPr>
                        <a:t>Flexibility (“TPEM”) </a:t>
                      </a:r>
                      <a:r>
                        <a:rPr lang="en-US" sz="1400" kern="1200" dirty="0">
                          <a:solidFill>
                            <a:srgbClr val="0070C0"/>
                          </a:solidFill>
                          <a:effectLst/>
                          <a:latin typeface="+mn-lt"/>
                          <a:ea typeface="+mn-ea"/>
                          <a:cs typeface="+mn-cs"/>
                        </a:rPr>
                        <a:t>Ʇ</a:t>
                      </a:r>
                      <a:endParaRPr lang="en-US" sz="1400" dirty="0">
                        <a:solidFill>
                          <a:srgbClr val="0070C0"/>
                        </a:solidFill>
                      </a:endParaRPr>
                    </a:p>
                  </a:txBody>
                  <a:tcPr>
                    <a:noFill/>
                  </a:tcPr>
                </a:tc>
                <a:tc>
                  <a:txBody>
                    <a:bodyPr/>
                    <a:lstStyle/>
                    <a:p>
                      <a:pPr algn="ctr"/>
                      <a:r>
                        <a:rPr lang="en-US" dirty="0">
                          <a:solidFill>
                            <a:srgbClr val="0070C0"/>
                          </a:solidFill>
                        </a:rPr>
                        <a:t>Heavy-duty Zero Emission Powertrain families</a:t>
                      </a:r>
                    </a:p>
                  </a:txBody>
                  <a:tcPr>
                    <a:noFill/>
                  </a:tcPr>
                </a:tc>
                <a:extLst>
                  <a:ext uri="{0D108BD9-81ED-4DB2-BD59-A6C34878D82A}">
                    <a16:rowId xmlns:a16="http://schemas.microsoft.com/office/drawing/2014/main" val="2498643400"/>
                  </a:ext>
                </a:extLst>
              </a:tr>
              <a:tr h="0">
                <a:tc>
                  <a:txBody>
                    <a:bodyPr/>
                    <a:lstStyle/>
                    <a:p>
                      <a:pPr algn="ctr"/>
                      <a:endParaRPr lang="en-US" sz="800" dirty="0">
                        <a:solidFill>
                          <a:srgbClr val="0070C0"/>
                        </a:solidFill>
                      </a:endParaRPr>
                    </a:p>
                  </a:txBody>
                  <a:tcPr>
                    <a:noFill/>
                  </a:tcPr>
                </a:tc>
                <a:tc>
                  <a:txBody>
                    <a:bodyPr/>
                    <a:lstStyle/>
                    <a:p>
                      <a:pPr algn="ctr"/>
                      <a:endParaRPr lang="en-US" sz="800" dirty="0">
                        <a:solidFill>
                          <a:srgbClr val="0070C0"/>
                        </a:solidFill>
                      </a:endParaRPr>
                    </a:p>
                  </a:txBody>
                  <a:tcPr>
                    <a:noFill/>
                  </a:tcPr>
                </a:tc>
                <a:extLst>
                  <a:ext uri="{0D108BD9-81ED-4DB2-BD59-A6C34878D82A}">
                    <a16:rowId xmlns:a16="http://schemas.microsoft.com/office/drawing/2014/main" val="2933866393"/>
                  </a:ext>
                </a:extLst>
              </a:tr>
              <a:tr h="29159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70C0"/>
                          </a:solidFill>
                        </a:rPr>
                        <a:t>*</a:t>
                      </a:r>
                      <a:r>
                        <a:rPr lang="en-US" sz="1400" dirty="0">
                          <a:solidFill>
                            <a:srgbClr val="0070C0"/>
                          </a:solidFill>
                        </a:rPr>
                        <a:t> </a:t>
                      </a:r>
                      <a:r>
                        <a:rPr lang="en-US" sz="1200" dirty="0">
                          <a:solidFill>
                            <a:srgbClr val="0070C0"/>
                          </a:solidFill>
                        </a:rPr>
                        <a:t>Certified using the heavy-duty engine test procedures</a:t>
                      </a: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70C0"/>
                          </a:solidFill>
                          <a:effectLst/>
                        </a:rPr>
                        <a:t>† </a:t>
                      </a:r>
                      <a:r>
                        <a:rPr lang="en-US" sz="1200" dirty="0">
                          <a:solidFill>
                            <a:srgbClr val="0070C0"/>
                          </a:solidFill>
                          <a:effectLst/>
                        </a:rPr>
                        <a:t>Includes hybrid vehicles and powertrains</a:t>
                      </a:r>
                      <a:endParaRPr lang="en-US" sz="1200" dirty="0">
                        <a:solidFill>
                          <a:srgbClr val="0070C0"/>
                        </a:solidFill>
                      </a:endParaRPr>
                    </a:p>
                  </a:txBody>
                  <a:tcPr>
                    <a:noFill/>
                  </a:tcPr>
                </a:tc>
                <a:extLst>
                  <a:ext uri="{0D108BD9-81ED-4DB2-BD59-A6C34878D82A}">
                    <a16:rowId xmlns:a16="http://schemas.microsoft.com/office/drawing/2014/main" val="3052445973"/>
                  </a:ext>
                </a:extLst>
              </a:tr>
              <a:tr h="21742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rgbClr val="0070C0"/>
                          </a:solidFill>
                          <a:effectLst/>
                          <a:latin typeface="+mn-lt"/>
                          <a:ea typeface="+mn-ea"/>
                          <a:cs typeface="+mn-cs"/>
                        </a:rPr>
                        <a:t>Ʇ </a:t>
                      </a:r>
                      <a:r>
                        <a:rPr lang="en-US" sz="1200" dirty="0">
                          <a:solidFill>
                            <a:srgbClr val="0070C0"/>
                          </a:solidFill>
                          <a:effectLst/>
                        </a:rPr>
                        <a:t>Included for historical purposes</a:t>
                      </a:r>
                      <a:endParaRPr lang="en-US" sz="1200" dirty="0">
                        <a:solidFill>
                          <a:srgbClr val="0070C0"/>
                        </a:solidFill>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70C0"/>
                          </a:solidFill>
                          <a:effectLst/>
                        </a:rPr>
                        <a:t>‡</a:t>
                      </a:r>
                      <a:r>
                        <a:rPr lang="en-US" sz="1400" dirty="0">
                          <a:solidFill>
                            <a:srgbClr val="0070C0"/>
                          </a:solidFill>
                          <a:effectLst/>
                        </a:rPr>
                        <a:t> </a:t>
                      </a:r>
                      <a:r>
                        <a:rPr lang="en-US" sz="1200" dirty="0">
                          <a:solidFill>
                            <a:srgbClr val="0070C0"/>
                          </a:solidFill>
                          <a:effectLst/>
                        </a:rPr>
                        <a:t>Includes fuel cell and electric vehicles</a:t>
                      </a:r>
                      <a:endParaRPr lang="en-US" sz="1200" dirty="0">
                        <a:solidFill>
                          <a:srgbClr val="0070C0"/>
                        </a:solidFill>
                      </a:endParaRPr>
                    </a:p>
                  </a:txBody>
                  <a:tcPr>
                    <a:noFill/>
                  </a:tcPr>
                </a:tc>
                <a:extLst>
                  <a:ext uri="{0D108BD9-81ED-4DB2-BD59-A6C34878D82A}">
                    <a16:rowId xmlns:a16="http://schemas.microsoft.com/office/drawing/2014/main" val="2273777637"/>
                  </a:ext>
                </a:extLst>
              </a:tr>
            </a:tbl>
          </a:graphicData>
        </a:graphic>
      </p:graphicFrame>
      <p:sp>
        <p:nvSpPr>
          <p:cNvPr id="11" name="TextBox 10">
            <a:extLst>
              <a:ext uri="{FF2B5EF4-FFF2-40B4-BE49-F238E27FC236}">
                <a16:creationId xmlns:a16="http://schemas.microsoft.com/office/drawing/2014/main" id="{677BC92E-C4B6-4F78-817D-3B8D64065EFD}"/>
              </a:ext>
            </a:extLst>
          </p:cNvPr>
          <p:cNvSpPr txBox="1"/>
          <p:nvPr/>
        </p:nvSpPr>
        <p:spPr>
          <a:xfrm>
            <a:off x="275967" y="5371597"/>
            <a:ext cx="11640065" cy="369332"/>
          </a:xfrm>
          <a:prstGeom prst="rect">
            <a:avLst/>
          </a:prstGeom>
          <a:noFill/>
        </p:spPr>
        <p:txBody>
          <a:bodyPr wrap="square" rtlCol="0">
            <a:spAutoFit/>
          </a:bodyPr>
          <a:lstStyle/>
          <a:p>
            <a:pPr algn="ctr"/>
            <a:r>
              <a:rPr lang="en-US" dirty="0">
                <a:solidFill>
                  <a:srgbClr val="0070C0"/>
                </a:solidFill>
                <a:latin typeface="arial" panose="020B0604020202020204" pitchFamily="34" charset="0"/>
              </a:rPr>
              <a:t>Applications for Aero Devices, exempt (N-Series) engines, and fuel-fired heaters are not included. </a:t>
            </a:r>
            <a:endParaRPr lang="en-US" i="0" dirty="0">
              <a:solidFill>
                <a:srgbClr val="0070C0"/>
              </a:solidFill>
              <a:effectLst/>
              <a:latin typeface="arial" panose="020B0604020202020204" pitchFamily="34" charset="0"/>
            </a:endParaRPr>
          </a:p>
        </p:txBody>
      </p:sp>
    </p:spTree>
    <p:extLst>
      <p:ext uri="{BB962C8B-B14F-4D97-AF65-F5344CB8AC3E}">
        <p14:creationId xmlns:p14="http://schemas.microsoft.com/office/powerpoint/2010/main" val="2498686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1015</TotalTime>
  <Words>1143</Words>
  <Application>Microsoft Office PowerPoint</Application>
  <PresentationFormat>Widescreen</PresentationFormat>
  <Paragraphs>165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Evans, Zachary@ARB</dc:creator>
  <cp:lastModifiedBy>Evans, Zachary@ARB</cp:lastModifiedBy>
  <cp:revision>55</cp:revision>
  <cp:lastPrinted>2021-09-24T22:34:05Z</cp:lastPrinted>
  <dcterms:created xsi:type="dcterms:W3CDTF">2021-09-24T15:51:05Z</dcterms:created>
  <dcterms:modified xsi:type="dcterms:W3CDTF">2021-09-29T19:05:47Z</dcterms:modified>
</cp:coreProperties>
</file>