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0"/>
  </p:notesMasterIdLst>
  <p:sldIdLst>
    <p:sldId id="293" r:id="rId2"/>
    <p:sldId id="294" r:id="rId3"/>
    <p:sldId id="317" r:id="rId4"/>
    <p:sldId id="290" r:id="rId5"/>
    <p:sldId id="319" r:id="rId6"/>
    <p:sldId id="296" r:id="rId7"/>
    <p:sldId id="318" r:id="rId8"/>
    <p:sldId id="314" r:id="rId9"/>
    <p:sldId id="316" r:id="rId10"/>
    <p:sldId id="313" r:id="rId11"/>
    <p:sldId id="312" r:id="rId12"/>
    <p:sldId id="302" r:id="rId13"/>
    <p:sldId id="320" r:id="rId14"/>
    <p:sldId id="324" r:id="rId15"/>
    <p:sldId id="321" r:id="rId16"/>
    <p:sldId id="322" r:id="rId17"/>
    <p:sldId id="323" r:id="rId18"/>
    <p:sldId id="325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009900"/>
    <a:srgbClr val="00CC00"/>
    <a:srgbClr val="000000"/>
    <a:srgbClr val="FF9900"/>
    <a:srgbClr val="FF0000"/>
    <a:srgbClr val="CC00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24" y="-72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3422"/>
    </p:cViewPr>
  </p:sorterViewPr>
  <p:notesViewPr>
    <p:cSldViewPr>
      <p:cViewPr>
        <p:scale>
          <a:sx n="50" d="100"/>
          <a:sy n="50" d="100"/>
        </p:scale>
        <p:origin x="-792" y="47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9841269841269843E-2"/>
          <c:y val="4.7961630695443645E-2"/>
          <c:w val="0.91428571428571426"/>
          <c:h val="0.8201438848920863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1"/>
            </a:solidFill>
            <a:ln w="1702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60</c:v>
                </c:pt>
                <c:pt idx="3">
                  <c:v>20.399999999999999</c:v>
                </c:pt>
              </c:numCache>
            </c:numRef>
          </c:val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solidFill>
              <a:schemeClr val="hlink"/>
            </a:solidFill>
            <a:ln w="1702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78875264"/>
        <c:axId val="78881152"/>
        <c:axId val="0"/>
      </c:bar3DChart>
      <c:catAx>
        <c:axId val="78875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25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12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78881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8881152"/>
        <c:scaling>
          <c:orientation val="minMax"/>
        </c:scaling>
        <c:delete val="0"/>
        <c:axPos val="l"/>
        <c:majorGridlines>
          <c:spPr>
            <a:ln w="425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425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12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78875264"/>
        <c:crosses val="autoZero"/>
        <c:crossBetween val="between"/>
      </c:valAx>
      <c:spPr>
        <a:noFill/>
        <a:ln w="3404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12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346534653465344E-2"/>
          <c:y val="5.4502369668246446E-2"/>
          <c:w val="0.84529702970297027"/>
          <c:h val="0.810426540284360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NOx</c:v>
                </c:pt>
              </c:strCache>
            </c:strRef>
          </c:tx>
          <c:spPr>
            <a:solidFill>
              <a:schemeClr val="accent1"/>
            </a:solidFill>
            <a:ln w="13786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Sheet1!$B$1:$H$1</c:f>
              <c:numCache>
                <c:formatCode>General</c:formatCode>
                <c:ptCount val="7"/>
                <c:pt idx="0">
                  <c:v>1980</c:v>
                </c:pt>
                <c:pt idx="1">
                  <c:v>1985</c:v>
                </c:pt>
                <c:pt idx="2">
                  <c:v>1990</c:v>
                </c:pt>
                <c:pt idx="3">
                  <c:v>1995</c:v>
                </c:pt>
                <c:pt idx="4">
                  <c:v>2000</c:v>
                </c:pt>
                <c:pt idx="5">
                  <c:v>2005</c:v>
                </c:pt>
                <c:pt idx="6">
                  <c:v>2010</c:v>
                </c:pt>
              </c:numCache>
            </c:numRef>
          </c:cat>
          <c:val>
            <c:numRef>
              <c:f>Sheet1!$B$2:$H$2</c:f>
              <c:numCache>
                <c:formatCode>General</c:formatCode>
                <c:ptCount val="7"/>
                <c:pt idx="0">
                  <c:v>4000</c:v>
                </c:pt>
                <c:pt idx="1">
                  <c:v>3900</c:v>
                </c:pt>
                <c:pt idx="2">
                  <c:v>3750</c:v>
                </c:pt>
                <c:pt idx="3">
                  <c:v>3500</c:v>
                </c:pt>
                <c:pt idx="4">
                  <c:v>3200</c:v>
                </c:pt>
                <c:pt idx="5">
                  <c:v>3300</c:v>
                </c:pt>
                <c:pt idx="6">
                  <c:v>3400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030912"/>
        <c:axId val="35057664"/>
      </c:barChart>
      <c:catAx>
        <c:axId val="350309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95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47524752475247523"/>
              <c:y val="0.8981042654028436"/>
            </c:manualLayout>
          </c:layout>
          <c:overlay val="0"/>
          <c:spPr>
            <a:noFill/>
            <a:ln w="27572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44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54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35057664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35057664"/>
        <c:scaling>
          <c:orientation val="minMax"/>
          <c:min val="2000"/>
        </c:scaling>
        <c:delete val="0"/>
        <c:axPos val="l"/>
        <c:majorGridlines>
          <c:spPr>
            <a:ln w="3447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95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Tons/Day</a:t>
                </a:r>
              </a:p>
            </c:rich>
          </c:tx>
          <c:layout>
            <c:manualLayout>
              <c:xMode val="edge"/>
              <c:yMode val="edge"/>
              <c:x val="0"/>
              <c:y val="0.31990521327014215"/>
            </c:manualLayout>
          </c:layout>
          <c:overlay val="0"/>
          <c:spPr>
            <a:noFill/>
            <a:ln w="27572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44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54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35030912"/>
        <c:crosses val="autoZero"/>
        <c:crossBetween val="between"/>
        <c:majorUnit val="1000"/>
        <c:minorUnit val="500"/>
      </c:valAx>
      <c:spPr>
        <a:noFill/>
        <a:ln w="13786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8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9841269841269843E-2"/>
          <c:y val="5.9952038369304558E-2"/>
          <c:w val="0.75238095238095237"/>
          <c:h val="0.8081534772182253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1"/>
            </a:solidFill>
            <a:ln w="1702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chemeClr val="accent2"/>
            </a:solidFill>
            <a:ln w="1702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solidFill>
              <a:schemeClr val="hlink"/>
            </a:solidFill>
            <a:ln w="1702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South</c:v>
                </c:pt>
              </c:strCache>
            </c:strRef>
          </c:tx>
          <c:spPr>
            <a:solidFill>
              <a:schemeClr val="folHlink"/>
            </a:solidFill>
            <a:ln w="1702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15.4</c:v>
                </c:pt>
                <c:pt idx="1">
                  <c:v>15.9</c:v>
                </c:pt>
                <c:pt idx="2">
                  <c:v>18.100000000000001</c:v>
                </c:pt>
                <c:pt idx="3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4778112"/>
        <c:axId val="34788096"/>
        <c:axId val="0"/>
      </c:bar3DChart>
      <c:catAx>
        <c:axId val="34778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25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12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34788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788096"/>
        <c:scaling>
          <c:orientation val="minMax"/>
        </c:scaling>
        <c:delete val="0"/>
        <c:axPos val="l"/>
        <c:majorGridlines>
          <c:spPr>
            <a:ln w="425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425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12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34778112"/>
        <c:crosses val="autoZero"/>
        <c:crossBetween val="between"/>
      </c:valAx>
      <c:spPr>
        <a:noFill/>
        <a:ln w="34040">
          <a:noFill/>
        </a:ln>
      </c:spPr>
    </c:plotArea>
    <c:legend>
      <c:legendPos val="r"/>
      <c:layout>
        <c:manualLayout>
          <c:xMode val="edge"/>
          <c:yMode val="edge"/>
          <c:x val="0.8396825396825397"/>
          <c:y val="0.34052757793764987"/>
          <c:w val="0.15396825396825398"/>
          <c:h val="0.31894484412470026"/>
        </c:manualLayout>
      </c:layout>
      <c:overlay val="0"/>
      <c:spPr>
        <a:noFill/>
        <a:ln w="4255">
          <a:solidFill>
            <a:schemeClr val="tx1"/>
          </a:solidFill>
          <a:prstDash val="solid"/>
        </a:ln>
      </c:spPr>
      <c:txPr>
        <a:bodyPr/>
        <a:lstStyle/>
        <a:p>
          <a:pPr>
            <a:defRPr sz="2218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12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5"/>
      <c:rotY val="55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513513513513514"/>
          <c:y val="0.2689243027888446"/>
          <c:w val="0.37725225225225223"/>
          <c:h val="0.37051792828685259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Tons Per Year</c:v>
                </c:pt>
              </c:strCache>
            </c:strRef>
          </c:tx>
          <c:spPr>
            <a:solidFill>
              <a:schemeClr val="accent1"/>
            </a:solidFill>
            <a:ln w="12731">
              <a:solidFill>
                <a:srgbClr val="000000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chemeClr val="accent2"/>
              </a:solidFill>
              <a:ln w="12731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2731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FFFF"/>
              </a:solidFill>
              <a:ln w="12731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11 TPY
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6 TPY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5 TPY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2 TPY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spPr>
                <a:noFill/>
                <a:ln w="25462">
                  <a:noFill/>
                </a:ln>
              </c:spPr>
              <c:txPr>
                <a:bodyPr/>
                <a:lstStyle/>
                <a:p>
                  <a:pPr>
                    <a:defRPr sz="1804" b="1" i="0" u="none" strike="noStrike" baseline="0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62">
                <a:noFill/>
              </a:ln>
            </c:spPr>
            <c:txPr>
              <a:bodyPr/>
              <a:lstStyle/>
              <a:p>
                <a:pPr>
                  <a:defRPr sz="2005" b="1" i="0" u="none" strike="noStrike" baseline="0">
                    <a:solidFill>
                      <a:srgbClr val="FFFF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whatever</c:v>
                </c:pt>
                <c:pt idx="1">
                  <c:v>something else</c:v>
                </c:pt>
                <c:pt idx="2">
                  <c:v>another thing</c:v>
                </c:pt>
                <c:pt idx="3">
                  <c:v>other stuff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11</c:v>
                </c:pt>
                <c:pt idx="1">
                  <c:v>6</c:v>
                </c:pt>
                <c:pt idx="2">
                  <c:v>5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31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2731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</c:dPt>
          <c:dPt>
            <c:idx val="2"/>
            <c:bubble3D val="0"/>
            <c:spPr>
              <a:solidFill>
                <a:schemeClr val="hlink"/>
              </a:solidFill>
              <a:ln w="12731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12731">
                <a:solidFill>
                  <a:srgbClr val="000000"/>
                </a:solidFill>
                <a:prstDash val="solid"/>
              </a:ln>
            </c:spPr>
          </c:dPt>
          <c:cat>
            <c:strRef>
              <c:f>Sheet1!$B$1:$E$1</c:f>
              <c:strCache>
                <c:ptCount val="4"/>
                <c:pt idx="0">
                  <c:v>whatever</c:v>
                </c:pt>
                <c:pt idx="1">
                  <c:v>something else</c:v>
                </c:pt>
                <c:pt idx="2">
                  <c:v>another thing</c:v>
                </c:pt>
                <c:pt idx="3">
                  <c:v>other stuff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2731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2731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12731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</c:dPt>
          <c:dPt>
            <c:idx val="3"/>
            <c:bubble3D val="0"/>
            <c:spPr>
              <a:solidFill>
                <a:schemeClr val="folHlink"/>
              </a:solidFill>
              <a:ln w="12731">
                <a:solidFill>
                  <a:srgbClr val="000000"/>
                </a:solidFill>
                <a:prstDash val="solid"/>
              </a:ln>
            </c:spPr>
          </c:dPt>
          <c:cat>
            <c:strRef>
              <c:f>Sheet1!$B$1:$E$1</c:f>
              <c:strCache>
                <c:ptCount val="4"/>
                <c:pt idx="0">
                  <c:v>whatever</c:v>
                </c:pt>
                <c:pt idx="1">
                  <c:v>something else</c:v>
                </c:pt>
                <c:pt idx="2">
                  <c:v>another thing</c:v>
                </c:pt>
                <c:pt idx="3">
                  <c:v>other stuff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62">
          <a:noFill/>
        </a:ln>
      </c:spPr>
    </c:plotArea>
    <c:legend>
      <c:legendPos val="r"/>
      <c:layout>
        <c:manualLayout>
          <c:xMode val="edge"/>
          <c:yMode val="edge"/>
          <c:x val="0.60923423423423428"/>
          <c:y val="0.14741035856573706"/>
          <c:w val="0.37049549549549549"/>
          <c:h val="0.61752988047808766"/>
        </c:manualLayout>
      </c:layout>
      <c:overlay val="0"/>
      <c:spPr>
        <a:noFill/>
        <a:ln w="12731">
          <a:solidFill>
            <a:schemeClr val="tx1"/>
          </a:solidFill>
          <a:prstDash val="solid"/>
        </a:ln>
      </c:spPr>
      <c:txPr>
        <a:bodyPr/>
        <a:lstStyle/>
        <a:p>
          <a:pPr>
            <a:defRPr sz="2025" b="1" i="0" u="none" strike="noStrike" baseline="0">
              <a:solidFill>
                <a:srgbClr val="FFFF00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3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5213032581453635"/>
          <c:y val="0.32367149758454106"/>
          <c:w val="0.2982456140350877"/>
          <c:h val="0.35748792270531399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4259">
              <a:solidFill>
                <a:schemeClr val="tx1"/>
              </a:solidFill>
              <a:prstDash val="solid"/>
            </a:ln>
          </c:spPr>
          <c:dPt>
            <c:idx val="0"/>
            <c:bubble3D val="0"/>
            <c:explosion val="48"/>
          </c:dPt>
          <c:dPt>
            <c:idx val="1"/>
            <c:bubble3D val="0"/>
            <c:spPr>
              <a:solidFill>
                <a:schemeClr val="accent2"/>
              </a:solidFill>
              <a:ln w="14259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4259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14259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bg2"/>
              </a:solidFill>
              <a:ln w="14259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chemeClr val="tx2"/>
              </a:solidFill>
              <a:ln w="14259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4259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7.6628267076070025E-2"/>
                  <c:y val="4.258126289847620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7764511605899428E-2"/>
                  <c:y val="0.14726663182605385"/>
                </c:manualLayout>
              </c:layout>
              <c:tx>
                <c:rich>
                  <a:bodyPr/>
                  <a:lstStyle/>
                  <a:p>
                    <a:pPr>
                      <a:defRPr sz="1796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/>
                      <a:t>Other 
mobile
6%</a:t>
                    </a:r>
                  </a:p>
                </c:rich>
              </c:tx>
              <c:spPr>
                <a:noFill/>
                <a:ln w="28518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pPr>
                      <a:defRPr sz="1796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/>
                      <a:t>Farming
4%</a:t>
                    </a:r>
                  </a:p>
                </c:rich>
              </c:tx>
              <c:spPr>
                <a:noFill/>
                <a:ln w="28518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 w="28518">
                <a:noFill/>
              </a:ln>
            </c:spPr>
            <c:txPr>
              <a:bodyPr/>
              <a:lstStyle/>
              <a:p>
                <a:pPr>
                  <a:defRPr sz="1796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42777">
                  <a:solidFill>
                    <a:schemeClr val="tx1"/>
                  </a:solidFill>
                  <a:prstDash val="solid"/>
                </a:ln>
              </c:spPr>
            </c:leaderLines>
          </c:dLbls>
          <c:cat>
            <c:strRef>
              <c:f>Sheet1!$B$1:$H$1</c:f>
              <c:strCache>
                <c:ptCount val="7"/>
                <c:pt idx="0">
                  <c:v>Diesel exhaust</c:v>
                </c:pt>
                <c:pt idx="1">
                  <c:v>Other mobile</c:v>
                </c:pt>
                <c:pt idx="2">
                  <c:v>Road dust</c:v>
                </c:pt>
                <c:pt idx="3">
                  <c:v>Dust</c:v>
                </c:pt>
                <c:pt idx="4">
                  <c:v>Construction</c:v>
                </c:pt>
                <c:pt idx="5">
                  <c:v>Farming</c:v>
                </c:pt>
                <c:pt idx="6">
                  <c:v>Stationary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7.4</c:v>
                </c:pt>
                <c:pt idx="1">
                  <c:v>6.4</c:v>
                </c:pt>
                <c:pt idx="2">
                  <c:v>19.399999999999999</c:v>
                </c:pt>
                <c:pt idx="3">
                  <c:v>5.0999999999999996</c:v>
                </c:pt>
                <c:pt idx="4">
                  <c:v>10.199999999999999</c:v>
                </c:pt>
                <c:pt idx="5">
                  <c:v>4.5</c:v>
                </c:pt>
                <c:pt idx="6">
                  <c:v>47.1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851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993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291139240506333E-2"/>
          <c:y val="6.1728395061728392E-2"/>
          <c:w val="0.6936708860759494"/>
          <c:h val="0.8790123456790123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One Place</c:v>
                </c:pt>
              </c:strCache>
            </c:strRef>
          </c:tx>
          <c:spPr>
            <a:ln w="13489">
              <a:solidFill>
                <a:srgbClr val="000000"/>
              </a:solidFill>
              <a:prstDash val="solid"/>
            </a:ln>
          </c:spPr>
          <c:marker>
            <c:symbol val="circle"/>
            <c:size val="1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trendline>
            <c:spPr>
              <a:ln w="40466">
                <a:solidFill>
                  <a:schemeClr val="tx1"/>
                </a:solidFill>
                <a:prstDash val="solid"/>
              </a:ln>
            </c:spPr>
            <c:trendlineType val="linear"/>
            <c:dispRSqr val="0"/>
            <c:dispEq val="0"/>
          </c:trendline>
          <c:trendline>
            <c:spPr>
              <a:ln w="26977">
                <a:solidFill>
                  <a:schemeClr val="tx1"/>
                </a:solidFill>
                <a:prstDash val="solid"/>
              </a:ln>
            </c:spPr>
            <c:trendlineType val="linear"/>
            <c:dispRSqr val="0"/>
            <c:dispEq val="0"/>
          </c:trendline>
          <c:cat>
            <c:numRef>
              <c:f>Sheet1!$B$1:$O$1</c:f>
              <c:numCache>
                <c:formatCode>General</c:formatCode>
                <c:ptCount val="1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</c:numCache>
            </c:numRef>
          </c:cat>
          <c:val>
            <c:numRef>
              <c:f>Sheet1!$B$2:$O$2</c:f>
              <c:numCache>
                <c:formatCode>General</c:formatCode>
                <c:ptCount val="14"/>
                <c:pt idx="0">
                  <c:v>3.2</c:v>
                </c:pt>
                <c:pt idx="1">
                  <c:v>3.4</c:v>
                </c:pt>
                <c:pt idx="2">
                  <c:v>3.5</c:v>
                </c:pt>
                <c:pt idx="3">
                  <c:v>3.6</c:v>
                </c:pt>
                <c:pt idx="4">
                  <c:v>2.2200000000000002</c:v>
                </c:pt>
                <c:pt idx="5">
                  <c:v>1.68</c:v>
                </c:pt>
                <c:pt idx="6">
                  <c:v>1.27</c:v>
                </c:pt>
                <c:pt idx="7">
                  <c:v>1.02</c:v>
                </c:pt>
                <c:pt idx="8">
                  <c:v>0.82</c:v>
                </c:pt>
                <c:pt idx="9">
                  <c:v>0.63</c:v>
                </c:pt>
                <c:pt idx="10">
                  <c:v>0.62</c:v>
                </c:pt>
                <c:pt idx="11">
                  <c:v>0.35</c:v>
                </c:pt>
                <c:pt idx="12">
                  <c:v>0.28000000000000003</c:v>
                </c:pt>
                <c:pt idx="13">
                  <c:v>0.16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Two Place</c:v>
                </c:pt>
              </c:strCache>
            </c:strRef>
          </c:tx>
          <c:spPr>
            <a:ln w="13489">
              <a:solidFill>
                <a:srgbClr val="000000"/>
              </a:solidFill>
              <a:prstDash val="solid"/>
            </a:ln>
          </c:spPr>
          <c:marker>
            <c:symbol val="square"/>
            <c:size val="14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numRef>
              <c:f>Sheet1!$B$1:$O$1</c:f>
              <c:numCache>
                <c:formatCode>General</c:formatCode>
                <c:ptCount val="1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</c:numCache>
            </c:numRef>
          </c:cat>
          <c:val>
            <c:numRef>
              <c:f>Sheet1!$B$3:$O$3</c:f>
              <c:numCache>
                <c:formatCode>General</c:formatCode>
                <c:ptCount val="14"/>
                <c:pt idx="0">
                  <c:v>2.2999999999999998</c:v>
                </c:pt>
                <c:pt idx="1">
                  <c:v>2.4</c:v>
                </c:pt>
                <c:pt idx="2">
                  <c:v>2.5</c:v>
                </c:pt>
                <c:pt idx="3">
                  <c:v>2.6</c:v>
                </c:pt>
                <c:pt idx="4">
                  <c:v>1.62</c:v>
                </c:pt>
                <c:pt idx="5">
                  <c:v>1.32</c:v>
                </c:pt>
                <c:pt idx="6">
                  <c:v>0.9</c:v>
                </c:pt>
                <c:pt idx="7">
                  <c:v>0.64</c:v>
                </c:pt>
                <c:pt idx="8">
                  <c:v>0.51</c:v>
                </c:pt>
                <c:pt idx="9">
                  <c:v>0.41</c:v>
                </c:pt>
                <c:pt idx="10">
                  <c:v>0.28999999999999998</c:v>
                </c:pt>
                <c:pt idx="11">
                  <c:v>0.18</c:v>
                </c:pt>
                <c:pt idx="12">
                  <c:v>0.09</c:v>
                </c:pt>
                <c:pt idx="13">
                  <c:v>0.05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Three Place</c:v>
                </c:pt>
              </c:strCache>
            </c:strRef>
          </c:tx>
          <c:spPr>
            <a:ln w="13489">
              <a:solidFill>
                <a:srgbClr val="000000"/>
              </a:solidFill>
              <a:prstDash val="solid"/>
            </a:ln>
          </c:spPr>
          <c:marker>
            <c:symbol val="triangle"/>
            <c:size val="14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Sheet1!$B$1:$O$1</c:f>
              <c:numCache>
                <c:formatCode>General</c:formatCode>
                <c:ptCount val="1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</c:numCache>
            </c:numRef>
          </c:cat>
          <c:val>
            <c:numRef>
              <c:f>Sheet1!$B$4:$O$4</c:f>
              <c:numCache>
                <c:formatCode>General</c:formatCode>
                <c:ptCount val="14"/>
                <c:pt idx="0">
                  <c:v>1</c:v>
                </c:pt>
                <c:pt idx="1">
                  <c:v>1.3</c:v>
                </c:pt>
                <c:pt idx="2">
                  <c:v>1.6</c:v>
                </c:pt>
                <c:pt idx="3">
                  <c:v>1.7</c:v>
                </c:pt>
                <c:pt idx="4">
                  <c:v>0.88</c:v>
                </c:pt>
                <c:pt idx="5">
                  <c:v>0.69</c:v>
                </c:pt>
                <c:pt idx="6">
                  <c:v>0.66</c:v>
                </c:pt>
                <c:pt idx="7">
                  <c:v>0.44</c:v>
                </c:pt>
                <c:pt idx="8">
                  <c:v>0.54</c:v>
                </c:pt>
                <c:pt idx="9">
                  <c:v>0.34</c:v>
                </c:pt>
                <c:pt idx="10">
                  <c:v>0.3</c:v>
                </c:pt>
                <c:pt idx="11">
                  <c:v>0.23</c:v>
                </c:pt>
                <c:pt idx="12">
                  <c:v>0.16</c:v>
                </c:pt>
                <c:pt idx="13">
                  <c:v>0.1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128064"/>
        <c:axId val="35129984"/>
      </c:lineChart>
      <c:catAx>
        <c:axId val="35128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372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487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3512998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5129984"/>
        <c:scaling>
          <c:orientation val="minMax"/>
        </c:scaling>
        <c:delete val="0"/>
        <c:axPos val="l"/>
        <c:majorGridlines>
          <c:spPr>
            <a:ln w="13489">
              <a:solidFill>
                <a:srgbClr val="0000FF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37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8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35128064"/>
        <c:crosses val="autoZero"/>
        <c:crossBetween val="midCat"/>
      </c:valAx>
      <c:spPr>
        <a:noFill/>
        <a:ln w="26977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 w="40466">
      <a:solidFill>
        <a:schemeClr val="tx1"/>
      </a:solidFill>
      <a:prstDash val="solid"/>
    </a:ln>
  </c:spPr>
  <c:txPr>
    <a:bodyPr/>
    <a:lstStyle/>
    <a:p>
      <a:pPr>
        <a:defRPr sz="1248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873417721518981E-2"/>
          <c:y val="7.6543209876543214E-2"/>
          <c:w val="0.66708860759493671"/>
          <c:h val="0.85185185185185186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One Place</c:v>
                </c:pt>
              </c:strCache>
            </c:strRef>
          </c:tx>
          <c:spPr>
            <a:ln w="12995">
              <a:solidFill>
                <a:srgbClr val="000000"/>
              </a:solidFill>
              <a:prstDash val="solid"/>
            </a:ln>
          </c:spPr>
          <c:marker>
            <c:symbol val="circle"/>
            <c:size val="4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trendline>
            <c:spPr>
              <a:ln w="38985">
                <a:solidFill>
                  <a:schemeClr val="tx1"/>
                </a:solidFill>
                <a:prstDash val="solid"/>
              </a:ln>
            </c:spPr>
            <c:trendlineType val="linear"/>
            <c:dispRSqr val="0"/>
            <c:dispEq val="0"/>
          </c:trendline>
          <c:trendline>
            <c:spPr>
              <a:ln w="25990">
                <a:solidFill>
                  <a:schemeClr val="tx1"/>
                </a:solidFill>
                <a:prstDash val="solid"/>
              </a:ln>
            </c:spPr>
            <c:trendlineType val="linear"/>
            <c:dispRSqr val="0"/>
            <c:dispEq val="0"/>
          </c:trendline>
          <c:cat>
            <c:numRef>
              <c:f>Sheet1!$B$1:$O$1</c:f>
              <c:numCache>
                <c:formatCode>General</c:formatCode>
                <c:ptCount val="1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</c:numCache>
            </c:numRef>
          </c:cat>
          <c:val>
            <c:numRef>
              <c:f>Sheet1!$B$2:$O$2</c:f>
              <c:numCache>
                <c:formatCode>General</c:formatCode>
                <c:ptCount val="14"/>
                <c:pt idx="0">
                  <c:v>3.2</c:v>
                </c:pt>
                <c:pt idx="1">
                  <c:v>3.4</c:v>
                </c:pt>
                <c:pt idx="2">
                  <c:v>3.5</c:v>
                </c:pt>
                <c:pt idx="3">
                  <c:v>3.6</c:v>
                </c:pt>
                <c:pt idx="4">
                  <c:v>2.2200000000000002</c:v>
                </c:pt>
                <c:pt idx="5">
                  <c:v>1.68</c:v>
                </c:pt>
                <c:pt idx="6">
                  <c:v>1.27</c:v>
                </c:pt>
                <c:pt idx="7">
                  <c:v>1.02</c:v>
                </c:pt>
                <c:pt idx="8">
                  <c:v>0.82</c:v>
                </c:pt>
                <c:pt idx="9">
                  <c:v>0.63</c:v>
                </c:pt>
                <c:pt idx="10">
                  <c:v>0.62</c:v>
                </c:pt>
                <c:pt idx="11">
                  <c:v>0.35</c:v>
                </c:pt>
                <c:pt idx="12">
                  <c:v>0.28000000000000003</c:v>
                </c:pt>
                <c:pt idx="13">
                  <c:v>0.16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Two Place</c:v>
                </c:pt>
              </c:strCache>
            </c:strRef>
          </c:tx>
          <c:spPr>
            <a:ln w="12995">
              <a:solidFill>
                <a:srgbClr val="000000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numRef>
              <c:f>Sheet1!$B$1:$O$1</c:f>
              <c:numCache>
                <c:formatCode>General</c:formatCode>
                <c:ptCount val="1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</c:numCache>
            </c:numRef>
          </c:cat>
          <c:val>
            <c:numRef>
              <c:f>Sheet1!$B$3:$O$3</c:f>
              <c:numCache>
                <c:formatCode>General</c:formatCode>
                <c:ptCount val="14"/>
                <c:pt idx="0">
                  <c:v>2.2999999999999998</c:v>
                </c:pt>
                <c:pt idx="1">
                  <c:v>2.4</c:v>
                </c:pt>
                <c:pt idx="2">
                  <c:v>2.5</c:v>
                </c:pt>
                <c:pt idx="3">
                  <c:v>2.6</c:v>
                </c:pt>
                <c:pt idx="4">
                  <c:v>1.62</c:v>
                </c:pt>
                <c:pt idx="5">
                  <c:v>1.32</c:v>
                </c:pt>
                <c:pt idx="6">
                  <c:v>0.9</c:v>
                </c:pt>
                <c:pt idx="7">
                  <c:v>0.64</c:v>
                </c:pt>
                <c:pt idx="8">
                  <c:v>0.51</c:v>
                </c:pt>
                <c:pt idx="9">
                  <c:v>0.41</c:v>
                </c:pt>
                <c:pt idx="10">
                  <c:v>0.28999999999999998</c:v>
                </c:pt>
                <c:pt idx="11">
                  <c:v>0.18</c:v>
                </c:pt>
                <c:pt idx="12">
                  <c:v>0.09</c:v>
                </c:pt>
                <c:pt idx="13">
                  <c:v>0.05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Three Place</c:v>
                </c:pt>
              </c:strCache>
            </c:strRef>
          </c:tx>
          <c:spPr>
            <a:ln w="12995">
              <a:solidFill>
                <a:srgbClr val="000000"/>
              </a:solidFill>
              <a:prstDash val="solid"/>
            </a:ln>
          </c:spPr>
          <c:marker>
            <c:symbol val="triangle"/>
            <c:size val="4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Sheet1!$B$1:$O$1</c:f>
              <c:numCache>
                <c:formatCode>General</c:formatCode>
                <c:ptCount val="1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</c:numCache>
            </c:numRef>
          </c:cat>
          <c:val>
            <c:numRef>
              <c:f>Sheet1!$B$4:$O$4</c:f>
              <c:numCache>
                <c:formatCode>General</c:formatCode>
                <c:ptCount val="14"/>
                <c:pt idx="0">
                  <c:v>1</c:v>
                </c:pt>
                <c:pt idx="1">
                  <c:v>1.3</c:v>
                </c:pt>
                <c:pt idx="2">
                  <c:v>1.6</c:v>
                </c:pt>
                <c:pt idx="3">
                  <c:v>1.7</c:v>
                </c:pt>
                <c:pt idx="4">
                  <c:v>0.88</c:v>
                </c:pt>
                <c:pt idx="5">
                  <c:v>0.69</c:v>
                </c:pt>
                <c:pt idx="6">
                  <c:v>0.66</c:v>
                </c:pt>
                <c:pt idx="7">
                  <c:v>0.44</c:v>
                </c:pt>
                <c:pt idx="8">
                  <c:v>0.54</c:v>
                </c:pt>
                <c:pt idx="9">
                  <c:v>0.34</c:v>
                </c:pt>
                <c:pt idx="10">
                  <c:v>0.3</c:v>
                </c:pt>
                <c:pt idx="11">
                  <c:v>0.23</c:v>
                </c:pt>
                <c:pt idx="12">
                  <c:v>0.16</c:v>
                </c:pt>
                <c:pt idx="13">
                  <c:v>0.1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930112"/>
        <c:axId val="35932800"/>
      </c:lineChart>
      <c:catAx>
        <c:axId val="35930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249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433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3593280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5932800"/>
        <c:scaling>
          <c:orientation val="minMax"/>
        </c:scaling>
        <c:delete val="0"/>
        <c:axPos val="l"/>
        <c:majorGridlines>
          <c:spPr>
            <a:ln w="12995">
              <a:solidFill>
                <a:srgbClr val="0000FF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2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42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35930112"/>
        <c:crosses val="autoZero"/>
        <c:crossBetween val="midCat"/>
      </c:valAx>
      <c:spPr>
        <a:noFill/>
        <a:ln w="25990">
          <a:noFill/>
        </a:ln>
      </c:spPr>
    </c:plotArea>
    <c:plotVisOnly val="1"/>
    <c:dispBlanksAs val="gap"/>
    <c:showDLblsOverMax val="0"/>
  </c:chart>
  <c:spPr>
    <a:noFill/>
    <a:ln w="38985">
      <a:solidFill>
        <a:schemeClr val="tx1"/>
      </a:solidFill>
      <a:prstDash val="solid"/>
    </a:ln>
  </c:spPr>
  <c:txPr>
    <a:bodyPr/>
    <a:lstStyle/>
    <a:p>
      <a:pPr>
        <a:defRPr sz="1842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52380952380952"/>
          <c:y val="7.4340527577937646E-2"/>
          <c:w val="0.69682539682539679"/>
          <c:h val="0.76978417266187049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ln w="12743">
              <a:solidFill>
                <a:srgbClr val="FF00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ln w="12743">
              <a:solidFill>
                <a:srgbClr val="FFFF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ln w="12743">
              <a:solidFill>
                <a:srgbClr val="00FF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128256"/>
        <c:axId val="39133952"/>
      </c:lineChart>
      <c:catAx>
        <c:axId val="38128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6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391339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133952"/>
        <c:scaling>
          <c:orientation val="minMax"/>
        </c:scaling>
        <c:delete val="0"/>
        <c:axPos val="l"/>
        <c:majorGridlines>
          <c:spPr>
            <a:ln w="3186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6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38128256"/>
        <c:crosses val="autoZero"/>
        <c:crossBetween val="between"/>
      </c:valAx>
      <c:spPr>
        <a:noFill/>
        <a:ln w="12743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2222222222222219"/>
          <c:y val="0.33812949640287771"/>
          <c:w val="0.17142857142857143"/>
          <c:h val="0.23980815347721823"/>
        </c:manualLayout>
      </c:layout>
      <c:overlay val="0"/>
      <c:spPr>
        <a:noFill/>
        <a:ln w="3186">
          <a:solidFill>
            <a:schemeClr val="tx1"/>
          </a:solidFill>
          <a:prstDash val="solid"/>
        </a:ln>
      </c:spPr>
      <c:txPr>
        <a:bodyPr/>
        <a:lstStyle/>
        <a:p>
          <a:pPr>
            <a:defRPr sz="1661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04761904761904"/>
          <c:y val="8.9347079037800689E-2"/>
          <c:w val="0.66666666666666663"/>
          <c:h val="0.62542955326460481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number of facilities exceeding 10 chances per million</c:v>
                </c:pt>
              </c:strCache>
            </c:strRef>
          </c:tx>
          <c:spPr>
            <a:ln w="78084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Sheet1!$B$1:$L$1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cat>
          <c:val>
            <c:numRef>
              <c:f>Sheet1!$B$2:$L$2</c:f>
              <c:numCache>
                <c:formatCode>General</c:formatCode>
                <c:ptCount val="11"/>
                <c:pt idx="0">
                  <c:v>0</c:v>
                </c:pt>
                <c:pt idx="1">
                  <c:v>5.24</c:v>
                </c:pt>
                <c:pt idx="2">
                  <c:v>10.48</c:v>
                </c:pt>
                <c:pt idx="3">
                  <c:v>15.72</c:v>
                </c:pt>
                <c:pt idx="4">
                  <c:v>20.96</c:v>
                </c:pt>
                <c:pt idx="5">
                  <c:v>26.2</c:v>
                </c:pt>
                <c:pt idx="6">
                  <c:v>31.44</c:v>
                </c:pt>
                <c:pt idx="7">
                  <c:v>36.68</c:v>
                </c:pt>
                <c:pt idx="8">
                  <c:v>41.92</c:v>
                </c:pt>
                <c:pt idx="9">
                  <c:v>47.16</c:v>
                </c:pt>
                <c:pt idx="10">
                  <c:v>52.4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167872"/>
        <c:axId val="39169408"/>
      </c:lineChart>
      <c:catAx>
        <c:axId val="39167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650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562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39169408"/>
        <c:crossesAt val="0"/>
        <c:auto val="1"/>
        <c:lblAlgn val="ctr"/>
        <c:lblOffset val="100"/>
        <c:tickLblSkip val="2"/>
        <c:tickMarkSkip val="1"/>
        <c:noMultiLvlLbl val="0"/>
      </c:catAx>
      <c:valAx>
        <c:axId val="39169408"/>
        <c:scaling>
          <c:orientation val="minMax"/>
          <c:max val="60"/>
        </c:scaling>
        <c:delete val="0"/>
        <c:axPos val="l"/>
        <c:majorGridlines>
          <c:spPr>
            <a:ln w="6507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650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613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39167872"/>
        <c:crosses val="autoZero"/>
        <c:crossBetween val="midCat"/>
        <c:majorUnit val="10"/>
        <c:minorUnit val="4"/>
      </c:valAx>
      <c:spPr>
        <a:noFill/>
        <a:ln w="5205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613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13F5B50F-606F-4E09-A741-4B0AAC7BE4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879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08B3FA-5DBE-455E-8A48-F2CAD46FB9BB}" type="slidenum">
              <a:rPr lang="en-US"/>
              <a:pPr/>
              <a:t>13</a:t>
            </a:fld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/>
              <a:t>The Fine and Ultra Fine fractions contain compounds thought to be more toxic and/or carcinogenic in nature.</a:t>
            </a:r>
          </a:p>
        </p:txBody>
      </p:sp>
      <p:sp>
        <p:nvSpPr>
          <p:cNvPr id="1064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FC81BC-B9A3-4F51-AB46-0B48D20BD634}" type="datetime1">
              <a:rPr lang="en-US"/>
              <a:pPr/>
              <a:t>8/8/2013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3033644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BE300C-54AC-4D55-A722-A20C228D3959}" type="datetime1">
              <a:rPr lang="en-US"/>
              <a:pPr/>
              <a:t>8/8/2013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4265691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048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B012AB-EDA6-4E6C-A986-DCFD4239EB54}" type="datetime1">
              <a:rPr lang="en-US"/>
              <a:pPr/>
              <a:t>8/8/2013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1255159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28FFEC-00C4-4772-845A-46D42DA67651}" type="datetime1">
              <a:rPr lang="en-US"/>
              <a:pPr/>
              <a:t>8/8/2013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4172449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88C89C-1E29-4326-9782-7BDCFF86100D}" type="datetime1">
              <a:rPr lang="en-US"/>
              <a:pPr/>
              <a:t>8/8/2013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1179893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CACB50-9C8A-4197-85CA-E31C474DED36}" type="datetime1">
              <a:rPr lang="en-US"/>
              <a:pPr/>
              <a:t>8/8/2013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1731528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071A68-1441-4AAA-86A5-7797937979AE}" type="datetime1">
              <a:rPr lang="en-US"/>
              <a:pPr/>
              <a:t>8/8/2013</a:t>
            </a:fld>
            <a:endParaRPr lang="en-US" sz="14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1443857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428B6C-2D6C-49BE-A133-09A667B32202}" type="datetime1">
              <a:rPr lang="en-US"/>
              <a:pPr/>
              <a:t>8/8/2013</a:t>
            </a:fld>
            <a:endParaRPr lang="en-US" sz="140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3454458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63FA65-08BB-483D-9A33-70C66AEC46BB}" type="datetime1">
              <a:rPr lang="en-US"/>
              <a:pPr/>
              <a:t>8/8/2013</a:t>
            </a:fld>
            <a:endParaRPr lang="en-US" sz="140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961000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14DC86-0F94-4296-8F5E-457AD4FD5873}" type="datetime1">
              <a:rPr lang="en-US"/>
              <a:pPr/>
              <a:t>8/8/2013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2366457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C7DC46-5D43-495F-8588-1B6CCB625036}" type="datetime1">
              <a:rPr lang="en-US"/>
              <a:pPr/>
              <a:t>8/8/2013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463293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81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fld id="{BF4636B4-7506-4DA4-9475-85A958B245E8}" type="datetime1">
              <a:rPr lang="en-US"/>
              <a:pPr/>
              <a:t>8/8/2013</a:t>
            </a:fld>
            <a:endParaRPr lang="en-US" sz="1400">
              <a:latin typeface="+mn-lt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/>
              <a:t>Division Name Here</a:t>
            </a:r>
          </a:p>
        </p:txBody>
      </p:sp>
      <p:pic>
        <p:nvPicPr>
          <p:cNvPr id="1031" name="Picture 7"/>
          <p:cNvPicPr>
            <a:picLocks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172200"/>
            <a:ext cx="609600" cy="381000"/>
          </a:xfrm>
          <a:prstGeom prst="rect">
            <a:avLst/>
          </a:prstGeom>
          <a:solidFill>
            <a:schemeClr val="bg1"/>
          </a:solidFill>
          <a:ln w="12700">
            <a:solidFill>
              <a:srgbClr val="063DE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124200"/>
            <a:ext cx="6400800" cy="1752600"/>
          </a:xfrm>
        </p:spPr>
        <p:txBody>
          <a:bodyPr/>
          <a:lstStyle/>
          <a:p>
            <a:endParaRPr lang="en-US"/>
          </a:p>
        </p:txBody>
      </p:sp>
      <p:grpSp>
        <p:nvGrpSpPr>
          <p:cNvPr id="73732" name="Group 4"/>
          <p:cNvGrpSpPr>
            <a:grpSpLocks/>
          </p:cNvGrpSpPr>
          <p:nvPr/>
        </p:nvGrpSpPr>
        <p:grpSpPr bwMode="auto">
          <a:xfrm>
            <a:off x="1600200" y="5334000"/>
            <a:ext cx="6027738" cy="749300"/>
            <a:chOff x="912" y="3360"/>
            <a:chExt cx="3846" cy="767"/>
          </a:xfrm>
        </p:grpSpPr>
        <p:sp>
          <p:nvSpPr>
            <p:cNvPr id="73733" name="Rectangle 5"/>
            <p:cNvSpPr>
              <a:spLocks noChangeArrowheads="1"/>
            </p:cNvSpPr>
            <p:nvPr/>
          </p:nvSpPr>
          <p:spPr bwMode="auto">
            <a:xfrm>
              <a:off x="1726" y="3662"/>
              <a:ext cx="2437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en-US" sz="3200">
                  <a:solidFill>
                    <a:srgbClr val="FFFF66"/>
                  </a:solidFill>
                </a:rPr>
                <a:t>Air Resources Board</a:t>
              </a:r>
            </a:p>
          </p:txBody>
        </p:sp>
        <p:sp>
          <p:nvSpPr>
            <p:cNvPr id="73734" name="Rectangle 6"/>
            <p:cNvSpPr>
              <a:spLocks noChangeArrowheads="1"/>
            </p:cNvSpPr>
            <p:nvPr/>
          </p:nvSpPr>
          <p:spPr bwMode="auto">
            <a:xfrm>
              <a:off x="912" y="3360"/>
              <a:ext cx="3846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55000"/>
                </a:lnSpc>
              </a:pPr>
              <a:r>
                <a:rPr lang="en-US" sz="2400">
                  <a:solidFill>
                    <a:srgbClr val="FFFF66"/>
                  </a:solidFill>
                </a:rPr>
                <a:t>California Environmental Protection Agency</a:t>
              </a:r>
            </a:p>
          </p:txBody>
        </p:sp>
        <p:sp>
          <p:nvSpPr>
            <p:cNvPr id="73735" name="Line 7"/>
            <p:cNvSpPr>
              <a:spLocks noChangeShapeType="1"/>
            </p:cNvSpPr>
            <p:nvPr/>
          </p:nvSpPr>
          <p:spPr bwMode="auto">
            <a:xfrm>
              <a:off x="1003" y="3650"/>
              <a:ext cx="36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3736" name="Picture 8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80" t="37950" r="58714"/>
            <a:stretch>
              <a:fillRect/>
            </a:stretch>
          </p:blipFill>
          <p:spPr bwMode="auto">
            <a:xfrm>
              <a:off x="957" y="3714"/>
              <a:ext cx="750" cy="3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4C3B-4E1C-47A5-B166-43D6BF78F4FD}" type="datetime1">
              <a:rPr lang="en-US"/>
              <a:pPr/>
              <a:t>8/8/2013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Division Name Here</a:t>
            </a:r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Default Line Graph Size</a:t>
            </a:r>
          </a:p>
        </p:txBody>
      </p:sp>
      <p:graphicFrame>
        <p:nvGraphicFramePr>
          <p:cNvPr id="2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584200" y="1498600"/>
          <a:ext cx="7670800" cy="4400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18062-70E5-4BB3-AF49-1D15727AC03B}" type="datetime1">
              <a:rPr lang="en-US"/>
              <a:pPr/>
              <a:t>8/8/2013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Division Name Here</a:t>
            </a: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Default Line Graph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1574800" y="1446213"/>
          <a:ext cx="5995988" cy="396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E3AE-FA69-43FC-A144-BDC3914A613F}" type="datetime1">
              <a:rPr lang="en-US"/>
              <a:pPr/>
              <a:t>8/8/2013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Division Name Here</a:t>
            </a: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236538" y="627063"/>
          <a:ext cx="8299450" cy="5770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762000" y="228600"/>
            <a:ext cx="5657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2"/>
                </a:solidFill>
              </a:rPr>
              <a:t>Example of a Good Line Graph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291F-600E-40ED-BFDF-3BC3398A0B0C}" type="datetime1">
              <a:rPr lang="en-US"/>
              <a:pPr/>
              <a:t>8/8/2013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Division Name Here</a:t>
            </a:r>
          </a:p>
        </p:txBody>
      </p:sp>
      <p:sp>
        <p:nvSpPr>
          <p:cNvPr id="105474" name="Line 2"/>
          <p:cNvSpPr>
            <a:spLocks noChangeShapeType="1"/>
          </p:cNvSpPr>
          <p:nvPr/>
        </p:nvSpPr>
        <p:spPr bwMode="auto">
          <a:xfrm>
            <a:off x="1219200" y="1987550"/>
            <a:ext cx="0" cy="3841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75" name="Line 3"/>
          <p:cNvSpPr>
            <a:spLocks noChangeShapeType="1"/>
          </p:cNvSpPr>
          <p:nvPr/>
        </p:nvSpPr>
        <p:spPr bwMode="auto">
          <a:xfrm>
            <a:off x="1225550" y="5835650"/>
            <a:ext cx="6692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76" name="Line 4"/>
          <p:cNvSpPr>
            <a:spLocks noChangeShapeType="1"/>
          </p:cNvSpPr>
          <p:nvPr/>
        </p:nvSpPr>
        <p:spPr bwMode="auto">
          <a:xfrm>
            <a:off x="1752600" y="5751513"/>
            <a:ext cx="0" cy="2619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77" name="Line 5"/>
          <p:cNvSpPr>
            <a:spLocks noChangeShapeType="1"/>
          </p:cNvSpPr>
          <p:nvPr/>
        </p:nvSpPr>
        <p:spPr bwMode="auto">
          <a:xfrm>
            <a:off x="4343400" y="5751513"/>
            <a:ext cx="0" cy="2619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78" name="Line 6"/>
          <p:cNvSpPr>
            <a:spLocks noChangeShapeType="1"/>
          </p:cNvSpPr>
          <p:nvPr/>
        </p:nvSpPr>
        <p:spPr bwMode="auto">
          <a:xfrm>
            <a:off x="6858000" y="5751513"/>
            <a:ext cx="0" cy="2619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79" name="Freeform 7"/>
          <p:cNvSpPr>
            <a:spLocks/>
          </p:cNvSpPr>
          <p:nvPr/>
        </p:nvSpPr>
        <p:spPr bwMode="auto">
          <a:xfrm>
            <a:off x="1219200" y="3009900"/>
            <a:ext cx="3963988" cy="2827338"/>
          </a:xfrm>
          <a:custGeom>
            <a:avLst/>
            <a:gdLst>
              <a:gd name="T0" fmla="*/ 27 w 2497"/>
              <a:gd name="T1" fmla="*/ 1561 h 1781"/>
              <a:gd name="T2" fmla="*/ 81 w 2497"/>
              <a:gd name="T3" fmla="*/ 1561 h 1781"/>
              <a:gd name="T4" fmla="*/ 135 w 2497"/>
              <a:gd name="T5" fmla="*/ 1561 h 1781"/>
              <a:gd name="T6" fmla="*/ 189 w 2497"/>
              <a:gd name="T7" fmla="*/ 1561 h 1781"/>
              <a:gd name="T8" fmla="*/ 243 w 2497"/>
              <a:gd name="T9" fmla="*/ 1539 h 1781"/>
              <a:gd name="T10" fmla="*/ 297 w 2497"/>
              <a:gd name="T11" fmla="*/ 1517 h 1781"/>
              <a:gd name="T12" fmla="*/ 360 w 2497"/>
              <a:gd name="T13" fmla="*/ 1485 h 1781"/>
              <a:gd name="T14" fmla="*/ 423 w 2497"/>
              <a:gd name="T15" fmla="*/ 1420 h 1781"/>
              <a:gd name="T16" fmla="*/ 477 w 2497"/>
              <a:gd name="T17" fmla="*/ 1366 h 1781"/>
              <a:gd name="T18" fmla="*/ 531 w 2497"/>
              <a:gd name="T19" fmla="*/ 1301 h 1781"/>
              <a:gd name="T20" fmla="*/ 558 w 2497"/>
              <a:gd name="T21" fmla="*/ 1236 h 1781"/>
              <a:gd name="T22" fmla="*/ 585 w 2497"/>
              <a:gd name="T23" fmla="*/ 1171 h 1781"/>
              <a:gd name="T24" fmla="*/ 621 w 2497"/>
              <a:gd name="T25" fmla="*/ 1095 h 1781"/>
              <a:gd name="T26" fmla="*/ 648 w 2497"/>
              <a:gd name="T27" fmla="*/ 1030 h 1781"/>
              <a:gd name="T28" fmla="*/ 675 w 2497"/>
              <a:gd name="T29" fmla="*/ 965 h 1781"/>
              <a:gd name="T30" fmla="*/ 702 w 2497"/>
              <a:gd name="T31" fmla="*/ 900 h 1781"/>
              <a:gd name="T32" fmla="*/ 729 w 2497"/>
              <a:gd name="T33" fmla="*/ 824 h 1781"/>
              <a:gd name="T34" fmla="*/ 756 w 2497"/>
              <a:gd name="T35" fmla="*/ 759 h 1781"/>
              <a:gd name="T36" fmla="*/ 774 w 2497"/>
              <a:gd name="T37" fmla="*/ 694 h 1781"/>
              <a:gd name="T38" fmla="*/ 792 w 2497"/>
              <a:gd name="T39" fmla="*/ 618 h 1781"/>
              <a:gd name="T40" fmla="*/ 810 w 2497"/>
              <a:gd name="T41" fmla="*/ 542 h 1781"/>
              <a:gd name="T42" fmla="*/ 837 w 2497"/>
              <a:gd name="T43" fmla="*/ 477 h 1781"/>
              <a:gd name="T44" fmla="*/ 864 w 2497"/>
              <a:gd name="T45" fmla="*/ 412 h 1781"/>
              <a:gd name="T46" fmla="*/ 891 w 2497"/>
              <a:gd name="T47" fmla="*/ 347 h 1781"/>
              <a:gd name="T48" fmla="*/ 918 w 2497"/>
              <a:gd name="T49" fmla="*/ 282 h 1781"/>
              <a:gd name="T50" fmla="*/ 945 w 2497"/>
              <a:gd name="T51" fmla="*/ 217 h 1781"/>
              <a:gd name="T52" fmla="*/ 981 w 2497"/>
              <a:gd name="T53" fmla="*/ 152 h 1781"/>
              <a:gd name="T54" fmla="*/ 1035 w 2497"/>
              <a:gd name="T55" fmla="*/ 98 h 1781"/>
              <a:gd name="T56" fmla="*/ 1089 w 2497"/>
              <a:gd name="T57" fmla="*/ 54 h 1781"/>
              <a:gd name="T58" fmla="*/ 1143 w 2497"/>
              <a:gd name="T59" fmla="*/ 22 h 1781"/>
              <a:gd name="T60" fmla="*/ 1206 w 2497"/>
              <a:gd name="T61" fmla="*/ 0 h 1781"/>
              <a:gd name="T62" fmla="*/ 1269 w 2497"/>
              <a:gd name="T63" fmla="*/ 0 h 1781"/>
              <a:gd name="T64" fmla="*/ 1341 w 2497"/>
              <a:gd name="T65" fmla="*/ 11 h 1781"/>
              <a:gd name="T66" fmla="*/ 1395 w 2497"/>
              <a:gd name="T67" fmla="*/ 65 h 1781"/>
              <a:gd name="T68" fmla="*/ 1449 w 2497"/>
              <a:gd name="T69" fmla="*/ 141 h 1781"/>
              <a:gd name="T70" fmla="*/ 1494 w 2497"/>
              <a:gd name="T71" fmla="*/ 217 h 1781"/>
              <a:gd name="T72" fmla="*/ 1521 w 2497"/>
              <a:gd name="T73" fmla="*/ 282 h 1781"/>
              <a:gd name="T74" fmla="*/ 1557 w 2497"/>
              <a:gd name="T75" fmla="*/ 358 h 1781"/>
              <a:gd name="T76" fmla="*/ 1593 w 2497"/>
              <a:gd name="T77" fmla="*/ 434 h 1781"/>
              <a:gd name="T78" fmla="*/ 1611 w 2497"/>
              <a:gd name="T79" fmla="*/ 499 h 1781"/>
              <a:gd name="T80" fmla="*/ 1638 w 2497"/>
              <a:gd name="T81" fmla="*/ 574 h 1781"/>
              <a:gd name="T82" fmla="*/ 1665 w 2497"/>
              <a:gd name="T83" fmla="*/ 639 h 1781"/>
              <a:gd name="T84" fmla="*/ 1674 w 2497"/>
              <a:gd name="T85" fmla="*/ 705 h 1781"/>
              <a:gd name="T86" fmla="*/ 1692 w 2497"/>
              <a:gd name="T87" fmla="*/ 770 h 1781"/>
              <a:gd name="T88" fmla="*/ 1710 w 2497"/>
              <a:gd name="T89" fmla="*/ 845 h 1781"/>
              <a:gd name="T90" fmla="*/ 1737 w 2497"/>
              <a:gd name="T91" fmla="*/ 910 h 1781"/>
              <a:gd name="T92" fmla="*/ 1755 w 2497"/>
              <a:gd name="T93" fmla="*/ 976 h 1781"/>
              <a:gd name="T94" fmla="*/ 1809 w 2497"/>
              <a:gd name="T95" fmla="*/ 1062 h 1781"/>
              <a:gd name="T96" fmla="*/ 1845 w 2497"/>
              <a:gd name="T97" fmla="*/ 1127 h 1781"/>
              <a:gd name="T98" fmla="*/ 1872 w 2497"/>
              <a:gd name="T99" fmla="*/ 1192 h 1781"/>
              <a:gd name="T100" fmla="*/ 1899 w 2497"/>
              <a:gd name="T101" fmla="*/ 1257 h 1781"/>
              <a:gd name="T102" fmla="*/ 1935 w 2497"/>
              <a:gd name="T103" fmla="*/ 1333 h 1781"/>
              <a:gd name="T104" fmla="*/ 1971 w 2497"/>
              <a:gd name="T105" fmla="*/ 1398 h 1781"/>
              <a:gd name="T106" fmla="*/ 2016 w 2497"/>
              <a:gd name="T107" fmla="*/ 1463 h 1781"/>
              <a:gd name="T108" fmla="*/ 2052 w 2497"/>
              <a:gd name="T109" fmla="*/ 1517 h 1781"/>
              <a:gd name="T110" fmla="*/ 2106 w 2497"/>
              <a:gd name="T111" fmla="*/ 1593 h 1781"/>
              <a:gd name="T112" fmla="*/ 2151 w 2497"/>
              <a:gd name="T113" fmla="*/ 1648 h 1781"/>
              <a:gd name="T114" fmla="*/ 2205 w 2497"/>
              <a:gd name="T115" fmla="*/ 1669 h 1781"/>
              <a:gd name="T116" fmla="*/ 2268 w 2497"/>
              <a:gd name="T117" fmla="*/ 1723 h 1781"/>
              <a:gd name="T118" fmla="*/ 2322 w 2497"/>
              <a:gd name="T119" fmla="*/ 1756 h 1781"/>
              <a:gd name="T120" fmla="*/ 2376 w 2497"/>
              <a:gd name="T121" fmla="*/ 1778 h 1781"/>
              <a:gd name="T122" fmla="*/ 2448 w 2497"/>
              <a:gd name="T123" fmla="*/ 1780 h 1781"/>
              <a:gd name="T124" fmla="*/ 2496 w 2497"/>
              <a:gd name="T125" fmla="*/ 1780 h 17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497" h="1781">
                <a:moveTo>
                  <a:pt x="0" y="1546"/>
                </a:moveTo>
                <a:lnTo>
                  <a:pt x="27" y="1561"/>
                </a:lnTo>
                <a:lnTo>
                  <a:pt x="54" y="1561"/>
                </a:lnTo>
                <a:lnTo>
                  <a:pt x="81" y="1561"/>
                </a:lnTo>
                <a:lnTo>
                  <a:pt x="108" y="1561"/>
                </a:lnTo>
                <a:lnTo>
                  <a:pt x="135" y="1561"/>
                </a:lnTo>
                <a:lnTo>
                  <a:pt x="162" y="1561"/>
                </a:lnTo>
                <a:lnTo>
                  <a:pt x="189" y="1561"/>
                </a:lnTo>
                <a:lnTo>
                  <a:pt x="216" y="1550"/>
                </a:lnTo>
                <a:lnTo>
                  <a:pt x="243" y="1539"/>
                </a:lnTo>
                <a:lnTo>
                  <a:pt x="270" y="1528"/>
                </a:lnTo>
                <a:lnTo>
                  <a:pt x="297" y="1517"/>
                </a:lnTo>
                <a:lnTo>
                  <a:pt x="324" y="1507"/>
                </a:lnTo>
                <a:lnTo>
                  <a:pt x="360" y="1485"/>
                </a:lnTo>
                <a:lnTo>
                  <a:pt x="396" y="1452"/>
                </a:lnTo>
                <a:lnTo>
                  <a:pt x="423" y="1420"/>
                </a:lnTo>
                <a:lnTo>
                  <a:pt x="450" y="1387"/>
                </a:lnTo>
                <a:lnTo>
                  <a:pt x="477" y="1366"/>
                </a:lnTo>
                <a:lnTo>
                  <a:pt x="504" y="1333"/>
                </a:lnTo>
                <a:lnTo>
                  <a:pt x="531" y="1301"/>
                </a:lnTo>
                <a:lnTo>
                  <a:pt x="540" y="1268"/>
                </a:lnTo>
                <a:lnTo>
                  <a:pt x="558" y="1236"/>
                </a:lnTo>
                <a:lnTo>
                  <a:pt x="576" y="1203"/>
                </a:lnTo>
                <a:lnTo>
                  <a:pt x="585" y="1171"/>
                </a:lnTo>
                <a:lnTo>
                  <a:pt x="603" y="1138"/>
                </a:lnTo>
                <a:lnTo>
                  <a:pt x="621" y="1095"/>
                </a:lnTo>
                <a:lnTo>
                  <a:pt x="630" y="1062"/>
                </a:lnTo>
                <a:lnTo>
                  <a:pt x="648" y="1030"/>
                </a:lnTo>
                <a:lnTo>
                  <a:pt x="666" y="997"/>
                </a:lnTo>
                <a:lnTo>
                  <a:pt x="675" y="965"/>
                </a:lnTo>
                <a:lnTo>
                  <a:pt x="693" y="932"/>
                </a:lnTo>
                <a:lnTo>
                  <a:pt x="702" y="900"/>
                </a:lnTo>
                <a:lnTo>
                  <a:pt x="720" y="867"/>
                </a:lnTo>
                <a:lnTo>
                  <a:pt x="729" y="824"/>
                </a:lnTo>
                <a:lnTo>
                  <a:pt x="738" y="791"/>
                </a:lnTo>
                <a:lnTo>
                  <a:pt x="756" y="759"/>
                </a:lnTo>
                <a:lnTo>
                  <a:pt x="765" y="726"/>
                </a:lnTo>
                <a:lnTo>
                  <a:pt x="774" y="694"/>
                </a:lnTo>
                <a:lnTo>
                  <a:pt x="783" y="650"/>
                </a:lnTo>
                <a:lnTo>
                  <a:pt x="792" y="618"/>
                </a:lnTo>
                <a:lnTo>
                  <a:pt x="801" y="585"/>
                </a:lnTo>
                <a:lnTo>
                  <a:pt x="810" y="542"/>
                </a:lnTo>
                <a:lnTo>
                  <a:pt x="828" y="509"/>
                </a:lnTo>
                <a:lnTo>
                  <a:pt x="837" y="477"/>
                </a:lnTo>
                <a:lnTo>
                  <a:pt x="846" y="444"/>
                </a:lnTo>
                <a:lnTo>
                  <a:pt x="864" y="412"/>
                </a:lnTo>
                <a:lnTo>
                  <a:pt x="873" y="379"/>
                </a:lnTo>
                <a:lnTo>
                  <a:pt x="891" y="347"/>
                </a:lnTo>
                <a:lnTo>
                  <a:pt x="900" y="314"/>
                </a:lnTo>
                <a:lnTo>
                  <a:pt x="918" y="282"/>
                </a:lnTo>
                <a:lnTo>
                  <a:pt x="927" y="249"/>
                </a:lnTo>
                <a:lnTo>
                  <a:pt x="945" y="217"/>
                </a:lnTo>
                <a:lnTo>
                  <a:pt x="963" y="184"/>
                </a:lnTo>
                <a:lnTo>
                  <a:pt x="981" y="152"/>
                </a:lnTo>
                <a:lnTo>
                  <a:pt x="1008" y="119"/>
                </a:lnTo>
                <a:lnTo>
                  <a:pt x="1035" y="98"/>
                </a:lnTo>
                <a:lnTo>
                  <a:pt x="1062" y="76"/>
                </a:lnTo>
                <a:lnTo>
                  <a:pt x="1089" y="54"/>
                </a:lnTo>
                <a:lnTo>
                  <a:pt x="1116" y="33"/>
                </a:lnTo>
                <a:lnTo>
                  <a:pt x="1143" y="22"/>
                </a:lnTo>
                <a:lnTo>
                  <a:pt x="1179" y="0"/>
                </a:lnTo>
                <a:lnTo>
                  <a:pt x="1206" y="0"/>
                </a:lnTo>
                <a:lnTo>
                  <a:pt x="1233" y="0"/>
                </a:lnTo>
                <a:lnTo>
                  <a:pt x="1269" y="0"/>
                </a:lnTo>
                <a:lnTo>
                  <a:pt x="1305" y="0"/>
                </a:lnTo>
                <a:lnTo>
                  <a:pt x="1341" y="11"/>
                </a:lnTo>
                <a:lnTo>
                  <a:pt x="1368" y="43"/>
                </a:lnTo>
                <a:lnTo>
                  <a:pt x="1395" y="65"/>
                </a:lnTo>
                <a:lnTo>
                  <a:pt x="1422" y="108"/>
                </a:lnTo>
                <a:lnTo>
                  <a:pt x="1449" y="141"/>
                </a:lnTo>
                <a:lnTo>
                  <a:pt x="1467" y="184"/>
                </a:lnTo>
                <a:lnTo>
                  <a:pt x="1494" y="217"/>
                </a:lnTo>
                <a:lnTo>
                  <a:pt x="1503" y="249"/>
                </a:lnTo>
                <a:lnTo>
                  <a:pt x="1521" y="282"/>
                </a:lnTo>
                <a:lnTo>
                  <a:pt x="1530" y="314"/>
                </a:lnTo>
                <a:lnTo>
                  <a:pt x="1557" y="358"/>
                </a:lnTo>
                <a:lnTo>
                  <a:pt x="1575" y="390"/>
                </a:lnTo>
                <a:lnTo>
                  <a:pt x="1593" y="434"/>
                </a:lnTo>
                <a:lnTo>
                  <a:pt x="1602" y="466"/>
                </a:lnTo>
                <a:lnTo>
                  <a:pt x="1611" y="499"/>
                </a:lnTo>
                <a:lnTo>
                  <a:pt x="1629" y="542"/>
                </a:lnTo>
                <a:lnTo>
                  <a:pt x="1638" y="574"/>
                </a:lnTo>
                <a:lnTo>
                  <a:pt x="1647" y="607"/>
                </a:lnTo>
                <a:lnTo>
                  <a:pt x="1665" y="639"/>
                </a:lnTo>
                <a:lnTo>
                  <a:pt x="1665" y="672"/>
                </a:lnTo>
                <a:lnTo>
                  <a:pt x="1674" y="705"/>
                </a:lnTo>
                <a:lnTo>
                  <a:pt x="1683" y="737"/>
                </a:lnTo>
                <a:lnTo>
                  <a:pt x="1692" y="770"/>
                </a:lnTo>
                <a:lnTo>
                  <a:pt x="1701" y="802"/>
                </a:lnTo>
                <a:lnTo>
                  <a:pt x="1710" y="845"/>
                </a:lnTo>
                <a:lnTo>
                  <a:pt x="1719" y="878"/>
                </a:lnTo>
                <a:lnTo>
                  <a:pt x="1737" y="910"/>
                </a:lnTo>
                <a:lnTo>
                  <a:pt x="1746" y="943"/>
                </a:lnTo>
                <a:lnTo>
                  <a:pt x="1755" y="976"/>
                </a:lnTo>
                <a:lnTo>
                  <a:pt x="1782" y="1019"/>
                </a:lnTo>
                <a:lnTo>
                  <a:pt x="1809" y="1062"/>
                </a:lnTo>
                <a:lnTo>
                  <a:pt x="1827" y="1095"/>
                </a:lnTo>
                <a:lnTo>
                  <a:pt x="1845" y="1127"/>
                </a:lnTo>
                <a:lnTo>
                  <a:pt x="1854" y="1160"/>
                </a:lnTo>
                <a:lnTo>
                  <a:pt x="1872" y="1192"/>
                </a:lnTo>
                <a:lnTo>
                  <a:pt x="1881" y="1225"/>
                </a:lnTo>
                <a:lnTo>
                  <a:pt x="1899" y="1257"/>
                </a:lnTo>
                <a:lnTo>
                  <a:pt x="1917" y="1290"/>
                </a:lnTo>
                <a:lnTo>
                  <a:pt x="1935" y="1333"/>
                </a:lnTo>
                <a:lnTo>
                  <a:pt x="1953" y="1366"/>
                </a:lnTo>
                <a:lnTo>
                  <a:pt x="1971" y="1398"/>
                </a:lnTo>
                <a:lnTo>
                  <a:pt x="1989" y="1431"/>
                </a:lnTo>
                <a:lnTo>
                  <a:pt x="2016" y="1463"/>
                </a:lnTo>
                <a:lnTo>
                  <a:pt x="2043" y="1485"/>
                </a:lnTo>
                <a:lnTo>
                  <a:pt x="2052" y="1517"/>
                </a:lnTo>
                <a:lnTo>
                  <a:pt x="2079" y="1561"/>
                </a:lnTo>
                <a:lnTo>
                  <a:pt x="2106" y="1593"/>
                </a:lnTo>
                <a:lnTo>
                  <a:pt x="2133" y="1615"/>
                </a:lnTo>
                <a:lnTo>
                  <a:pt x="2151" y="1648"/>
                </a:lnTo>
                <a:lnTo>
                  <a:pt x="2178" y="1658"/>
                </a:lnTo>
                <a:lnTo>
                  <a:pt x="2205" y="1669"/>
                </a:lnTo>
                <a:lnTo>
                  <a:pt x="2232" y="1702"/>
                </a:lnTo>
                <a:lnTo>
                  <a:pt x="2268" y="1723"/>
                </a:lnTo>
                <a:lnTo>
                  <a:pt x="2295" y="1745"/>
                </a:lnTo>
                <a:lnTo>
                  <a:pt x="2322" y="1756"/>
                </a:lnTo>
                <a:lnTo>
                  <a:pt x="2349" y="1767"/>
                </a:lnTo>
                <a:lnTo>
                  <a:pt x="2376" y="1778"/>
                </a:lnTo>
                <a:lnTo>
                  <a:pt x="2403" y="1778"/>
                </a:lnTo>
                <a:lnTo>
                  <a:pt x="2448" y="1780"/>
                </a:lnTo>
                <a:lnTo>
                  <a:pt x="2448" y="1780"/>
                </a:lnTo>
                <a:lnTo>
                  <a:pt x="2496" y="178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80" name="Freeform 8"/>
          <p:cNvSpPr>
            <a:spLocks/>
          </p:cNvSpPr>
          <p:nvPr/>
        </p:nvSpPr>
        <p:spPr bwMode="auto">
          <a:xfrm>
            <a:off x="3581400" y="3009900"/>
            <a:ext cx="3944938" cy="2827338"/>
          </a:xfrm>
          <a:custGeom>
            <a:avLst/>
            <a:gdLst>
              <a:gd name="T0" fmla="*/ 2457 w 2485"/>
              <a:gd name="T1" fmla="*/ 1561 h 1781"/>
              <a:gd name="T2" fmla="*/ 2403 w 2485"/>
              <a:gd name="T3" fmla="*/ 1561 h 1781"/>
              <a:gd name="T4" fmla="*/ 2349 w 2485"/>
              <a:gd name="T5" fmla="*/ 1561 h 1781"/>
              <a:gd name="T6" fmla="*/ 2295 w 2485"/>
              <a:gd name="T7" fmla="*/ 1561 h 1781"/>
              <a:gd name="T8" fmla="*/ 2241 w 2485"/>
              <a:gd name="T9" fmla="*/ 1539 h 1781"/>
              <a:gd name="T10" fmla="*/ 2187 w 2485"/>
              <a:gd name="T11" fmla="*/ 1517 h 1781"/>
              <a:gd name="T12" fmla="*/ 2124 w 2485"/>
              <a:gd name="T13" fmla="*/ 1485 h 1781"/>
              <a:gd name="T14" fmla="*/ 2061 w 2485"/>
              <a:gd name="T15" fmla="*/ 1420 h 1781"/>
              <a:gd name="T16" fmla="*/ 2007 w 2485"/>
              <a:gd name="T17" fmla="*/ 1366 h 1781"/>
              <a:gd name="T18" fmla="*/ 1953 w 2485"/>
              <a:gd name="T19" fmla="*/ 1301 h 1781"/>
              <a:gd name="T20" fmla="*/ 1926 w 2485"/>
              <a:gd name="T21" fmla="*/ 1236 h 1781"/>
              <a:gd name="T22" fmla="*/ 1899 w 2485"/>
              <a:gd name="T23" fmla="*/ 1171 h 1781"/>
              <a:gd name="T24" fmla="*/ 1863 w 2485"/>
              <a:gd name="T25" fmla="*/ 1095 h 1781"/>
              <a:gd name="T26" fmla="*/ 1836 w 2485"/>
              <a:gd name="T27" fmla="*/ 1030 h 1781"/>
              <a:gd name="T28" fmla="*/ 1809 w 2485"/>
              <a:gd name="T29" fmla="*/ 965 h 1781"/>
              <a:gd name="T30" fmla="*/ 1782 w 2485"/>
              <a:gd name="T31" fmla="*/ 900 h 1781"/>
              <a:gd name="T32" fmla="*/ 1755 w 2485"/>
              <a:gd name="T33" fmla="*/ 824 h 1781"/>
              <a:gd name="T34" fmla="*/ 1728 w 2485"/>
              <a:gd name="T35" fmla="*/ 759 h 1781"/>
              <a:gd name="T36" fmla="*/ 1710 w 2485"/>
              <a:gd name="T37" fmla="*/ 694 h 1781"/>
              <a:gd name="T38" fmla="*/ 1692 w 2485"/>
              <a:gd name="T39" fmla="*/ 618 h 1781"/>
              <a:gd name="T40" fmla="*/ 1674 w 2485"/>
              <a:gd name="T41" fmla="*/ 542 h 1781"/>
              <a:gd name="T42" fmla="*/ 1647 w 2485"/>
              <a:gd name="T43" fmla="*/ 477 h 1781"/>
              <a:gd name="T44" fmla="*/ 1620 w 2485"/>
              <a:gd name="T45" fmla="*/ 412 h 1781"/>
              <a:gd name="T46" fmla="*/ 1593 w 2485"/>
              <a:gd name="T47" fmla="*/ 347 h 1781"/>
              <a:gd name="T48" fmla="*/ 1566 w 2485"/>
              <a:gd name="T49" fmla="*/ 282 h 1781"/>
              <a:gd name="T50" fmla="*/ 1539 w 2485"/>
              <a:gd name="T51" fmla="*/ 217 h 1781"/>
              <a:gd name="T52" fmla="*/ 1503 w 2485"/>
              <a:gd name="T53" fmla="*/ 152 h 1781"/>
              <a:gd name="T54" fmla="*/ 1449 w 2485"/>
              <a:gd name="T55" fmla="*/ 98 h 1781"/>
              <a:gd name="T56" fmla="*/ 1395 w 2485"/>
              <a:gd name="T57" fmla="*/ 54 h 1781"/>
              <a:gd name="T58" fmla="*/ 1341 w 2485"/>
              <a:gd name="T59" fmla="*/ 22 h 1781"/>
              <a:gd name="T60" fmla="*/ 1278 w 2485"/>
              <a:gd name="T61" fmla="*/ 0 h 1781"/>
              <a:gd name="T62" fmla="*/ 1215 w 2485"/>
              <a:gd name="T63" fmla="*/ 0 h 1781"/>
              <a:gd name="T64" fmla="*/ 1143 w 2485"/>
              <a:gd name="T65" fmla="*/ 11 h 1781"/>
              <a:gd name="T66" fmla="*/ 1089 w 2485"/>
              <a:gd name="T67" fmla="*/ 65 h 1781"/>
              <a:gd name="T68" fmla="*/ 1035 w 2485"/>
              <a:gd name="T69" fmla="*/ 141 h 1781"/>
              <a:gd name="T70" fmla="*/ 990 w 2485"/>
              <a:gd name="T71" fmla="*/ 217 h 1781"/>
              <a:gd name="T72" fmla="*/ 963 w 2485"/>
              <a:gd name="T73" fmla="*/ 282 h 1781"/>
              <a:gd name="T74" fmla="*/ 927 w 2485"/>
              <a:gd name="T75" fmla="*/ 358 h 1781"/>
              <a:gd name="T76" fmla="*/ 891 w 2485"/>
              <a:gd name="T77" fmla="*/ 434 h 1781"/>
              <a:gd name="T78" fmla="*/ 873 w 2485"/>
              <a:gd name="T79" fmla="*/ 499 h 1781"/>
              <a:gd name="T80" fmla="*/ 846 w 2485"/>
              <a:gd name="T81" fmla="*/ 574 h 1781"/>
              <a:gd name="T82" fmla="*/ 819 w 2485"/>
              <a:gd name="T83" fmla="*/ 639 h 1781"/>
              <a:gd name="T84" fmla="*/ 810 w 2485"/>
              <a:gd name="T85" fmla="*/ 705 h 1781"/>
              <a:gd name="T86" fmla="*/ 792 w 2485"/>
              <a:gd name="T87" fmla="*/ 770 h 1781"/>
              <a:gd name="T88" fmla="*/ 774 w 2485"/>
              <a:gd name="T89" fmla="*/ 845 h 1781"/>
              <a:gd name="T90" fmla="*/ 747 w 2485"/>
              <a:gd name="T91" fmla="*/ 910 h 1781"/>
              <a:gd name="T92" fmla="*/ 729 w 2485"/>
              <a:gd name="T93" fmla="*/ 976 h 1781"/>
              <a:gd name="T94" fmla="*/ 675 w 2485"/>
              <a:gd name="T95" fmla="*/ 1062 h 1781"/>
              <a:gd name="T96" fmla="*/ 639 w 2485"/>
              <a:gd name="T97" fmla="*/ 1127 h 1781"/>
              <a:gd name="T98" fmla="*/ 612 w 2485"/>
              <a:gd name="T99" fmla="*/ 1192 h 1781"/>
              <a:gd name="T100" fmla="*/ 585 w 2485"/>
              <a:gd name="T101" fmla="*/ 1257 h 1781"/>
              <a:gd name="T102" fmla="*/ 549 w 2485"/>
              <a:gd name="T103" fmla="*/ 1333 h 1781"/>
              <a:gd name="T104" fmla="*/ 513 w 2485"/>
              <a:gd name="T105" fmla="*/ 1398 h 1781"/>
              <a:gd name="T106" fmla="*/ 468 w 2485"/>
              <a:gd name="T107" fmla="*/ 1463 h 1781"/>
              <a:gd name="T108" fmla="*/ 432 w 2485"/>
              <a:gd name="T109" fmla="*/ 1517 h 1781"/>
              <a:gd name="T110" fmla="*/ 378 w 2485"/>
              <a:gd name="T111" fmla="*/ 1593 h 1781"/>
              <a:gd name="T112" fmla="*/ 333 w 2485"/>
              <a:gd name="T113" fmla="*/ 1648 h 1781"/>
              <a:gd name="T114" fmla="*/ 279 w 2485"/>
              <a:gd name="T115" fmla="*/ 1669 h 1781"/>
              <a:gd name="T116" fmla="*/ 216 w 2485"/>
              <a:gd name="T117" fmla="*/ 1723 h 1781"/>
              <a:gd name="T118" fmla="*/ 162 w 2485"/>
              <a:gd name="T119" fmla="*/ 1756 h 1781"/>
              <a:gd name="T120" fmla="*/ 108 w 2485"/>
              <a:gd name="T121" fmla="*/ 1778 h 1781"/>
              <a:gd name="T122" fmla="*/ 48 w 2485"/>
              <a:gd name="T123" fmla="*/ 1780 h 1781"/>
              <a:gd name="T124" fmla="*/ 0 w 2485"/>
              <a:gd name="T125" fmla="*/ 1780 h 17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485" h="1781">
                <a:moveTo>
                  <a:pt x="2484" y="1546"/>
                </a:moveTo>
                <a:lnTo>
                  <a:pt x="2457" y="1561"/>
                </a:lnTo>
                <a:lnTo>
                  <a:pt x="2430" y="1561"/>
                </a:lnTo>
                <a:lnTo>
                  <a:pt x="2403" y="1561"/>
                </a:lnTo>
                <a:lnTo>
                  <a:pt x="2376" y="1561"/>
                </a:lnTo>
                <a:lnTo>
                  <a:pt x="2349" y="1561"/>
                </a:lnTo>
                <a:lnTo>
                  <a:pt x="2322" y="1561"/>
                </a:lnTo>
                <a:lnTo>
                  <a:pt x="2295" y="1561"/>
                </a:lnTo>
                <a:lnTo>
                  <a:pt x="2268" y="1550"/>
                </a:lnTo>
                <a:lnTo>
                  <a:pt x="2241" y="1539"/>
                </a:lnTo>
                <a:lnTo>
                  <a:pt x="2214" y="1528"/>
                </a:lnTo>
                <a:lnTo>
                  <a:pt x="2187" y="1517"/>
                </a:lnTo>
                <a:lnTo>
                  <a:pt x="2160" y="1507"/>
                </a:lnTo>
                <a:lnTo>
                  <a:pt x="2124" y="1485"/>
                </a:lnTo>
                <a:lnTo>
                  <a:pt x="2088" y="1452"/>
                </a:lnTo>
                <a:lnTo>
                  <a:pt x="2061" y="1420"/>
                </a:lnTo>
                <a:lnTo>
                  <a:pt x="2034" y="1387"/>
                </a:lnTo>
                <a:lnTo>
                  <a:pt x="2007" y="1366"/>
                </a:lnTo>
                <a:lnTo>
                  <a:pt x="1980" y="1333"/>
                </a:lnTo>
                <a:lnTo>
                  <a:pt x="1953" y="1301"/>
                </a:lnTo>
                <a:lnTo>
                  <a:pt x="1944" y="1268"/>
                </a:lnTo>
                <a:lnTo>
                  <a:pt x="1926" y="1236"/>
                </a:lnTo>
                <a:lnTo>
                  <a:pt x="1908" y="1203"/>
                </a:lnTo>
                <a:lnTo>
                  <a:pt x="1899" y="1171"/>
                </a:lnTo>
                <a:lnTo>
                  <a:pt x="1881" y="1138"/>
                </a:lnTo>
                <a:lnTo>
                  <a:pt x="1863" y="1095"/>
                </a:lnTo>
                <a:lnTo>
                  <a:pt x="1854" y="1062"/>
                </a:lnTo>
                <a:lnTo>
                  <a:pt x="1836" y="1030"/>
                </a:lnTo>
                <a:lnTo>
                  <a:pt x="1818" y="997"/>
                </a:lnTo>
                <a:lnTo>
                  <a:pt x="1809" y="965"/>
                </a:lnTo>
                <a:lnTo>
                  <a:pt x="1791" y="932"/>
                </a:lnTo>
                <a:lnTo>
                  <a:pt x="1782" y="900"/>
                </a:lnTo>
                <a:lnTo>
                  <a:pt x="1764" y="867"/>
                </a:lnTo>
                <a:lnTo>
                  <a:pt x="1755" y="824"/>
                </a:lnTo>
                <a:lnTo>
                  <a:pt x="1746" y="791"/>
                </a:lnTo>
                <a:lnTo>
                  <a:pt x="1728" y="759"/>
                </a:lnTo>
                <a:lnTo>
                  <a:pt x="1719" y="726"/>
                </a:lnTo>
                <a:lnTo>
                  <a:pt x="1710" y="694"/>
                </a:lnTo>
                <a:lnTo>
                  <a:pt x="1701" y="650"/>
                </a:lnTo>
                <a:lnTo>
                  <a:pt x="1692" y="618"/>
                </a:lnTo>
                <a:lnTo>
                  <a:pt x="1683" y="585"/>
                </a:lnTo>
                <a:lnTo>
                  <a:pt x="1674" y="542"/>
                </a:lnTo>
                <a:lnTo>
                  <a:pt x="1656" y="509"/>
                </a:lnTo>
                <a:lnTo>
                  <a:pt x="1647" y="477"/>
                </a:lnTo>
                <a:lnTo>
                  <a:pt x="1638" y="444"/>
                </a:lnTo>
                <a:lnTo>
                  <a:pt x="1620" y="412"/>
                </a:lnTo>
                <a:lnTo>
                  <a:pt x="1611" y="379"/>
                </a:lnTo>
                <a:lnTo>
                  <a:pt x="1593" y="347"/>
                </a:lnTo>
                <a:lnTo>
                  <a:pt x="1584" y="314"/>
                </a:lnTo>
                <a:lnTo>
                  <a:pt x="1566" y="282"/>
                </a:lnTo>
                <a:lnTo>
                  <a:pt x="1557" y="249"/>
                </a:lnTo>
                <a:lnTo>
                  <a:pt x="1539" y="217"/>
                </a:lnTo>
                <a:lnTo>
                  <a:pt x="1521" y="184"/>
                </a:lnTo>
                <a:lnTo>
                  <a:pt x="1503" y="152"/>
                </a:lnTo>
                <a:lnTo>
                  <a:pt x="1476" y="119"/>
                </a:lnTo>
                <a:lnTo>
                  <a:pt x="1449" y="98"/>
                </a:lnTo>
                <a:lnTo>
                  <a:pt x="1422" y="76"/>
                </a:lnTo>
                <a:lnTo>
                  <a:pt x="1395" y="54"/>
                </a:lnTo>
                <a:lnTo>
                  <a:pt x="1368" y="33"/>
                </a:lnTo>
                <a:lnTo>
                  <a:pt x="1341" y="22"/>
                </a:lnTo>
                <a:lnTo>
                  <a:pt x="1305" y="0"/>
                </a:lnTo>
                <a:lnTo>
                  <a:pt x="1278" y="0"/>
                </a:lnTo>
                <a:lnTo>
                  <a:pt x="1251" y="0"/>
                </a:lnTo>
                <a:lnTo>
                  <a:pt x="1215" y="0"/>
                </a:lnTo>
                <a:lnTo>
                  <a:pt x="1179" y="0"/>
                </a:lnTo>
                <a:lnTo>
                  <a:pt x="1143" y="11"/>
                </a:lnTo>
                <a:lnTo>
                  <a:pt x="1116" y="43"/>
                </a:lnTo>
                <a:lnTo>
                  <a:pt x="1089" y="65"/>
                </a:lnTo>
                <a:lnTo>
                  <a:pt x="1062" y="108"/>
                </a:lnTo>
                <a:lnTo>
                  <a:pt x="1035" y="141"/>
                </a:lnTo>
                <a:lnTo>
                  <a:pt x="1017" y="184"/>
                </a:lnTo>
                <a:lnTo>
                  <a:pt x="990" y="217"/>
                </a:lnTo>
                <a:lnTo>
                  <a:pt x="981" y="249"/>
                </a:lnTo>
                <a:lnTo>
                  <a:pt x="963" y="282"/>
                </a:lnTo>
                <a:lnTo>
                  <a:pt x="954" y="314"/>
                </a:lnTo>
                <a:lnTo>
                  <a:pt x="927" y="358"/>
                </a:lnTo>
                <a:lnTo>
                  <a:pt x="909" y="390"/>
                </a:lnTo>
                <a:lnTo>
                  <a:pt x="891" y="434"/>
                </a:lnTo>
                <a:lnTo>
                  <a:pt x="882" y="466"/>
                </a:lnTo>
                <a:lnTo>
                  <a:pt x="873" y="499"/>
                </a:lnTo>
                <a:lnTo>
                  <a:pt x="855" y="542"/>
                </a:lnTo>
                <a:lnTo>
                  <a:pt x="846" y="574"/>
                </a:lnTo>
                <a:lnTo>
                  <a:pt x="837" y="607"/>
                </a:lnTo>
                <a:lnTo>
                  <a:pt x="819" y="639"/>
                </a:lnTo>
                <a:lnTo>
                  <a:pt x="819" y="672"/>
                </a:lnTo>
                <a:lnTo>
                  <a:pt x="810" y="705"/>
                </a:lnTo>
                <a:lnTo>
                  <a:pt x="801" y="737"/>
                </a:lnTo>
                <a:lnTo>
                  <a:pt x="792" y="770"/>
                </a:lnTo>
                <a:lnTo>
                  <a:pt x="783" y="802"/>
                </a:lnTo>
                <a:lnTo>
                  <a:pt x="774" y="845"/>
                </a:lnTo>
                <a:lnTo>
                  <a:pt x="765" y="878"/>
                </a:lnTo>
                <a:lnTo>
                  <a:pt x="747" y="910"/>
                </a:lnTo>
                <a:lnTo>
                  <a:pt x="738" y="943"/>
                </a:lnTo>
                <a:lnTo>
                  <a:pt x="729" y="976"/>
                </a:lnTo>
                <a:lnTo>
                  <a:pt x="702" y="1019"/>
                </a:lnTo>
                <a:lnTo>
                  <a:pt x="675" y="1062"/>
                </a:lnTo>
                <a:lnTo>
                  <a:pt x="657" y="1095"/>
                </a:lnTo>
                <a:lnTo>
                  <a:pt x="639" y="1127"/>
                </a:lnTo>
                <a:lnTo>
                  <a:pt x="630" y="1160"/>
                </a:lnTo>
                <a:lnTo>
                  <a:pt x="612" y="1192"/>
                </a:lnTo>
                <a:lnTo>
                  <a:pt x="603" y="1225"/>
                </a:lnTo>
                <a:lnTo>
                  <a:pt x="585" y="1257"/>
                </a:lnTo>
                <a:lnTo>
                  <a:pt x="567" y="1290"/>
                </a:lnTo>
                <a:lnTo>
                  <a:pt x="549" y="1333"/>
                </a:lnTo>
                <a:lnTo>
                  <a:pt x="531" y="1366"/>
                </a:lnTo>
                <a:lnTo>
                  <a:pt x="513" y="1398"/>
                </a:lnTo>
                <a:lnTo>
                  <a:pt x="495" y="1431"/>
                </a:lnTo>
                <a:lnTo>
                  <a:pt x="468" y="1463"/>
                </a:lnTo>
                <a:lnTo>
                  <a:pt x="441" y="1485"/>
                </a:lnTo>
                <a:lnTo>
                  <a:pt x="432" y="1517"/>
                </a:lnTo>
                <a:lnTo>
                  <a:pt x="405" y="1561"/>
                </a:lnTo>
                <a:lnTo>
                  <a:pt x="378" y="1593"/>
                </a:lnTo>
                <a:lnTo>
                  <a:pt x="351" y="1615"/>
                </a:lnTo>
                <a:lnTo>
                  <a:pt x="333" y="1648"/>
                </a:lnTo>
                <a:lnTo>
                  <a:pt x="306" y="1658"/>
                </a:lnTo>
                <a:lnTo>
                  <a:pt x="279" y="1669"/>
                </a:lnTo>
                <a:lnTo>
                  <a:pt x="252" y="1702"/>
                </a:lnTo>
                <a:lnTo>
                  <a:pt x="216" y="1723"/>
                </a:lnTo>
                <a:lnTo>
                  <a:pt x="189" y="1745"/>
                </a:lnTo>
                <a:lnTo>
                  <a:pt x="162" y="1756"/>
                </a:lnTo>
                <a:lnTo>
                  <a:pt x="135" y="1767"/>
                </a:lnTo>
                <a:lnTo>
                  <a:pt x="108" y="1778"/>
                </a:lnTo>
                <a:lnTo>
                  <a:pt x="81" y="1778"/>
                </a:lnTo>
                <a:lnTo>
                  <a:pt x="48" y="1780"/>
                </a:lnTo>
                <a:lnTo>
                  <a:pt x="48" y="1780"/>
                </a:lnTo>
                <a:lnTo>
                  <a:pt x="0" y="178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81" name="Rectangle 9"/>
          <p:cNvSpPr>
            <a:spLocks noChangeArrowheads="1"/>
          </p:cNvSpPr>
          <p:nvPr/>
        </p:nvSpPr>
        <p:spPr bwMode="auto">
          <a:xfrm>
            <a:off x="6462713" y="6073775"/>
            <a:ext cx="8413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latin typeface="Arial" charset="0"/>
              </a:rPr>
              <a:t>10 um</a:t>
            </a:r>
          </a:p>
        </p:txBody>
      </p:sp>
      <p:sp>
        <p:nvSpPr>
          <p:cNvPr id="105482" name="Rectangle 10"/>
          <p:cNvSpPr>
            <a:spLocks noChangeArrowheads="1"/>
          </p:cNvSpPr>
          <p:nvPr/>
        </p:nvSpPr>
        <p:spPr bwMode="auto">
          <a:xfrm>
            <a:off x="4024313" y="6073775"/>
            <a:ext cx="7143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latin typeface="Arial" charset="0"/>
              </a:rPr>
              <a:t>1 um</a:t>
            </a:r>
          </a:p>
        </p:txBody>
      </p:sp>
      <p:sp>
        <p:nvSpPr>
          <p:cNvPr id="105483" name="Rectangle 11"/>
          <p:cNvSpPr>
            <a:spLocks noChangeArrowheads="1"/>
          </p:cNvSpPr>
          <p:nvPr/>
        </p:nvSpPr>
        <p:spPr bwMode="auto">
          <a:xfrm>
            <a:off x="1509713" y="6073775"/>
            <a:ext cx="9048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latin typeface="Arial" charset="0"/>
              </a:rPr>
              <a:t>0.1 um</a:t>
            </a:r>
          </a:p>
        </p:txBody>
      </p:sp>
      <p:sp>
        <p:nvSpPr>
          <p:cNvPr id="105484" name="Line 12"/>
          <p:cNvSpPr>
            <a:spLocks noChangeShapeType="1"/>
          </p:cNvSpPr>
          <p:nvPr/>
        </p:nvSpPr>
        <p:spPr bwMode="auto">
          <a:xfrm>
            <a:off x="5029200" y="5751513"/>
            <a:ext cx="0" cy="2619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85" name="Rectangle 13"/>
          <p:cNvSpPr>
            <a:spLocks noChangeArrowheads="1"/>
          </p:cNvSpPr>
          <p:nvPr/>
        </p:nvSpPr>
        <p:spPr bwMode="auto">
          <a:xfrm>
            <a:off x="4786313" y="6073775"/>
            <a:ext cx="9048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latin typeface="Arial" charset="0"/>
              </a:rPr>
              <a:t>2.5 um</a:t>
            </a:r>
          </a:p>
        </p:txBody>
      </p:sp>
      <p:grpSp>
        <p:nvGrpSpPr>
          <p:cNvPr id="105486" name="Group 14"/>
          <p:cNvGrpSpPr>
            <a:grpSpLocks/>
          </p:cNvGrpSpPr>
          <p:nvPr/>
        </p:nvGrpSpPr>
        <p:grpSpPr bwMode="auto">
          <a:xfrm>
            <a:off x="1371600" y="2292350"/>
            <a:ext cx="3657600" cy="215900"/>
            <a:chOff x="864" y="1444"/>
            <a:chExt cx="2304" cy="136"/>
          </a:xfrm>
        </p:grpSpPr>
        <p:sp>
          <p:nvSpPr>
            <p:cNvPr id="105487" name="Line 15"/>
            <p:cNvSpPr>
              <a:spLocks noChangeShapeType="1"/>
            </p:cNvSpPr>
            <p:nvPr/>
          </p:nvSpPr>
          <p:spPr bwMode="auto">
            <a:xfrm>
              <a:off x="864" y="1444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88" name="Line 16"/>
            <p:cNvSpPr>
              <a:spLocks noChangeShapeType="1"/>
            </p:cNvSpPr>
            <p:nvPr/>
          </p:nvSpPr>
          <p:spPr bwMode="auto">
            <a:xfrm>
              <a:off x="3168" y="1444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89" name="Line 17"/>
            <p:cNvSpPr>
              <a:spLocks noChangeShapeType="1"/>
            </p:cNvSpPr>
            <p:nvPr/>
          </p:nvSpPr>
          <p:spPr bwMode="auto">
            <a:xfrm>
              <a:off x="868" y="1488"/>
              <a:ext cx="22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490" name="Group 18"/>
          <p:cNvGrpSpPr>
            <a:grpSpLocks/>
          </p:cNvGrpSpPr>
          <p:nvPr/>
        </p:nvGrpSpPr>
        <p:grpSpPr bwMode="auto">
          <a:xfrm>
            <a:off x="5105400" y="2292350"/>
            <a:ext cx="1752600" cy="215900"/>
            <a:chOff x="3216" y="1444"/>
            <a:chExt cx="1104" cy="136"/>
          </a:xfrm>
        </p:grpSpPr>
        <p:sp>
          <p:nvSpPr>
            <p:cNvPr id="105491" name="Line 19"/>
            <p:cNvSpPr>
              <a:spLocks noChangeShapeType="1"/>
            </p:cNvSpPr>
            <p:nvPr/>
          </p:nvSpPr>
          <p:spPr bwMode="auto">
            <a:xfrm>
              <a:off x="3216" y="1444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92" name="Line 20"/>
            <p:cNvSpPr>
              <a:spLocks noChangeShapeType="1"/>
            </p:cNvSpPr>
            <p:nvPr/>
          </p:nvSpPr>
          <p:spPr bwMode="auto">
            <a:xfrm>
              <a:off x="4320" y="1444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93" name="Line 21"/>
            <p:cNvSpPr>
              <a:spLocks noChangeShapeType="1"/>
            </p:cNvSpPr>
            <p:nvPr/>
          </p:nvSpPr>
          <p:spPr bwMode="auto">
            <a:xfrm>
              <a:off x="3220" y="1488"/>
              <a:ext cx="10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494" name="Group 22"/>
          <p:cNvGrpSpPr>
            <a:grpSpLocks/>
          </p:cNvGrpSpPr>
          <p:nvPr/>
        </p:nvGrpSpPr>
        <p:grpSpPr bwMode="auto">
          <a:xfrm>
            <a:off x="1371600" y="2749550"/>
            <a:ext cx="457200" cy="139700"/>
            <a:chOff x="864" y="1732"/>
            <a:chExt cx="288" cy="88"/>
          </a:xfrm>
        </p:grpSpPr>
        <p:sp>
          <p:nvSpPr>
            <p:cNvPr id="105495" name="Line 23"/>
            <p:cNvSpPr>
              <a:spLocks noChangeShapeType="1"/>
            </p:cNvSpPr>
            <p:nvPr/>
          </p:nvSpPr>
          <p:spPr bwMode="auto">
            <a:xfrm>
              <a:off x="864" y="1732"/>
              <a:ext cx="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96" name="Line 24"/>
            <p:cNvSpPr>
              <a:spLocks noChangeShapeType="1"/>
            </p:cNvSpPr>
            <p:nvPr/>
          </p:nvSpPr>
          <p:spPr bwMode="auto">
            <a:xfrm>
              <a:off x="1152" y="1732"/>
              <a:ext cx="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97" name="Line 25"/>
            <p:cNvSpPr>
              <a:spLocks noChangeShapeType="1"/>
            </p:cNvSpPr>
            <p:nvPr/>
          </p:nvSpPr>
          <p:spPr bwMode="auto">
            <a:xfrm>
              <a:off x="868" y="1760"/>
              <a:ext cx="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5498" name="Rectangle 26"/>
          <p:cNvSpPr>
            <a:spLocks noChangeArrowheads="1"/>
          </p:cNvSpPr>
          <p:nvPr/>
        </p:nvSpPr>
        <p:spPr bwMode="auto">
          <a:xfrm>
            <a:off x="5472113" y="2057400"/>
            <a:ext cx="86836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latin typeface="Arial" charset="0"/>
              </a:rPr>
              <a:t>Coarse</a:t>
            </a:r>
          </a:p>
        </p:txBody>
      </p:sp>
      <p:sp>
        <p:nvSpPr>
          <p:cNvPr id="105499" name="Rectangle 27"/>
          <p:cNvSpPr>
            <a:spLocks noChangeArrowheads="1"/>
          </p:cNvSpPr>
          <p:nvPr/>
        </p:nvSpPr>
        <p:spPr bwMode="auto">
          <a:xfrm>
            <a:off x="2881313" y="2057400"/>
            <a:ext cx="5984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latin typeface="Arial" charset="0"/>
              </a:rPr>
              <a:t>Fine</a:t>
            </a:r>
          </a:p>
        </p:txBody>
      </p:sp>
      <p:sp>
        <p:nvSpPr>
          <p:cNvPr id="105500" name="Rectangle 28"/>
          <p:cNvSpPr>
            <a:spLocks noChangeArrowheads="1"/>
          </p:cNvSpPr>
          <p:nvPr/>
        </p:nvSpPr>
        <p:spPr bwMode="auto">
          <a:xfrm>
            <a:off x="1433513" y="2462213"/>
            <a:ext cx="99853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latin typeface="Arial" charset="0"/>
              </a:rPr>
              <a:t>Ultra Fine</a:t>
            </a:r>
          </a:p>
        </p:txBody>
      </p:sp>
      <p:sp>
        <p:nvSpPr>
          <p:cNvPr id="105501" name="Rectangle 29"/>
          <p:cNvSpPr>
            <a:spLocks noChangeArrowheads="1"/>
          </p:cNvSpPr>
          <p:nvPr/>
        </p:nvSpPr>
        <p:spPr bwMode="auto">
          <a:xfrm>
            <a:off x="4710113" y="4527550"/>
            <a:ext cx="17891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>
                <a:solidFill>
                  <a:schemeClr val="tx2"/>
                </a:solidFill>
                <a:latin typeface="Arial" charset="0"/>
              </a:rPr>
              <a:t>Fugitive Dust</a:t>
            </a:r>
          </a:p>
        </p:txBody>
      </p:sp>
      <p:sp>
        <p:nvSpPr>
          <p:cNvPr id="105502" name="Rectangle 30"/>
          <p:cNvSpPr>
            <a:spLocks noChangeArrowheads="1"/>
          </p:cNvSpPr>
          <p:nvPr/>
        </p:nvSpPr>
        <p:spPr bwMode="auto">
          <a:xfrm>
            <a:off x="2336800" y="4527550"/>
            <a:ext cx="16637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>
                <a:solidFill>
                  <a:schemeClr val="tx2"/>
                </a:solidFill>
                <a:latin typeface="Arial" charset="0"/>
              </a:rPr>
              <a:t>Combustion</a:t>
            </a:r>
          </a:p>
          <a:p>
            <a:pPr algn="ctr"/>
            <a:r>
              <a:rPr lang="en-US" sz="2000">
                <a:solidFill>
                  <a:schemeClr val="tx2"/>
                </a:solidFill>
                <a:latin typeface="Arial" charset="0"/>
              </a:rPr>
              <a:t>Products</a:t>
            </a:r>
          </a:p>
        </p:txBody>
      </p:sp>
      <p:sp>
        <p:nvSpPr>
          <p:cNvPr id="105503" name="Rectangle 31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/>
              <a:t>PM</a:t>
            </a:r>
            <a:r>
              <a:rPr lang="en-US" baseline="-25000"/>
              <a:t>10</a:t>
            </a:r>
            <a:r>
              <a:rPr lang="en-US"/>
              <a:t>-- Size and Composition (Urban Particulates)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840C-F9F6-4B1F-91C8-6530EDF9CD27}" type="datetime1">
              <a:rPr lang="en-US"/>
              <a:pPr/>
              <a:t>8/8/2013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Division Name Here</a:t>
            </a: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>
                <a:solidFill>
                  <a:schemeClr val="bg2"/>
                </a:solidFill>
              </a:rPr>
              <a:t>Same Chart in Overhead Format</a:t>
            </a:r>
            <a:endParaRPr lang="en-US"/>
          </a:p>
        </p:txBody>
      </p:sp>
      <p:grpSp>
        <p:nvGrpSpPr>
          <p:cNvPr id="111619" name="Group 3"/>
          <p:cNvGrpSpPr>
            <a:grpSpLocks/>
          </p:cNvGrpSpPr>
          <p:nvPr/>
        </p:nvGrpSpPr>
        <p:grpSpPr bwMode="auto">
          <a:xfrm>
            <a:off x="762000" y="1874838"/>
            <a:ext cx="7297738" cy="4562475"/>
            <a:chOff x="480" y="1181"/>
            <a:chExt cx="4597" cy="2874"/>
          </a:xfrm>
        </p:grpSpPr>
        <p:sp>
          <p:nvSpPr>
            <p:cNvPr id="111620" name="Line 4"/>
            <p:cNvSpPr>
              <a:spLocks noChangeShapeType="1"/>
            </p:cNvSpPr>
            <p:nvPr/>
          </p:nvSpPr>
          <p:spPr bwMode="auto">
            <a:xfrm>
              <a:off x="768" y="1264"/>
              <a:ext cx="0" cy="2396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21" name="Line 5"/>
            <p:cNvSpPr>
              <a:spLocks noChangeShapeType="1"/>
            </p:cNvSpPr>
            <p:nvPr/>
          </p:nvSpPr>
          <p:spPr bwMode="auto">
            <a:xfrm>
              <a:off x="784" y="3676"/>
              <a:ext cx="4192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22" name="Line 6"/>
            <p:cNvSpPr>
              <a:spLocks noChangeShapeType="1"/>
            </p:cNvSpPr>
            <p:nvPr/>
          </p:nvSpPr>
          <p:spPr bwMode="auto">
            <a:xfrm>
              <a:off x="1104" y="3623"/>
              <a:ext cx="0" cy="1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23" name="Line 7"/>
            <p:cNvSpPr>
              <a:spLocks noChangeShapeType="1"/>
            </p:cNvSpPr>
            <p:nvPr/>
          </p:nvSpPr>
          <p:spPr bwMode="auto">
            <a:xfrm>
              <a:off x="2736" y="3623"/>
              <a:ext cx="0" cy="1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24" name="Line 8"/>
            <p:cNvSpPr>
              <a:spLocks noChangeShapeType="1"/>
            </p:cNvSpPr>
            <p:nvPr/>
          </p:nvSpPr>
          <p:spPr bwMode="auto">
            <a:xfrm>
              <a:off x="4320" y="3623"/>
              <a:ext cx="0" cy="1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25" name="Freeform 9"/>
            <p:cNvSpPr>
              <a:spLocks/>
            </p:cNvSpPr>
            <p:nvPr/>
          </p:nvSpPr>
          <p:spPr bwMode="auto">
            <a:xfrm>
              <a:off x="768" y="1896"/>
              <a:ext cx="2497" cy="1781"/>
            </a:xfrm>
            <a:custGeom>
              <a:avLst/>
              <a:gdLst>
                <a:gd name="T0" fmla="*/ 27 w 2497"/>
                <a:gd name="T1" fmla="*/ 1561 h 1781"/>
                <a:gd name="T2" fmla="*/ 81 w 2497"/>
                <a:gd name="T3" fmla="*/ 1561 h 1781"/>
                <a:gd name="T4" fmla="*/ 135 w 2497"/>
                <a:gd name="T5" fmla="*/ 1561 h 1781"/>
                <a:gd name="T6" fmla="*/ 189 w 2497"/>
                <a:gd name="T7" fmla="*/ 1561 h 1781"/>
                <a:gd name="T8" fmla="*/ 243 w 2497"/>
                <a:gd name="T9" fmla="*/ 1539 h 1781"/>
                <a:gd name="T10" fmla="*/ 297 w 2497"/>
                <a:gd name="T11" fmla="*/ 1517 h 1781"/>
                <a:gd name="T12" fmla="*/ 360 w 2497"/>
                <a:gd name="T13" fmla="*/ 1485 h 1781"/>
                <a:gd name="T14" fmla="*/ 423 w 2497"/>
                <a:gd name="T15" fmla="*/ 1420 h 1781"/>
                <a:gd name="T16" fmla="*/ 477 w 2497"/>
                <a:gd name="T17" fmla="*/ 1366 h 1781"/>
                <a:gd name="T18" fmla="*/ 531 w 2497"/>
                <a:gd name="T19" fmla="*/ 1301 h 1781"/>
                <a:gd name="T20" fmla="*/ 558 w 2497"/>
                <a:gd name="T21" fmla="*/ 1236 h 1781"/>
                <a:gd name="T22" fmla="*/ 585 w 2497"/>
                <a:gd name="T23" fmla="*/ 1171 h 1781"/>
                <a:gd name="T24" fmla="*/ 621 w 2497"/>
                <a:gd name="T25" fmla="*/ 1095 h 1781"/>
                <a:gd name="T26" fmla="*/ 648 w 2497"/>
                <a:gd name="T27" fmla="*/ 1030 h 1781"/>
                <a:gd name="T28" fmla="*/ 675 w 2497"/>
                <a:gd name="T29" fmla="*/ 965 h 1781"/>
                <a:gd name="T30" fmla="*/ 702 w 2497"/>
                <a:gd name="T31" fmla="*/ 900 h 1781"/>
                <a:gd name="T32" fmla="*/ 729 w 2497"/>
                <a:gd name="T33" fmla="*/ 824 h 1781"/>
                <a:gd name="T34" fmla="*/ 756 w 2497"/>
                <a:gd name="T35" fmla="*/ 759 h 1781"/>
                <a:gd name="T36" fmla="*/ 774 w 2497"/>
                <a:gd name="T37" fmla="*/ 694 h 1781"/>
                <a:gd name="T38" fmla="*/ 792 w 2497"/>
                <a:gd name="T39" fmla="*/ 618 h 1781"/>
                <a:gd name="T40" fmla="*/ 810 w 2497"/>
                <a:gd name="T41" fmla="*/ 542 h 1781"/>
                <a:gd name="T42" fmla="*/ 837 w 2497"/>
                <a:gd name="T43" fmla="*/ 477 h 1781"/>
                <a:gd name="T44" fmla="*/ 864 w 2497"/>
                <a:gd name="T45" fmla="*/ 412 h 1781"/>
                <a:gd name="T46" fmla="*/ 891 w 2497"/>
                <a:gd name="T47" fmla="*/ 347 h 1781"/>
                <a:gd name="T48" fmla="*/ 918 w 2497"/>
                <a:gd name="T49" fmla="*/ 282 h 1781"/>
                <a:gd name="T50" fmla="*/ 945 w 2497"/>
                <a:gd name="T51" fmla="*/ 217 h 1781"/>
                <a:gd name="T52" fmla="*/ 981 w 2497"/>
                <a:gd name="T53" fmla="*/ 152 h 1781"/>
                <a:gd name="T54" fmla="*/ 1035 w 2497"/>
                <a:gd name="T55" fmla="*/ 98 h 1781"/>
                <a:gd name="T56" fmla="*/ 1089 w 2497"/>
                <a:gd name="T57" fmla="*/ 54 h 1781"/>
                <a:gd name="T58" fmla="*/ 1143 w 2497"/>
                <a:gd name="T59" fmla="*/ 22 h 1781"/>
                <a:gd name="T60" fmla="*/ 1206 w 2497"/>
                <a:gd name="T61" fmla="*/ 0 h 1781"/>
                <a:gd name="T62" fmla="*/ 1269 w 2497"/>
                <a:gd name="T63" fmla="*/ 0 h 1781"/>
                <a:gd name="T64" fmla="*/ 1341 w 2497"/>
                <a:gd name="T65" fmla="*/ 11 h 1781"/>
                <a:gd name="T66" fmla="*/ 1395 w 2497"/>
                <a:gd name="T67" fmla="*/ 65 h 1781"/>
                <a:gd name="T68" fmla="*/ 1449 w 2497"/>
                <a:gd name="T69" fmla="*/ 141 h 1781"/>
                <a:gd name="T70" fmla="*/ 1494 w 2497"/>
                <a:gd name="T71" fmla="*/ 217 h 1781"/>
                <a:gd name="T72" fmla="*/ 1521 w 2497"/>
                <a:gd name="T73" fmla="*/ 282 h 1781"/>
                <a:gd name="T74" fmla="*/ 1557 w 2497"/>
                <a:gd name="T75" fmla="*/ 358 h 1781"/>
                <a:gd name="T76" fmla="*/ 1593 w 2497"/>
                <a:gd name="T77" fmla="*/ 434 h 1781"/>
                <a:gd name="T78" fmla="*/ 1611 w 2497"/>
                <a:gd name="T79" fmla="*/ 499 h 1781"/>
                <a:gd name="T80" fmla="*/ 1638 w 2497"/>
                <a:gd name="T81" fmla="*/ 574 h 1781"/>
                <a:gd name="T82" fmla="*/ 1665 w 2497"/>
                <a:gd name="T83" fmla="*/ 639 h 1781"/>
                <a:gd name="T84" fmla="*/ 1674 w 2497"/>
                <a:gd name="T85" fmla="*/ 705 h 1781"/>
                <a:gd name="T86" fmla="*/ 1692 w 2497"/>
                <a:gd name="T87" fmla="*/ 770 h 1781"/>
                <a:gd name="T88" fmla="*/ 1710 w 2497"/>
                <a:gd name="T89" fmla="*/ 845 h 1781"/>
                <a:gd name="T90" fmla="*/ 1737 w 2497"/>
                <a:gd name="T91" fmla="*/ 910 h 1781"/>
                <a:gd name="T92" fmla="*/ 1755 w 2497"/>
                <a:gd name="T93" fmla="*/ 976 h 1781"/>
                <a:gd name="T94" fmla="*/ 1809 w 2497"/>
                <a:gd name="T95" fmla="*/ 1062 h 1781"/>
                <a:gd name="T96" fmla="*/ 1845 w 2497"/>
                <a:gd name="T97" fmla="*/ 1127 h 1781"/>
                <a:gd name="T98" fmla="*/ 1872 w 2497"/>
                <a:gd name="T99" fmla="*/ 1192 h 1781"/>
                <a:gd name="T100" fmla="*/ 1899 w 2497"/>
                <a:gd name="T101" fmla="*/ 1257 h 1781"/>
                <a:gd name="T102" fmla="*/ 1935 w 2497"/>
                <a:gd name="T103" fmla="*/ 1333 h 1781"/>
                <a:gd name="T104" fmla="*/ 1971 w 2497"/>
                <a:gd name="T105" fmla="*/ 1398 h 1781"/>
                <a:gd name="T106" fmla="*/ 2016 w 2497"/>
                <a:gd name="T107" fmla="*/ 1463 h 1781"/>
                <a:gd name="T108" fmla="*/ 2052 w 2497"/>
                <a:gd name="T109" fmla="*/ 1517 h 1781"/>
                <a:gd name="T110" fmla="*/ 2106 w 2497"/>
                <a:gd name="T111" fmla="*/ 1593 h 1781"/>
                <a:gd name="T112" fmla="*/ 2151 w 2497"/>
                <a:gd name="T113" fmla="*/ 1648 h 1781"/>
                <a:gd name="T114" fmla="*/ 2205 w 2497"/>
                <a:gd name="T115" fmla="*/ 1669 h 1781"/>
                <a:gd name="T116" fmla="*/ 2268 w 2497"/>
                <a:gd name="T117" fmla="*/ 1723 h 1781"/>
                <a:gd name="T118" fmla="*/ 2322 w 2497"/>
                <a:gd name="T119" fmla="*/ 1756 h 1781"/>
                <a:gd name="T120" fmla="*/ 2376 w 2497"/>
                <a:gd name="T121" fmla="*/ 1778 h 1781"/>
                <a:gd name="T122" fmla="*/ 2448 w 2497"/>
                <a:gd name="T123" fmla="*/ 1780 h 1781"/>
                <a:gd name="T124" fmla="*/ 2496 w 2497"/>
                <a:gd name="T125" fmla="*/ 1780 h 1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97" h="1781">
                  <a:moveTo>
                    <a:pt x="0" y="1546"/>
                  </a:moveTo>
                  <a:lnTo>
                    <a:pt x="27" y="1561"/>
                  </a:lnTo>
                  <a:lnTo>
                    <a:pt x="54" y="1561"/>
                  </a:lnTo>
                  <a:lnTo>
                    <a:pt x="81" y="1561"/>
                  </a:lnTo>
                  <a:lnTo>
                    <a:pt x="108" y="1561"/>
                  </a:lnTo>
                  <a:lnTo>
                    <a:pt x="135" y="1561"/>
                  </a:lnTo>
                  <a:lnTo>
                    <a:pt x="162" y="1561"/>
                  </a:lnTo>
                  <a:lnTo>
                    <a:pt x="189" y="1561"/>
                  </a:lnTo>
                  <a:lnTo>
                    <a:pt x="216" y="1550"/>
                  </a:lnTo>
                  <a:lnTo>
                    <a:pt x="243" y="1539"/>
                  </a:lnTo>
                  <a:lnTo>
                    <a:pt x="270" y="1528"/>
                  </a:lnTo>
                  <a:lnTo>
                    <a:pt x="297" y="1517"/>
                  </a:lnTo>
                  <a:lnTo>
                    <a:pt x="324" y="1507"/>
                  </a:lnTo>
                  <a:lnTo>
                    <a:pt x="360" y="1485"/>
                  </a:lnTo>
                  <a:lnTo>
                    <a:pt x="396" y="1452"/>
                  </a:lnTo>
                  <a:lnTo>
                    <a:pt x="423" y="1420"/>
                  </a:lnTo>
                  <a:lnTo>
                    <a:pt x="450" y="1387"/>
                  </a:lnTo>
                  <a:lnTo>
                    <a:pt x="477" y="1366"/>
                  </a:lnTo>
                  <a:lnTo>
                    <a:pt x="504" y="1333"/>
                  </a:lnTo>
                  <a:lnTo>
                    <a:pt x="531" y="1301"/>
                  </a:lnTo>
                  <a:lnTo>
                    <a:pt x="540" y="1268"/>
                  </a:lnTo>
                  <a:lnTo>
                    <a:pt x="558" y="1236"/>
                  </a:lnTo>
                  <a:lnTo>
                    <a:pt x="576" y="1203"/>
                  </a:lnTo>
                  <a:lnTo>
                    <a:pt x="585" y="1171"/>
                  </a:lnTo>
                  <a:lnTo>
                    <a:pt x="603" y="1138"/>
                  </a:lnTo>
                  <a:lnTo>
                    <a:pt x="621" y="1095"/>
                  </a:lnTo>
                  <a:lnTo>
                    <a:pt x="630" y="1062"/>
                  </a:lnTo>
                  <a:lnTo>
                    <a:pt x="648" y="1030"/>
                  </a:lnTo>
                  <a:lnTo>
                    <a:pt x="666" y="997"/>
                  </a:lnTo>
                  <a:lnTo>
                    <a:pt x="675" y="965"/>
                  </a:lnTo>
                  <a:lnTo>
                    <a:pt x="693" y="932"/>
                  </a:lnTo>
                  <a:lnTo>
                    <a:pt x="702" y="900"/>
                  </a:lnTo>
                  <a:lnTo>
                    <a:pt x="720" y="867"/>
                  </a:lnTo>
                  <a:lnTo>
                    <a:pt x="729" y="824"/>
                  </a:lnTo>
                  <a:lnTo>
                    <a:pt x="738" y="791"/>
                  </a:lnTo>
                  <a:lnTo>
                    <a:pt x="756" y="759"/>
                  </a:lnTo>
                  <a:lnTo>
                    <a:pt x="765" y="726"/>
                  </a:lnTo>
                  <a:lnTo>
                    <a:pt x="774" y="694"/>
                  </a:lnTo>
                  <a:lnTo>
                    <a:pt x="783" y="650"/>
                  </a:lnTo>
                  <a:lnTo>
                    <a:pt x="792" y="618"/>
                  </a:lnTo>
                  <a:lnTo>
                    <a:pt x="801" y="585"/>
                  </a:lnTo>
                  <a:lnTo>
                    <a:pt x="810" y="542"/>
                  </a:lnTo>
                  <a:lnTo>
                    <a:pt x="828" y="509"/>
                  </a:lnTo>
                  <a:lnTo>
                    <a:pt x="837" y="477"/>
                  </a:lnTo>
                  <a:lnTo>
                    <a:pt x="846" y="444"/>
                  </a:lnTo>
                  <a:lnTo>
                    <a:pt x="864" y="412"/>
                  </a:lnTo>
                  <a:lnTo>
                    <a:pt x="873" y="379"/>
                  </a:lnTo>
                  <a:lnTo>
                    <a:pt x="891" y="347"/>
                  </a:lnTo>
                  <a:lnTo>
                    <a:pt x="900" y="314"/>
                  </a:lnTo>
                  <a:lnTo>
                    <a:pt x="918" y="282"/>
                  </a:lnTo>
                  <a:lnTo>
                    <a:pt x="927" y="249"/>
                  </a:lnTo>
                  <a:lnTo>
                    <a:pt x="945" y="217"/>
                  </a:lnTo>
                  <a:lnTo>
                    <a:pt x="963" y="184"/>
                  </a:lnTo>
                  <a:lnTo>
                    <a:pt x="981" y="152"/>
                  </a:lnTo>
                  <a:lnTo>
                    <a:pt x="1008" y="119"/>
                  </a:lnTo>
                  <a:lnTo>
                    <a:pt x="1035" y="98"/>
                  </a:lnTo>
                  <a:lnTo>
                    <a:pt x="1062" y="76"/>
                  </a:lnTo>
                  <a:lnTo>
                    <a:pt x="1089" y="54"/>
                  </a:lnTo>
                  <a:lnTo>
                    <a:pt x="1116" y="33"/>
                  </a:lnTo>
                  <a:lnTo>
                    <a:pt x="1143" y="22"/>
                  </a:lnTo>
                  <a:lnTo>
                    <a:pt x="1179" y="0"/>
                  </a:lnTo>
                  <a:lnTo>
                    <a:pt x="1206" y="0"/>
                  </a:lnTo>
                  <a:lnTo>
                    <a:pt x="1233" y="0"/>
                  </a:lnTo>
                  <a:lnTo>
                    <a:pt x="1269" y="0"/>
                  </a:lnTo>
                  <a:lnTo>
                    <a:pt x="1305" y="0"/>
                  </a:lnTo>
                  <a:lnTo>
                    <a:pt x="1341" y="11"/>
                  </a:lnTo>
                  <a:lnTo>
                    <a:pt x="1368" y="43"/>
                  </a:lnTo>
                  <a:lnTo>
                    <a:pt x="1395" y="65"/>
                  </a:lnTo>
                  <a:lnTo>
                    <a:pt x="1422" y="108"/>
                  </a:lnTo>
                  <a:lnTo>
                    <a:pt x="1449" y="141"/>
                  </a:lnTo>
                  <a:lnTo>
                    <a:pt x="1467" y="184"/>
                  </a:lnTo>
                  <a:lnTo>
                    <a:pt x="1494" y="217"/>
                  </a:lnTo>
                  <a:lnTo>
                    <a:pt x="1503" y="249"/>
                  </a:lnTo>
                  <a:lnTo>
                    <a:pt x="1521" y="282"/>
                  </a:lnTo>
                  <a:lnTo>
                    <a:pt x="1530" y="314"/>
                  </a:lnTo>
                  <a:lnTo>
                    <a:pt x="1557" y="358"/>
                  </a:lnTo>
                  <a:lnTo>
                    <a:pt x="1575" y="390"/>
                  </a:lnTo>
                  <a:lnTo>
                    <a:pt x="1593" y="434"/>
                  </a:lnTo>
                  <a:lnTo>
                    <a:pt x="1602" y="466"/>
                  </a:lnTo>
                  <a:lnTo>
                    <a:pt x="1611" y="499"/>
                  </a:lnTo>
                  <a:lnTo>
                    <a:pt x="1629" y="542"/>
                  </a:lnTo>
                  <a:lnTo>
                    <a:pt x="1638" y="574"/>
                  </a:lnTo>
                  <a:lnTo>
                    <a:pt x="1647" y="607"/>
                  </a:lnTo>
                  <a:lnTo>
                    <a:pt x="1665" y="639"/>
                  </a:lnTo>
                  <a:lnTo>
                    <a:pt x="1665" y="672"/>
                  </a:lnTo>
                  <a:lnTo>
                    <a:pt x="1674" y="705"/>
                  </a:lnTo>
                  <a:lnTo>
                    <a:pt x="1683" y="737"/>
                  </a:lnTo>
                  <a:lnTo>
                    <a:pt x="1692" y="770"/>
                  </a:lnTo>
                  <a:lnTo>
                    <a:pt x="1701" y="802"/>
                  </a:lnTo>
                  <a:lnTo>
                    <a:pt x="1710" y="845"/>
                  </a:lnTo>
                  <a:lnTo>
                    <a:pt x="1719" y="878"/>
                  </a:lnTo>
                  <a:lnTo>
                    <a:pt x="1737" y="910"/>
                  </a:lnTo>
                  <a:lnTo>
                    <a:pt x="1746" y="943"/>
                  </a:lnTo>
                  <a:lnTo>
                    <a:pt x="1755" y="976"/>
                  </a:lnTo>
                  <a:lnTo>
                    <a:pt x="1782" y="1019"/>
                  </a:lnTo>
                  <a:lnTo>
                    <a:pt x="1809" y="1062"/>
                  </a:lnTo>
                  <a:lnTo>
                    <a:pt x="1827" y="1095"/>
                  </a:lnTo>
                  <a:lnTo>
                    <a:pt x="1845" y="1127"/>
                  </a:lnTo>
                  <a:lnTo>
                    <a:pt x="1854" y="1160"/>
                  </a:lnTo>
                  <a:lnTo>
                    <a:pt x="1872" y="1192"/>
                  </a:lnTo>
                  <a:lnTo>
                    <a:pt x="1881" y="1225"/>
                  </a:lnTo>
                  <a:lnTo>
                    <a:pt x="1899" y="1257"/>
                  </a:lnTo>
                  <a:lnTo>
                    <a:pt x="1917" y="1290"/>
                  </a:lnTo>
                  <a:lnTo>
                    <a:pt x="1935" y="1333"/>
                  </a:lnTo>
                  <a:lnTo>
                    <a:pt x="1953" y="1366"/>
                  </a:lnTo>
                  <a:lnTo>
                    <a:pt x="1971" y="1398"/>
                  </a:lnTo>
                  <a:lnTo>
                    <a:pt x="1989" y="1431"/>
                  </a:lnTo>
                  <a:lnTo>
                    <a:pt x="2016" y="1463"/>
                  </a:lnTo>
                  <a:lnTo>
                    <a:pt x="2043" y="1485"/>
                  </a:lnTo>
                  <a:lnTo>
                    <a:pt x="2052" y="1517"/>
                  </a:lnTo>
                  <a:lnTo>
                    <a:pt x="2079" y="1561"/>
                  </a:lnTo>
                  <a:lnTo>
                    <a:pt x="2106" y="1593"/>
                  </a:lnTo>
                  <a:lnTo>
                    <a:pt x="2133" y="1615"/>
                  </a:lnTo>
                  <a:lnTo>
                    <a:pt x="2151" y="1648"/>
                  </a:lnTo>
                  <a:lnTo>
                    <a:pt x="2178" y="1658"/>
                  </a:lnTo>
                  <a:lnTo>
                    <a:pt x="2205" y="1669"/>
                  </a:lnTo>
                  <a:lnTo>
                    <a:pt x="2232" y="1702"/>
                  </a:lnTo>
                  <a:lnTo>
                    <a:pt x="2268" y="1723"/>
                  </a:lnTo>
                  <a:lnTo>
                    <a:pt x="2295" y="1745"/>
                  </a:lnTo>
                  <a:lnTo>
                    <a:pt x="2322" y="1756"/>
                  </a:lnTo>
                  <a:lnTo>
                    <a:pt x="2349" y="1767"/>
                  </a:lnTo>
                  <a:lnTo>
                    <a:pt x="2376" y="1778"/>
                  </a:lnTo>
                  <a:lnTo>
                    <a:pt x="2403" y="1778"/>
                  </a:lnTo>
                  <a:lnTo>
                    <a:pt x="2448" y="1780"/>
                  </a:lnTo>
                  <a:lnTo>
                    <a:pt x="2448" y="1780"/>
                  </a:lnTo>
                  <a:lnTo>
                    <a:pt x="2496" y="1780"/>
                  </a:lnTo>
                </a:path>
              </a:pathLst>
            </a:custGeom>
            <a:noFill/>
            <a:ln w="508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26" name="Freeform 10"/>
            <p:cNvSpPr>
              <a:spLocks/>
            </p:cNvSpPr>
            <p:nvPr/>
          </p:nvSpPr>
          <p:spPr bwMode="auto">
            <a:xfrm>
              <a:off x="2592" y="1896"/>
              <a:ext cx="2485" cy="1781"/>
            </a:xfrm>
            <a:custGeom>
              <a:avLst/>
              <a:gdLst>
                <a:gd name="T0" fmla="*/ 2457 w 2485"/>
                <a:gd name="T1" fmla="*/ 1561 h 1781"/>
                <a:gd name="T2" fmla="*/ 2403 w 2485"/>
                <a:gd name="T3" fmla="*/ 1561 h 1781"/>
                <a:gd name="T4" fmla="*/ 2349 w 2485"/>
                <a:gd name="T5" fmla="*/ 1561 h 1781"/>
                <a:gd name="T6" fmla="*/ 2295 w 2485"/>
                <a:gd name="T7" fmla="*/ 1561 h 1781"/>
                <a:gd name="T8" fmla="*/ 2241 w 2485"/>
                <a:gd name="T9" fmla="*/ 1539 h 1781"/>
                <a:gd name="T10" fmla="*/ 2187 w 2485"/>
                <a:gd name="T11" fmla="*/ 1517 h 1781"/>
                <a:gd name="T12" fmla="*/ 2124 w 2485"/>
                <a:gd name="T13" fmla="*/ 1485 h 1781"/>
                <a:gd name="T14" fmla="*/ 2061 w 2485"/>
                <a:gd name="T15" fmla="*/ 1420 h 1781"/>
                <a:gd name="T16" fmla="*/ 2007 w 2485"/>
                <a:gd name="T17" fmla="*/ 1366 h 1781"/>
                <a:gd name="T18" fmla="*/ 1953 w 2485"/>
                <a:gd name="T19" fmla="*/ 1301 h 1781"/>
                <a:gd name="T20" fmla="*/ 1926 w 2485"/>
                <a:gd name="T21" fmla="*/ 1236 h 1781"/>
                <a:gd name="T22" fmla="*/ 1899 w 2485"/>
                <a:gd name="T23" fmla="*/ 1171 h 1781"/>
                <a:gd name="T24" fmla="*/ 1863 w 2485"/>
                <a:gd name="T25" fmla="*/ 1095 h 1781"/>
                <a:gd name="T26" fmla="*/ 1836 w 2485"/>
                <a:gd name="T27" fmla="*/ 1030 h 1781"/>
                <a:gd name="T28" fmla="*/ 1809 w 2485"/>
                <a:gd name="T29" fmla="*/ 965 h 1781"/>
                <a:gd name="T30" fmla="*/ 1782 w 2485"/>
                <a:gd name="T31" fmla="*/ 900 h 1781"/>
                <a:gd name="T32" fmla="*/ 1755 w 2485"/>
                <a:gd name="T33" fmla="*/ 824 h 1781"/>
                <a:gd name="T34" fmla="*/ 1728 w 2485"/>
                <a:gd name="T35" fmla="*/ 759 h 1781"/>
                <a:gd name="T36" fmla="*/ 1710 w 2485"/>
                <a:gd name="T37" fmla="*/ 694 h 1781"/>
                <a:gd name="T38" fmla="*/ 1692 w 2485"/>
                <a:gd name="T39" fmla="*/ 618 h 1781"/>
                <a:gd name="T40" fmla="*/ 1674 w 2485"/>
                <a:gd name="T41" fmla="*/ 542 h 1781"/>
                <a:gd name="T42" fmla="*/ 1647 w 2485"/>
                <a:gd name="T43" fmla="*/ 477 h 1781"/>
                <a:gd name="T44" fmla="*/ 1620 w 2485"/>
                <a:gd name="T45" fmla="*/ 412 h 1781"/>
                <a:gd name="T46" fmla="*/ 1593 w 2485"/>
                <a:gd name="T47" fmla="*/ 347 h 1781"/>
                <a:gd name="T48" fmla="*/ 1566 w 2485"/>
                <a:gd name="T49" fmla="*/ 282 h 1781"/>
                <a:gd name="T50" fmla="*/ 1539 w 2485"/>
                <a:gd name="T51" fmla="*/ 217 h 1781"/>
                <a:gd name="T52" fmla="*/ 1503 w 2485"/>
                <a:gd name="T53" fmla="*/ 152 h 1781"/>
                <a:gd name="T54" fmla="*/ 1449 w 2485"/>
                <a:gd name="T55" fmla="*/ 98 h 1781"/>
                <a:gd name="T56" fmla="*/ 1395 w 2485"/>
                <a:gd name="T57" fmla="*/ 54 h 1781"/>
                <a:gd name="T58" fmla="*/ 1341 w 2485"/>
                <a:gd name="T59" fmla="*/ 22 h 1781"/>
                <a:gd name="T60" fmla="*/ 1278 w 2485"/>
                <a:gd name="T61" fmla="*/ 0 h 1781"/>
                <a:gd name="T62" fmla="*/ 1215 w 2485"/>
                <a:gd name="T63" fmla="*/ 0 h 1781"/>
                <a:gd name="T64" fmla="*/ 1143 w 2485"/>
                <a:gd name="T65" fmla="*/ 11 h 1781"/>
                <a:gd name="T66" fmla="*/ 1089 w 2485"/>
                <a:gd name="T67" fmla="*/ 65 h 1781"/>
                <a:gd name="T68" fmla="*/ 1035 w 2485"/>
                <a:gd name="T69" fmla="*/ 141 h 1781"/>
                <a:gd name="T70" fmla="*/ 990 w 2485"/>
                <a:gd name="T71" fmla="*/ 217 h 1781"/>
                <a:gd name="T72" fmla="*/ 963 w 2485"/>
                <a:gd name="T73" fmla="*/ 282 h 1781"/>
                <a:gd name="T74" fmla="*/ 927 w 2485"/>
                <a:gd name="T75" fmla="*/ 358 h 1781"/>
                <a:gd name="T76" fmla="*/ 891 w 2485"/>
                <a:gd name="T77" fmla="*/ 434 h 1781"/>
                <a:gd name="T78" fmla="*/ 873 w 2485"/>
                <a:gd name="T79" fmla="*/ 499 h 1781"/>
                <a:gd name="T80" fmla="*/ 846 w 2485"/>
                <a:gd name="T81" fmla="*/ 574 h 1781"/>
                <a:gd name="T82" fmla="*/ 819 w 2485"/>
                <a:gd name="T83" fmla="*/ 639 h 1781"/>
                <a:gd name="T84" fmla="*/ 810 w 2485"/>
                <a:gd name="T85" fmla="*/ 705 h 1781"/>
                <a:gd name="T86" fmla="*/ 792 w 2485"/>
                <a:gd name="T87" fmla="*/ 770 h 1781"/>
                <a:gd name="T88" fmla="*/ 774 w 2485"/>
                <a:gd name="T89" fmla="*/ 845 h 1781"/>
                <a:gd name="T90" fmla="*/ 747 w 2485"/>
                <a:gd name="T91" fmla="*/ 910 h 1781"/>
                <a:gd name="T92" fmla="*/ 729 w 2485"/>
                <a:gd name="T93" fmla="*/ 976 h 1781"/>
                <a:gd name="T94" fmla="*/ 675 w 2485"/>
                <a:gd name="T95" fmla="*/ 1062 h 1781"/>
                <a:gd name="T96" fmla="*/ 639 w 2485"/>
                <a:gd name="T97" fmla="*/ 1127 h 1781"/>
                <a:gd name="T98" fmla="*/ 612 w 2485"/>
                <a:gd name="T99" fmla="*/ 1192 h 1781"/>
                <a:gd name="T100" fmla="*/ 585 w 2485"/>
                <a:gd name="T101" fmla="*/ 1257 h 1781"/>
                <a:gd name="T102" fmla="*/ 549 w 2485"/>
                <a:gd name="T103" fmla="*/ 1333 h 1781"/>
                <a:gd name="T104" fmla="*/ 513 w 2485"/>
                <a:gd name="T105" fmla="*/ 1398 h 1781"/>
                <a:gd name="T106" fmla="*/ 468 w 2485"/>
                <a:gd name="T107" fmla="*/ 1463 h 1781"/>
                <a:gd name="T108" fmla="*/ 432 w 2485"/>
                <a:gd name="T109" fmla="*/ 1517 h 1781"/>
                <a:gd name="T110" fmla="*/ 378 w 2485"/>
                <a:gd name="T111" fmla="*/ 1593 h 1781"/>
                <a:gd name="T112" fmla="*/ 333 w 2485"/>
                <a:gd name="T113" fmla="*/ 1648 h 1781"/>
                <a:gd name="T114" fmla="*/ 279 w 2485"/>
                <a:gd name="T115" fmla="*/ 1669 h 1781"/>
                <a:gd name="T116" fmla="*/ 216 w 2485"/>
                <a:gd name="T117" fmla="*/ 1723 h 1781"/>
                <a:gd name="T118" fmla="*/ 162 w 2485"/>
                <a:gd name="T119" fmla="*/ 1756 h 1781"/>
                <a:gd name="T120" fmla="*/ 108 w 2485"/>
                <a:gd name="T121" fmla="*/ 1778 h 1781"/>
                <a:gd name="T122" fmla="*/ 48 w 2485"/>
                <a:gd name="T123" fmla="*/ 1780 h 1781"/>
                <a:gd name="T124" fmla="*/ 0 w 2485"/>
                <a:gd name="T125" fmla="*/ 1780 h 1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85" h="1781">
                  <a:moveTo>
                    <a:pt x="2484" y="1546"/>
                  </a:moveTo>
                  <a:lnTo>
                    <a:pt x="2457" y="1561"/>
                  </a:lnTo>
                  <a:lnTo>
                    <a:pt x="2430" y="1561"/>
                  </a:lnTo>
                  <a:lnTo>
                    <a:pt x="2403" y="1561"/>
                  </a:lnTo>
                  <a:lnTo>
                    <a:pt x="2376" y="1561"/>
                  </a:lnTo>
                  <a:lnTo>
                    <a:pt x="2349" y="1561"/>
                  </a:lnTo>
                  <a:lnTo>
                    <a:pt x="2322" y="1561"/>
                  </a:lnTo>
                  <a:lnTo>
                    <a:pt x="2295" y="1561"/>
                  </a:lnTo>
                  <a:lnTo>
                    <a:pt x="2268" y="1550"/>
                  </a:lnTo>
                  <a:lnTo>
                    <a:pt x="2241" y="1539"/>
                  </a:lnTo>
                  <a:lnTo>
                    <a:pt x="2214" y="1528"/>
                  </a:lnTo>
                  <a:lnTo>
                    <a:pt x="2187" y="1517"/>
                  </a:lnTo>
                  <a:lnTo>
                    <a:pt x="2160" y="1507"/>
                  </a:lnTo>
                  <a:lnTo>
                    <a:pt x="2124" y="1485"/>
                  </a:lnTo>
                  <a:lnTo>
                    <a:pt x="2088" y="1452"/>
                  </a:lnTo>
                  <a:lnTo>
                    <a:pt x="2061" y="1420"/>
                  </a:lnTo>
                  <a:lnTo>
                    <a:pt x="2034" y="1387"/>
                  </a:lnTo>
                  <a:lnTo>
                    <a:pt x="2007" y="1366"/>
                  </a:lnTo>
                  <a:lnTo>
                    <a:pt x="1980" y="1333"/>
                  </a:lnTo>
                  <a:lnTo>
                    <a:pt x="1953" y="1301"/>
                  </a:lnTo>
                  <a:lnTo>
                    <a:pt x="1944" y="1268"/>
                  </a:lnTo>
                  <a:lnTo>
                    <a:pt x="1926" y="1236"/>
                  </a:lnTo>
                  <a:lnTo>
                    <a:pt x="1908" y="1203"/>
                  </a:lnTo>
                  <a:lnTo>
                    <a:pt x="1899" y="1171"/>
                  </a:lnTo>
                  <a:lnTo>
                    <a:pt x="1881" y="1138"/>
                  </a:lnTo>
                  <a:lnTo>
                    <a:pt x="1863" y="1095"/>
                  </a:lnTo>
                  <a:lnTo>
                    <a:pt x="1854" y="1062"/>
                  </a:lnTo>
                  <a:lnTo>
                    <a:pt x="1836" y="1030"/>
                  </a:lnTo>
                  <a:lnTo>
                    <a:pt x="1818" y="997"/>
                  </a:lnTo>
                  <a:lnTo>
                    <a:pt x="1809" y="965"/>
                  </a:lnTo>
                  <a:lnTo>
                    <a:pt x="1791" y="932"/>
                  </a:lnTo>
                  <a:lnTo>
                    <a:pt x="1782" y="900"/>
                  </a:lnTo>
                  <a:lnTo>
                    <a:pt x="1764" y="867"/>
                  </a:lnTo>
                  <a:lnTo>
                    <a:pt x="1755" y="824"/>
                  </a:lnTo>
                  <a:lnTo>
                    <a:pt x="1746" y="791"/>
                  </a:lnTo>
                  <a:lnTo>
                    <a:pt x="1728" y="759"/>
                  </a:lnTo>
                  <a:lnTo>
                    <a:pt x="1719" y="726"/>
                  </a:lnTo>
                  <a:lnTo>
                    <a:pt x="1710" y="694"/>
                  </a:lnTo>
                  <a:lnTo>
                    <a:pt x="1701" y="650"/>
                  </a:lnTo>
                  <a:lnTo>
                    <a:pt x="1692" y="618"/>
                  </a:lnTo>
                  <a:lnTo>
                    <a:pt x="1683" y="585"/>
                  </a:lnTo>
                  <a:lnTo>
                    <a:pt x="1674" y="542"/>
                  </a:lnTo>
                  <a:lnTo>
                    <a:pt x="1656" y="509"/>
                  </a:lnTo>
                  <a:lnTo>
                    <a:pt x="1647" y="477"/>
                  </a:lnTo>
                  <a:lnTo>
                    <a:pt x="1638" y="444"/>
                  </a:lnTo>
                  <a:lnTo>
                    <a:pt x="1620" y="412"/>
                  </a:lnTo>
                  <a:lnTo>
                    <a:pt x="1611" y="379"/>
                  </a:lnTo>
                  <a:lnTo>
                    <a:pt x="1593" y="347"/>
                  </a:lnTo>
                  <a:lnTo>
                    <a:pt x="1584" y="314"/>
                  </a:lnTo>
                  <a:lnTo>
                    <a:pt x="1566" y="282"/>
                  </a:lnTo>
                  <a:lnTo>
                    <a:pt x="1557" y="249"/>
                  </a:lnTo>
                  <a:lnTo>
                    <a:pt x="1539" y="217"/>
                  </a:lnTo>
                  <a:lnTo>
                    <a:pt x="1521" y="184"/>
                  </a:lnTo>
                  <a:lnTo>
                    <a:pt x="1503" y="152"/>
                  </a:lnTo>
                  <a:lnTo>
                    <a:pt x="1476" y="119"/>
                  </a:lnTo>
                  <a:lnTo>
                    <a:pt x="1449" y="98"/>
                  </a:lnTo>
                  <a:lnTo>
                    <a:pt x="1422" y="76"/>
                  </a:lnTo>
                  <a:lnTo>
                    <a:pt x="1395" y="54"/>
                  </a:lnTo>
                  <a:lnTo>
                    <a:pt x="1368" y="33"/>
                  </a:lnTo>
                  <a:lnTo>
                    <a:pt x="1341" y="22"/>
                  </a:lnTo>
                  <a:lnTo>
                    <a:pt x="1305" y="0"/>
                  </a:lnTo>
                  <a:lnTo>
                    <a:pt x="1278" y="0"/>
                  </a:lnTo>
                  <a:lnTo>
                    <a:pt x="1251" y="0"/>
                  </a:lnTo>
                  <a:lnTo>
                    <a:pt x="1215" y="0"/>
                  </a:lnTo>
                  <a:lnTo>
                    <a:pt x="1179" y="0"/>
                  </a:lnTo>
                  <a:lnTo>
                    <a:pt x="1143" y="11"/>
                  </a:lnTo>
                  <a:lnTo>
                    <a:pt x="1116" y="43"/>
                  </a:lnTo>
                  <a:lnTo>
                    <a:pt x="1089" y="65"/>
                  </a:lnTo>
                  <a:lnTo>
                    <a:pt x="1062" y="108"/>
                  </a:lnTo>
                  <a:lnTo>
                    <a:pt x="1035" y="141"/>
                  </a:lnTo>
                  <a:lnTo>
                    <a:pt x="1017" y="184"/>
                  </a:lnTo>
                  <a:lnTo>
                    <a:pt x="990" y="217"/>
                  </a:lnTo>
                  <a:lnTo>
                    <a:pt x="981" y="249"/>
                  </a:lnTo>
                  <a:lnTo>
                    <a:pt x="963" y="282"/>
                  </a:lnTo>
                  <a:lnTo>
                    <a:pt x="954" y="314"/>
                  </a:lnTo>
                  <a:lnTo>
                    <a:pt x="927" y="358"/>
                  </a:lnTo>
                  <a:lnTo>
                    <a:pt x="909" y="390"/>
                  </a:lnTo>
                  <a:lnTo>
                    <a:pt x="891" y="434"/>
                  </a:lnTo>
                  <a:lnTo>
                    <a:pt x="882" y="466"/>
                  </a:lnTo>
                  <a:lnTo>
                    <a:pt x="873" y="499"/>
                  </a:lnTo>
                  <a:lnTo>
                    <a:pt x="855" y="542"/>
                  </a:lnTo>
                  <a:lnTo>
                    <a:pt x="846" y="574"/>
                  </a:lnTo>
                  <a:lnTo>
                    <a:pt x="837" y="607"/>
                  </a:lnTo>
                  <a:lnTo>
                    <a:pt x="819" y="639"/>
                  </a:lnTo>
                  <a:lnTo>
                    <a:pt x="819" y="672"/>
                  </a:lnTo>
                  <a:lnTo>
                    <a:pt x="810" y="705"/>
                  </a:lnTo>
                  <a:lnTo>
                    <a:pt x="801" y="737"/>
                  </a:lnTo>
                  <a:lnTo>
                    <a:pt x="792" y="770"/>
                  </a:lnTo>
                  <a:lnTo>
                    <a:pt x="783" y="802"/>
                  </a:lnTo>
                  <a:lnTo>
                    <a:pt x="774" y="845"/>
                  </a:lnTo>
                  <a:lnTo>
                    <a:pt x="765" y="878"/>
                  </a:lnTo>
                  <a:lnTo>
                    <a:pt x="747" y="910"/>
                  </a:lnTo>
                  <a:lnTo>
                    <a:pt x="738" y="943"/>
                  </a:lnTo>
                  <a:lnTo>
                    <a:pt x="729" y="976"/>
                  </a:lnTo>
                  <a:lnTo>
                    <a:pt x="702" y="1019"/>
                  </a:lnTo>
                  <a:lnTo>
                    <a:pt x="675" y="1062"/>
                  </a:lnTo>
                  <a:lnTo>
                    <a:pt x="657" y="1095"/>
                  </a:lnTo>
                  <a:lnTo>
                    <a:pt x="639" y="1127"/>
                  </a:lnTo>
                  <a:lnTo>
                    <a:pt x="630" y="1160"/>
                  </a:lnTo>
                  <a:lnTo>
                    <a:pt x="612" y="1192"/>
                  </a:lnTo>
                  <a:lnTo>
                    <a:pt x="603" y="1225"/>
                  </a:lnTo>
                  <a:lnTo>
                    <a:pt x="585" y="1257"/>
                  </a:lnTo>
                  <a:lnTo>
                    <a:pt x="567" y="1290"/>
                  </a:lnTo>
                  <a:lnTo>
                    <a:pt x="549" y="1333"/>
                  </a:lnTo>
                  <a:lnTo>
                    <a:pt x="531" y="1366"/>
                  </a:lnTo>
                  <a:lnTo>
                    <a:pt x="513" y="1398"/>
                  </a:lnTo>
                  <a:lnTo>
                    <a:pt x="495" y="1431"/>
                  </a:lnTo>
                  <a:lnTo>
                    <a:pt x="468" y="1463"/>
                  </a:lnTo>
                  <a:lnTo>
                    <a:pt x="441" y="1485"/>
                  </a:lnTo>
                  <a:lnTo>
                    <a:pt x="432" y="1517"/>
                  </a:lnTo>
                  <a:lnTo>
                    <a:pt x="405" y="1561"/>
                  </a:lnTo>
                  <a:lnTo>
                    <a:pt x="378" y="1593"/>
                  </a:lnTo>
                  <a:lnTo>
                    <a:pt x="351" y="1615"/>
                  </a:lnTo>
                  <a:lnTo>
                    <a:pt x="333" y="1648"/>
                  </a:lnTo>
                  <a:lnTo>
                    <a:pt x="306" y="1658"/>
                  </a:lnTo>
                  <a:lnTo>
                    <a:pt x="279" y="1669"/>
                  </a:lnTo>
                  <a:lnTo>
                    <a:pt x="252" y="1702"/>
                  </a:lnTo>
                  <a:lnTo>
                    <a:pt x="216" y="1723"/>
                  </a:lnTo>
                  <a:lnTo>
                    <a:pt x="189" y="1745"/>
                  </a:lnTo>
                  <a:lnTo>
                    <a:pt x="162" y="1756"/>
                  </a:lnTo>
                  <a:lnTo>
                    <a:pt x="135" y="1767"/>
                  </a:lnTo>
                  <a:lnTo>
                    <a:pt x="108" y="1778"/>
                  </a:lnTo>
                  <a:lnTo>
                    <a:pt x="81" y="1778"/>
                  </a:lnTo>
                  <a:lnTo>
                    <a:pt x="48" y="1780"/>
                  </a:lnTo>
                  <a:lnTo>
                    <a:pt x="48" y="1780"/>
                  </a:lnTo>
                  <a:lnTo>
                    <a:pt x="0" y="1780"/>
                  </a:lnTo>
                </a:path>
              </a:pathLst>
            </a:custGeom>
            <a:noFill/>
            <a:ln w="508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27" name="Rectangle 11"/>
            <p:cNvSpPr>
              <a:spLocks noChangeArrowheads="1"/>
            </p:cNvSpPr>
            <p:nvPr/>
          </p:nvSpPr>
          <p:spPr bwMode="auto">
            <a:xfrm>
              <a:off x="4071" y="3826"/>
              <a:ext cx="530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38100" cmpd="dbl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10 um</a:t>
              </a:r>
            </a:p>
          </p:txBody>
        </p:sp>
        <p:sp>
          <p:nvSpPr>
            <p:cNvPr id="111628" name="Rectangle 12"/>
            <p:cNvSpPr>
              <a:spLocks noChangeArrowheads="1"/>
            </p:cNvSpPr>
            <p:nvPr/>
          </p:nvSpPr>
          <p:spPr bwMode="auto">
            <a:xfrm>
              <a:off x="2535" y="3826"/>
              <a:ext cx="450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38100" cmpd="dbl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1 um</a:t>
              </a:r>
            </a:p>
          </p:txBody>
        </p:sp>
        <p:sp>
          <p:nvSpPr>
            <p:cNvPr id="111629" name="Rectangle 13"/>
            <p:cNvSpPr>
              <a:spLocks noChangeArrowheads="1"/>
            </p:cNvSpPr>
            <p:nvPr/>
          </p:nvSpPr>
          <p:spPr bwMode="auto">
            <a:xfrm>
              <a:off x="951" y="3826"/>
              <a:ext cx="570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38100" cmpd="dbl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0.1 um</a:t>
              </a:r>
            </a:p>
          </p:txBody>
        </p:sp>
        <p:sp>
          <p:nvSpPr>
            <p:cNvPr id="111630" name="Rectangle 14"/>
            <p:cNvSpPr>
              <a:spLocks noChangeArrowheads="1"/>
            </p:cNvSpPr>
            <p:nvPr/>
          </p:nvSpPr>
          <p:spPr bwMode="auto">
            <a:xfrm>
              <a:off x="1584" y="2064"/>
              <a:ext cx="810" cy="10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38100" cmpd="dbl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Carbon</a:t>
              </a:r>
            </a:p>
            <a:p>
              <a:pPr algn="ctr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Sulfates</a:t>
              </a:r>
            </a:p>
            <a:p>
              <a:pPr algn="ctr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Nitrates</a:t>
              </a:r>
            </a:p>
            <a:p>
              <a:pPr algn="ctr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Ammonia</a:t>
              </a:r>
            </a:p>
            <a:p>
              <a:pPr algn="ctr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Lead (HM)</a:t>
              </a:r>
            </a:p>
            <a:p>
              <a:pPr algn="ctr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Organics</a:t>
              </a:r>
            </a:p>
          </p:txBody>
        </p:sp>
        <p:sp>
          <p:nvSpPr>
            <p:cNvPr id="111631" name="Rectangle 15"/>
            <p:cNvSpPr>
              <a:spLocks noChangeArrowheads="1"/>
            </p:cNvSpPr>
            <p:nvPr/>
          </p:nvSpPr>
          <p:spPr bwMode="auto">
            <a:xfrm>
              <a:off x="3408" y="2064"/>
              <a:ext cx="922" cy="10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38100" cmpd="dbl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Soil</a:t>
              </a:r>
            </a:p>
            <a:p>
              <a:pPr algn="ctr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Dust</a:t>
              </a:r>
            </a:p>
            <a:p>
              <a:pPr algn="ctr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Silica</a:t>
              </a:r>
            </a:p>
            <a:p>
              <a:pPr algn="ctr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Salts</a:t>
              </a:r>
            </a:p>
            <a:p>
              <a:pPr algn="ctr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Pollen</a:t>
              </a:r>
            </a:p>
            <a:p>
              <a:pPr algn="ctr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Tire Rubber</a:t>
              </a:r>
            </a:p>
          </p:txBody>
        </p:sp>
        <p:sp>
          <p:nvSpPr>
            <p:cNvPr id="111632" name="Line 16"/>
            <p:cNvSpPr>
              <a:spLocks noChangeShapeType="1"/>
            </p:cNvSpPr>
            <p:nvPr/>
          </p:nvSpPr>
          <p:spPr bwMode="auto">
            <a:xfrm>
              <a:off x="3168" y="3623"/>
              <a:ext cx="0" cy="1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1633" name="Group 17"/>
            <p:cNvGrpSpPr>
              <a:grpSpLocks/>
            </p:cNvGrpSpPr>
            <p:nvPr/>
          </p:nvGrpSpPr>
          <p:grpSpPr bwMode="auto">
            <a:xfrm>
              <a:off x="864" y="1456"/>
              <a:ext cx="2304" cy="112"/>
              <a:chOff x="864" y="1456"/>
              <a:chExt cx="2304" cy="112"/>
            </a:xfrm>
          </p:grpSpPr>
          <p:sp>
            <p:nvSpPr>
              <p:cNvPr id="111634" name="Line 18"/>
              <p:cNvSpPr>
                <a:spLocks noChangeShapeType="1"/>
              </p:cNvSpPr>
              <p:nvPr/>
            </p:nvSpPr>
            <p:spPr bwMode="auto">
              <a:xfrm>
                <a:off x="864" y="1456"/>
                <a:ext cx="0" cy="112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35" name="Line 19"/>
              <p:cNvSpPr>
                <a:spLocks noChangeShapeType="1"/>
              </p:cNvSpPr>
              <p:nvPr/>
            </p:nvSpPr>
            <p:spPr bwMode="auto">
              <a:xfrm>
                <a:off x="3168" y="1456"/>
                <a:ext cx="0" cy="112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36" name="Line 20"/>
              <p:cNvSpPr>
                <a:spLocks noChangeShapeType="1"/>
              </p:cNvSpPr>
              <p:nvPr/>
            </p:nvSpPr>
            <p:spPr bwMode="auto">
              <a:xfrm>
                <a:off x="880" y="1488"/>
                <a:ext cx="2272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1637" name="Group 21"/>
            <p:cNvGrpSpPr>
              <a:grpSpLocks/>
            </p:cNvGrpSpPr>
            <p:nvPr/>
          </p:nvGrpSpPr>
          <p:grpSpPr bwMode="auto">
            <a:xfrm>
              <a:off x="3216" y="1456"/>
              <a:ext cx="1104" cy="112"/>
              <a:chOff x="3216" y="1456"/>
              <a:chExt cx="1104" cy="112"/>
            </a:xfrm>
          </p:grpSpPr>
          <p:sp>
            <p:nvSpPr>
              <p:cNvPr id="111638" name="Line 22"/>
              <p:cNvSpPr>
                <a:spLocks noChangeShapeType="1"/>
              </p:cNvSpPr>
              <p:nvPr/>
            </p:nvSpPr>
            <p:spPr bwMode="auto">
              <a:xfrm>
                <a:off x="3216" y="1456"/>
                <a:ext cx="0" cy="112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39" name="Line 23"/>
              <p:cNvSpPr>
                <a:spLocks noChangeShapeType="1"/>
              </p:cNvSpPr>
              <p:nvPr/>
            </p:nvSpPr>
            <p:spPr bwMode="auto">
              <a:xfrm>
                <a:off x="4320" y="1456"/>
                <a:ext cx="0" cy="112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40" name="Line 24"/>
              <p:cNvSpPr>
                <a:spLocks noChangeShapeType="1"/>
              </p:cNvSpPr>
              <p:nvPr/>
            </p:nvSpPr>
            <p:spPr bwMode="auto">
              <a:xfrm>
                <a:off x="3232" y="1488"/>
                <a:ext cx="1072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1641" name="Rectangle 25"/>
            <p:cNvSpPr>
              <a:spLocks noChangeArrowheads="1"/>
            </p:cNvSpPr>
            <p:nvPr/>
          </p:nvSpPr>
          <p:spPr bwMode="auto">
            <a:xfrm>
              <a:off x="3360" y="1182"/>
              <a:ext cx="875" cy="32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rgbClr val="FFFF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38100" cmpd="dbl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>
                  <a:solidFill>
                    <a:schemeClr val="hlink"/>
                  </a:solidFill>
                  <a:latin typeface="Arial" charset="0"/>
                </a:rPr>
                <a:t>Coarse</a:t>
              </a:r>
              <a:endParaRPr lang="en-US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11642" name="Rectangle 26"/>
            <p:cNvSpPr>
              <a:spLocks noChangeArrowheads="1"/>
            </p:cNvSpPr>
            <p:nvPr/>
          </p:nvSpPr>
          <p:spPr bwMode="auto">
            <a:xfrm>
              <a:off x="1713" y="1181"/>
              <a:ext cx="575" cy="32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rgbClr val="FFFF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38100" cmpd="dbl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>
                  <a:solidFill>
                    <a:schemeClr val="hlink"/>
                  </a:solidFill>
                  <a:latin typeface="Arial" charset="0"/>
                </a:rPr>
                <a:t>Fine</a:t>
              </a:r>
            </a:p>
          </p:txBody>
        </p:sp>
        <p:grpSp>
          <p:nvGrpSpPr>
            <p:cNvPr id="111643" name="Group 27"/>
            <p:cNvGrpSpPr>
              <a:grpSpLocks/>
            </p:cNvGrpSpPr>
            <p:nvPr/>
          </p:nvGrpSpPr>
          <p:grpSpPr bwMode="auto">
            <a:xfrm>
              <a:off x="864" y="1744"/>
              <a:ext cx="288" cy="64"/>
              <a:chOff x="864" y="1744"/>
              <a:chExt cx="288" cy="64"/>
            </a:xfrm>
          </p:grpSpPr>
          <p:sp>
            <p:nvSpPr>
              <p:cNvPr id="111644" name="Line 28"/>
              <p:cNvSpPr>
                <a:spLocks noChangeShapeType="1"/>
              </p:cNvSpPr>
              <p:nvPr/>
            </p:nvSpPr>
            <p:spPr bwMode="auto">
              <a:xfrm>
                <a:off x="864" y="1744"/>
                <a:ext cx="0" cy="64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45" name="Line 29"/>
              <p:cNvSpPr>
                <a:spLocks noChangeShapeType="1"/>
              </p:cNvSpPr>
              <p:nvPr/>
            </p:nvSpPr>
            <p:spPr bwMode="auto">
              <a:xfrm>
                <a:off x="1152" y="1744"/>
                <a:ext cx="0" cy="64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46" name="Line 30"/>
              <p:cNvSpPr>
                <a:spLocks noChangeShapeType="1"/>
              </p:cNvSpPr>
              <p:nvPr/>
            </p:nvSpPr>
            <p:spPr bwMode="auto">
              <a:xfrm>
                <a:off x="880" y="1760"/>
                <a:ext cx="256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1647" name="Rectangle 31"/>
            <p:cNvSpPr>
              <a:spLocks noChangeArrowheads="1"/>
            </p:cNvSpPr>
            <p:nvPr/>
          </p:nvSpPr>
          <p:spPr bwMode="auto">
            <a:xfrm>
              <a:off x="903" y="1522"/>
              <a:ext cx="778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38100" cmpd="dbl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Ultra Fine</a:t>
              </a:r>
            </a:p>
          </p:txBody>
        </p:sp>
        <p:sp>
          <p:nvSpPr>
            <p:cNvPr id="111648" name="Rectangle 32"/>
            <p:cNvSpPr>
              <a:spLocks noChangeArrowheads="1"/>
            </p:cNvSpPr>
            <p:nvPr/>
          </p:nvSpPr>
          <p:spPr bwMode="auto">
            <a:xfrm>
              <a:off x="3015" y="3826"/>
              <a:ext cx="570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38100" cmpd="dbl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2.5 um</a:t>
              </a:r>
            </a:p>
          </p:txBody>
        </p:sp>
        <p:sp>
          <p:nvSpPr>
            <p:cNvPr id="111649" name="Text Box 33"/>
            <p:cNvSpPr txBox="1">
              <a:spLocks noChangeArrowheads="1"/>
            </p:cNvSpPr>
            <p:nvPr/>
          </p:nvSpPr>
          <p:spPr bwMode="auto">
            <a:xfrm rot="-5347338">
              <a:off x="358" y="2330"/>
              <a:ext cx="4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38100" cmpd="dbl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Mass</a:t>
              </a:r>
            </a:p>
          </p:txBody>
        </p:sp>
        <p:sp>
          <p:nvSpPr>
            <p:cNvPr id="111650" name="Rectangle 34"/>
            <p:cNvSpPr>
              <a:spLocks noChangeArrowheads="1"/>
            </p:cNvSpPr>
            <p:nvPr/>
          </p:nvSpPr>
          <p:spPr bwMode="auto">
            <a:xfrm>
              <a:off x="1440" y="3216"/>
              <a:ext cx="1048" cy="44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rgbClr val="FFFF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38100" cmpd="dbl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2000">
                  <a:solidFill>
                    <a:srgbClr val="FF0000"/>
                  </a:solidFill>
                  <a:latin typeface="Arial" charset="0"/>
                </a:rPr>
                <a:t>Combustion</a:t>
              </a:r>
            </a:p>
            <a:p>
              <a:pPr algn="ctr"/>
              <a:r>
                <a:rPr lang="en-US" sz="2000">
                  <a:solidFill>
                    <a:srgbClr val="FF0000"/>
                  </a:solidFill>
                  <a:latin typeface="Arial" charset="0"/>
                </a:rPr>
                <a:t>Products</a:t>
              </a:r>
            </a:p>
          </p:txBody>
        </p:sp>
        <p:sp>
          <p:nvSpPr>
            <p:cNvPr id="111651" name="Rectangle 35"/>
            <p:cNvSpPr>
              <a:spLocks noChangeArrowheads="1"/>
            </p:cNvSpPr>
            <p:nvPr/>
          </p:nvSpPr>
          <p:spPr bwMode="auto">
            <a:xfrm>
              <a:off x="3504" y="3216"/>
              <a:ext cx="743" cy="44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rgbClr val="FFFF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38100" cmpd="dbl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/>
              <a:r>
                <a:rPr lang="en-US" sz="2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Fugitive </a:t>
              </a:r>
            </a:p>
            <a:p>
              <a:pPr algn="ctr"/>
              <a:r>
                <a:rPr lang="en-US" sz="2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Dust</a:t>
              </a:r>
            </a:p>
          </p:txBody>
        </p:sp>
        <p:sp>
          <p:nvSpPr>
            <p:cNvPr id="111652" name="Line 36"/>
            <p:cNvSpPr>
              <a:spLocks noChangeShapeType="1"/>
            </p:cNvSpPr>
            <p:nvPr/>
          </p:nvSpPr>
          <p:spPr bwMode="auto">
            <a:xfrm>
              <a:off x="1392" y="3216"/>
              <a:ext cx="1248" cy="0"/>
            </a:xfrm>
            <a:prstGeom prst="line">
              <a:avLst/>
            </a:prstGeom>
            <a:noFill/>
            <a:ln w="38100" cap="rnd" cmpd="dbl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53" name="Line 37"/>
            <p:cNvSpPr>
              <a:spLocks noChangeShapeType="1"/>
            </p:cNvSpPr>
            <p:nvPr/>
          </p:nvSpPr>
          <p:spPr bwMode="auto">
            <a:xfrm>
              <a:off x="3264" y="3216"/>
              <a:ext cx="1248" cy="0"/>
            </a:xfrm>
            <a:prstGeom prst="line">
              <a:avLst/>
            </a:prstGeom>
            <a:noFill/>
            <a:ln w="38100" cap="rnd" cmpd="dbl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D582C-7266-4F27-B09B-31D91DDD5DE9}" type="datetime1">
              <a:rPr lang="en-US"/>
              <a:pPr/>
              <a:t>8/8/2013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Division Name Here</a:t>
            </a: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/>
              <a:t>Smoke Particles Are Mostly </a:t>
            </a:r>
            <a:br>
              <a:rPr lang="en-US"/>
            </a:br>
            <a:r>
              <a:rPr lang="en-US"/>
              <a:t>Smaller Than 10 Microns</a:t>
            </a:r>
          </a:p>
        </p:txBody>
      </p:sp>
      <p:grpSp>
        <p:nvGrpSpPr>
          <p:cNvPr id="107523" name="Group 3"/>
          <p:cNvGrpSpPr>
            <a:grpSpLocks/>
          </p:cNvGrpSpPr>
          <p:nvPr/>
        </p:nvGrpSpPr>
        <p:grpSpPr bwMode="auto">
          <a:xfrm>
            <a:off x="2235200" y="1912938"/>
            <a:ext cx="4314825" cy="4418012"/>
            <a:chOff x="1408" y="1205"/>
            <a:chExt cx="2718" cy="2783"/>
          </a:xfrm>
        </p:grpSpPr>
        <p:sp>
          <p:nvSpPr>
            <p:cNvPr id="107524" name="Arc 4"/>
            <p:cNvSpPr>
              <a:spLocks/>
            </p:cNvSpPr>
            <p:nvPr/>
          </p:nvSpPr>
          <p:spPr bwMode="auto">
            <a:xfrm>
              <a:off x="1408" y="1445"/>
              <a:ext cx="2718" cy="254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36842 w 43200"/>
                <a:gd name="T1" fmla="*/ 6295 h 43200"/>
                <a:gd name="T2" fmla="*/ 24951 w 43200"/>
                <a:gd name="T3" fmla="*/ 262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36841" y="6295"/>
                  </a:moveTo>
                  <a:cubicBezTo>
                    <a:pt x="40912" y="10348"/>
                    <a:pt x="43200" y="15855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22" y="-1"/>
                    <a:pt x="23842" y="87"/>
                    <a:pt x="24951" y="261"/>
                  </a:cubicBezTo>
                </a:path>
                <a:path w="43200" h="43200" stroke="0" extrusionOk="0">
                  <a:moveTo>
                    <a:pt x="36841" y="6295"/>
                  </a:moveTo>
                  <a:cubicBezTo>
                    <a:pt x="40912" y="10348"/>
                    <a:pt x="43200" y="15855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22" y="-1"/>
                    <a:pt x="23842" y="87"/>
                    <a:pt x="24951" y="261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FC0128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7525" name="Group 5"/>
            <p:cNvGrpSpPr>
              <a:grpSpLocks/>
            </p:cNvGrpSpPr>
            <p:nvPr/>
          </p:nvGrpSpPr>
          <p:grpSpPr bwMode="auto">
            <a:xfrm>
              <a:off x="1707" y="1205"/>
              <a:ext cx="2149" cy="1971"/>
              <a:chOff x="1707" y="1205"/>
              <a:chExt cx="2149" cy="1971"/>
            </a:xfrm>
          </p:grpSpPr>
          <p:sp>
            <p:nvSpPr>
              <p:cNvPr id="107526" name="Arc 6"/>
              <p:cNvSpPr>
                <a:spLocks/>
              </p:cNvSpPr>
              <p:nvPr/>
            </p:nvSpPr>
            <p:spPr bwMode="auto">
              <a:xfrm>
                <a:off x="2897" y="1205"/>
                <a:ext cx="959" cy="1256"/>
              </a:xfrm>
              <a:custGeom>
                <a:avLst/>
                <a:gdLst>
                  <a:gd name="G0" fmla="+- 0 0 0"/>
                  <a:gd name="G1" fmla="+- 21338 0 0"/>
                  <a:gd name="G2" fmla="+- 21600 0 0"/>
                  <a:gd name="T0" fmla="*/ 3351 w 15242"/>
                  <a:gd name="T1" fmla="*/ 0 h 21338"/>
                  <a:gd name="T2" fmla="*/ 15242 w 15242"/>
                  <a:gd name="T3" fmla="*/ 6033 h 21338"/>
                  <a:gd name="T4" fmla="*/ 0 w 15242"/>
                  <a:gd name="T5" fmla="*/ 21338 h 21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242" h="21338" fill="none" extrusionOk="0">
                    <a:moveTo>
                      <a:pt x="3351" y="-1"/>
                    </a:moveTo>
                    <a:cubicBezTo>
                      <a:pt x="7851" y="706"/>
                      <a:pt x="12013" y="2818"/>
                      <a:pt x="15241" y="6033"/>
                    </a:cubicBezTo>
                  </a:path>
                  <a:path w="15242" h="21338" stroke="0" extrusionOk="0">
                    <a:moveTo>
                      <a:pt x="3351" y="-1"/>
                    </a:moveTo>
                    <a:cubicBezTo>
                      <a:pt x="7851" y="706"/>
                      <a:pt x="12013" y="2818"/>
                      <a:pt x="15241" y="6033"/>
                    </a:cubicBezTo>
                    <a:lnTo>
                      <a:pt x="0" y="21338"/>
                    </a:lnTo>
                    <a:close/>
                  </a:path>
                </a:pathLst>
              </a:custGeom>
              <a:solidFill>
                <a:schemeClr val="tx2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27" name="Line 7"/>
              <p:cNvSpPr>
                <a:spLocks noChangeShapeType="1"/>
              </p:cNvSpPr>
              <p:nvPr/>
            </p:nvSpPr>
            <p:spPr bwMode="auto">
              <a:xfrm flipV="1">
                <a:off x="2775" y="1814"/>
                <a:ext cx="956" cy="91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28" name="Line 8"/>
              <p:cNvSpPr>
                <a:spLocks noChangeShapeType="1"/>
              </p:cNvSpPr>
              <p:nvPr/>
            </p:nvSpPr>
            <p:spPr bwMode="auto">
              <a:xfrm flipV="1">
                <a:off x="2775" y="1814"/>
                <a:ext cx="956" cy="91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29" name="Rectangle 9"/>
              <p:cNvSpPr>
                <a:spLocks noChangeArrowheads="1"/>
              </p:cNvSpPr>
              <p:nvPr/>
            </p:nvSpPr>
            <p:spPr bwMode="auto">
              <a:xfrm>
                <a:off x="3085" y="1335"/>
                <a:ext cx="499" cy="2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cmpd="dbl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400">
                    <a:solidFill>
                      <a:srgbClr val="FC0128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10%</a:t>
                </a:r>
              </a:p>
            </p:txBody>
          </p:sp>
          <p:sp>
            <p:nvSpPr>
              <p:cNvPr id="107530" name="Rectangle 10"/>
              <p:cNvSpPr>
                <a:spLocks noChangeArrowheads="1"/>
              </p:cNvSpPr>
              <p:nvPr/>
            </p:nvSpPr>
            <p:spPr bwMode="auto">
              <a:xfrm>
                <a:off x="3010" y="1559"/>
                <a:ext cx="625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cmpd="dbl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000">
                    <a:solidFill>
                      <a:srgbClr val="FC0128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&gt;PM10</a:t>
                </a:r>
              </a:p>
            </p:txBody>
          </p:sp>
          <p:sp>
            <p:nvSpPr>
              <p:cNvPr id="107531" name="Rectangle 11"/>
              <p:cNvSpPr>
                <a:spLocks noChangeArrowheads="1"/>
              </p:cNvSpPr>
              <p:nvPr/>
            </p:nvSpPr>
            <p:spPr bwMode="auto">
              <a:xfrm>
                <a:off x="1707" y="2736"/>
                <a:ext cx="950" cy="4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cmpd="dbl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r>
                  <a:rPr lang="en-US" sz="4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PM10</a:t>
                </a:r>
              </a:p>
            </p:txBody>
          </p:sp>
          <p:sp>
            <p:nvSpPr>
              <p:cNvPr id="107532" name="Rectangle 12"/>
              <p:cNvSpPr>
                <a:spLocks noChangeArrowheads="1"/>
              </p:cNvSpPr>
              <p:nvPr/>
            </p:nvSpPr>
            <p:spPr bwMode="auto">
              <a:xfrm>
                <a:off x="2254" y="1560"/>
                <a:ext cx="499" cy="2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cmpd="dbl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4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90%</a:t>
                </a:r>
              </a:p>
            </p:txBody>
          </p:sp>
        </p:grpSp>
      </p:grp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4A9B-48FB-43F7-8F50-A511828625EF}" type="datetime1">
              <a:rPr lang="en-US"/>
              <a:pPr/>
              <a:t>8/8/2013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Division Name Here</a:t>
            </a:r>
          </a:p>
        </p:txBody>
      </p:sp>
      <p:sp>
        <p:nvSpPr>
          <p:cNvPr id="108546" name="Freeform 2"/>
          <p:cNvSpPr>
            <a:spLocks/>
          </p:cNvSpPr>
          <p:nvPr/>
        </p:nvSpPr>
        <p:spPr bwMode="auto">
          <a:xfrm>
            <a:off x="1217613" y="5483225"/>
            <a:ext cx="7140575" cy="220663"/>
          </a:xfrm>
          <a:custGeom>
            <a:avLst/>
            <a:gdLst>
              <a:gd name="T0" fmla="*/ 0 w 4498"/>
              <a:gd name="T1" fmla="*/ 139 h 139"/>
              <a:gd name="T2" fmla="*/ 183 w 4498"/>
              <a:gd name="T3" fmla="*/ 0 h 139"/>
              <a:gd name="T4" fmla="*/ 4498 w 4498"/>
              <a:gd name="T5" fmla="*/ 0 h 139"/>
              <a:gd name="T6" fmla="*/ 4315 w 4498"/>
              <a:gd name="T7" fmla="*/ 139 h 139"/>
              <a:gd name="T8" fmla="*/ 0 w 4498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98" h="139">
                <a:moveTo>
                  <a:pt x="0" y="139"/>
                </a:moveTo>
                <a:lnTo>
                  <a:pt x="183" y="0"/>
                </a:lnTo>
                <a:lnTo>
                  <a:pt x="4498" y="0"/>
                </a:lnTo>
                <a:lnTo>
                  <a:pt x="4315" y="139"/>
                </a:lnTo>
                <a:lnTo>
                  <a:pt x="0" y="139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47" name="Freeform 3"/>
          <p:cNvSpPr>
            <a:spLocks/>
          </p:cNvSpPr>
          <p:nvPr/>
        </p:nvSpPr>
        <p:spPr bwMode="auto">
          <a:xfrm>
            <a:off x="1217613" y="1992313"/>
            <a:ext cx="290512" cy="3711575"/>
          </a:xfrm>
          <a:custGeom>
            <a:avLst/>
            <a:gdLst>
              <a:gd name="T0" fmla="*/ 0 w 183"/>
              <a:gd name="T1" fmla="*/ 2338 h 2338"/>
              <a:gd name="T2" fmla="*/ 0 w 183"/>
              <a:gd name="T3" fmla="*/ 139 h 2338"/>
              <a:gd name="T4" fmla="*/ 183 w 183"/>
              <a:gd name="T5" fmla="*/ 0 h 2338"/>
              <a:gd name="T6" fmla="*/ 183 w 183"/>
              <a:gd name="T7" fmla="*/ 2199 h 2338"/>
              <a:gd name="T8" fmla="*/ 0 w 183"/>
              <a:gd name="T9" fmla="*/ 2338 h 2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3" h="2338">
                <a:moveTo>
                  <a:pt x="0" y="2338"/>
                </a:moveTo>
                <a:lnTo>
                  <a:pt x="0" y="139"/>
                </a:lnTo>
                <a:lnTo>
                  <a:pt x="183" y="0"/>
                </a:lnTo>
                <a:lnTo>
                  <a:pt x="183" y="2199"/>
                </a:lnTo>
                <a:lnTo>
                  <a:pt x="0" y="2338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1508125" y="1992313"/>
            <a:ext cx="6850063" cy="349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49" name="Freeform 5"/>
          <p:cNvSpPr>
            <a:spLocks/>
          </p:cNvSpPr>
          <p:nvPr/>
        </p:nvSpPr>
        <p:spPr bwMode="auto">
          <a:xfrm>
            <a:off x="1217613" y="5483225"/>
            <a:ext cx="7140575" cy="220663"/>
          </a:xfrm>
          <a:custGeom>
            <a:avLst/>
            <a:gdLst>
              <a:gd name="T0" fmla="*/ 4498 w 4498"/>
              <a:gd name="T1" fmla="*/ 0 h 139"/>
              <a:gd name="T2" fmla="*/ 4315 w 4498"/>
              <a:gd name="T3" fmla="*/ 139 h 139"/>
              <a:gd name="T4" fmla="*/ 0 w 4498"/>
              <a:gd name="T5" fmla="*/ 139 h 139"/>
              <a:gd name="T6" fmla="*/ 183 w 4498"/>
              <a:gd name="T7" fmla="*/ 0 h 139"/>
              <a:gd name="T8" fmla="*/ 4498 w 4498"/>
              <a:gd name="T9" fmla="*/ 0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98" h="139">
                <a:moveTo>
                  <a:pt x="4498" y="0"/>
                </a:moveTo>
                <a:lnTo>
                  <a:pt x="4315" y="139"/>
                </a:lnTo>
                <a:lnTo>
                  <a:pt x="0" y="139"/>
                </a:lnTo>
                <a:lnTo>
                  <a:pt x="183" y="0"/>
                </a:lnTo>
                <a:lnTo>
                  <a:pt x="4498" y="0"/>
                </a:lnTo>
                <a:close/>
              </a:path>
            </a:pathLst>
          </a:custGeom>
          <a:noFill/>
          <a:ln w="7938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0" name="Freeform 6"/>
          <p:cNvSpPr>
            <a:spLocks/>
          </p:cNvSpPr>
          <p:nvPr/>
        </p:nvSpPr>
        <p:spPr bwMode="auto">
          <a:xfrm>
            <a:off x="1217613" y="1992313"/>
            <a:ext cx="290512" cy="3711575"/>
          </a:xfrm>
          <a:custGeom>
            <a:avLst/>
            <a:gdLst>
              <a:gd name="T0" fmla="*/ 0 w 183"/>
              <a:gd name="T1" fmla="*/ 2338 h 2338"/>
              <a:gd name="T2" fmla="*/ 0 w 183"/>
              <a:gd name="T3" fmla="*/ 139 h 2338"/>
              <a:gd name="T4" fmla="*/ 183 w 183"/>
              <a:gd name="T5" fmla="*/ 0 h 2338"/>
              <a:gd name="T6" fmla="*/ 183 w 183"/>
              <a:gd name="T7" fmla="*/ 2199 h 2338"/>
              <a:gd name="T8" fmla="*/ 0 w 183"/>
              <a:gd name="T9" fmla="*/ 2338 h 2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3" h="2338">
                <a:moveTo>
                  <a:pt x="0" y="2338"/>
                </a:moveTo>
                <a:lnTo>
                  <a:pt x="0" y="139"/>
                </a:lnTo>
                <a:lnTo>
                  <a:pt x="183" y="0"/>
                </a:lnTo>
                <a:lnTo>
                  <a:pt x="183" y="2199"/>
                </a:lnTo>
                <a:lnTo>
                  <a:pt x="0" y="2338"/>
                </a:lnTo>
                <a:close/>
              </a:path>
            </a:pathLst>
          </a:custGeom>
          <a:noFill/>
          <a:ln w="7938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1508125" y="1992313"/>
            <a:ext cx="6850063" cy="3490912"/>
          </a:xfrm>
          <a:prstGeom prst="rect">
            <a:avLst/>
          </a:prstGeom>
          <a:noFill/>
          <a:ln w="7938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2" name="Freeform 8"/>
          <p:cNvSpPr>
            <a:spLocks/>
          </p:cNvSpPr>
          <p:nvPr/>
        </p:nvSpPr>
        <p:spPr bwMode="auto">
          <a:xfrm>
            <a:off x="1879600" y="3733800"/>
            <a:ext cx="290513" cy="1970088"/>
          </a:xfrm>
          <a:custGeom>
            <a:avLst/>
            <a:gdLst>
              <a:gd name="T0" fmla="*/ 0 w 183"/>
              <a:gd name="T1" fmla="*/ 1241 h 1241"/>
              <a:gd name="T2" fmla="*/ 0 w 183"/>
              <a:gd name="T3" fmla="*/ 144 h 1241"/>
              <a:gd name="T4" fmla="*/ 183 w 183"/>
              <a:gd name="T5" fmla="*/ 0 h 1241"/>
              <a:gd name="T6" fmla="*/ 183 w 183"/>
              <a:gd name="T7" fmla="*/ 1102 h 1241"/>
              <a:gd name="T8" fmla="*/ 0 w 183"/>
              <a:gd name="T9" fmla="*/ 1241 h 1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3" h="1241">
                <a:moveTo>
                  <a:pt x="0" y="1241"/>
                </a:moveTo>
                <a:lnTo>
                  <a:pt x="0" y="144"/>
                </a:lnTo>
                <a:lnTo>
                  <a:pt x="183" y="0"/>
                </a:lnTo>
                <a:lnTo>
                  <a:pt x="183" y="1102"/>
                </a:lnTo>
                <a:lnTo>
                  <a:pt x="0" y="1241"/>
                </a:lnTo>
                <a:close/>
              </a:path>
            </a:pathLst>
          </a:custGeom>
          <a:solidFill>
            <a:srgbClr val="73202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53" name="Rectangle 9"/>
          <p:cNvSpPr>
            <a:spLocks noChangeArrowheads="1"/>
          </p:cNvSpPr>
          <p:nvPr/>
        </p:nvSpPr>
        <p:spPr bwMode="auto">
          <a:xfrm>
            <a:off x="1408113" y="3962400"/>
            <a:ext cx="471487" cy="1741488"/>
          </a:xfrm>
          <a:prstGeom prst="rect">
            <a:avLst/>
          </a:prstGeom>
          <a:solidFill>
            <a:srgbClr val="E5405D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54" name="Freeform 10"/>
          <p:cNvSpPr>
            <a:spLocks/>
          </p:cNvSpPr>
          <p:nvPr/>
        </p:nvSpPr>
        <p:spPr bwMode="auto">
          <a:xfrm>
            <a:off x="1408113" y="3733800"/>
            <a:ext cx="762000" cy="228600"/>
          </a:xfrm>
          <a:custGeom>
            <a:avLst/>
            <a:gdLst>
              <a:gd name="T0" fmla="*/ 297 w 480"/>
              <a:gd name="T1" fmla="*/ 144 h 144"/>
              <a:gd name="T2" fmla="*/ 480 w 480"/>
              <a:gd name="T3" fmla="*/ 0 h 144"/>
              <a:gd name="T4" fmla="*/ 187 w 480"/>
              <a:gd name="T5" fmla="*/ 0 h 144"/>
              <a:gd name="T6" fmla="*/ 0 w 480"/>
              <a:gd name="T7" fmla="*/ 144 h 144"/>
              <a:gd name="T8" fmla="*/ 297 w 480"/>
              <a:gd name="T9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0" h="144">
                <a:moveTo>
                  <a:pt x="297" y="144"/>
                </a:moveTo>
                <a:lnTo>
                  <a:pt x="480" y="0"/>
                </a:lnTo>
                <a:lnTo>
                  <a:pt x="187" y="0"/>
                </a:lnTo>
                <a:lnTo>
                  <a:pt x="0" y="144"/>
                </a:lnTo>
                <a:lnTo>
                  <a:pt x="297" y="144"/>
                </a:lnTo>
                <a:close/>
              </a:path>
            </a:pathLst>
          </a:custGeom>
          <a:solidFill>
            <a:srgbClr val="AC3046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55" name="Freeform 11"/>
          <p:cNvSpPr>
            <a:spLocks/>
          </p:cNvSpPr>
          <p:nvPr/>
        </p:nvSpPr>
        <p:spPr bwMode="auto">
          <a:xfrm>
            <a:off x="1879600" y="1992313"/>
            <a:ext cx="290513" cy="1970087"/>
          </a:xfrm>
          <a:custGeom>
            <a:avLst/>
            <a:gdLst>
              <a:gd name="T0" fmla="*/ 0 w 183"/>
              <a:gd name="T1" fmla="*/ 1241 h 1241"/>
              <a:gd name="T2" fmla="*/ 0 w 183"/>
              <a:gd name="T3" fmla="*/ 139 h 1241"/>
              <a:gd name="T4" fmla="*/ 183 w 183"/>
              <a:gd name="T5" fmla="*/ 0 h 1241"/>
              <a:gd name="T6" fmla="*/ 183 w 183"/>
              <a:gd name="T7" fmla="*/ 1097 h 1241"/>
              <a:gd name="T8" fmla="*/ 0 w 183"/>
              <a:gd name="T9" fmla="*/ 1241 h 1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3" h="1241">
                <a:moveTo>
                  <a:pt x="0" y="1241"/>
                </a:moveTo>
                <a:lnTo>
                  <a:pt x="0" y="139"/>
                </a:lnTo>
                <a:lnTo>
                  <a:pt x="183" y="0"/>
                </a:lnTo>
                <a:lnTo>
                  <a:pt x="183" y="1097"/>
                </a:lnTo>
                <a:lnTo>
                  <a:pt x="0" y="1241"/>
                </a:lnTo>
                <a:close/>
              </a:path>
            </a:pathLst>
          </a:custGeom>
          <a:solidFill>
            <a:srgbClr val="7D7F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56" name="Rectangle 12"/>
          <p:cNvSpPr>
            <a:spLocks noChangeArrowheads="1"/>
          </p:cNvSpPr>
          <p:nvPr/>
        </p:nvSpPr>
        <p:spPr bwMode="auto">
          <a:xfrm>
            <a:off x="1408113" y="2212975"/>
            <a:ext cx="471487" cy="1749425"/>
          </a:xfrm>
          <a:prstGeom prst="rect">
            <a:avLst/>
          </a:prstGeom>
          <a:solidFill>
            <a:srgbClr val="FAFD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57" name="Freeform 13"/>
          <p:cNvSpPr>
            <a:spLocks/>
          </p:cNvSpPr>
          <p:nvPr/>
        </p:nvSpPr>
        <p:spPr bwMode="auto">
          <a:xfrm>
            <a:off x="1408113" y="1992313"/>
            <a:ext cx="762000" cy="220662"/>
          </a:xfrm>
          <a:custGeom>
            <a:avLst/>
            <a:gdLst>
              <a:gd name="T0" fmla="*/ 297 w 480"/>
              <a:gd name="T1" fmla="*/ 139 h 139"/>
              <a:gd name="T2" fmla="*/ 480 w 480"/>
              <a:gd name="T3" fmla="*/ 0 h 139"/>
              <a:gd name="T4" fmla="*/ 187 w 480"/>
              <a:gd name="T5" fmla="*/ 0 h 139"/>
              <a:gd name="T6" fmla="*/ 0 w 480"/>
              <a:gd name="T7" fmla="*/ 139 h 139"/>
              <a:gd name="T8" fmla="*/ 297 w 480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0" h="139">
                <a:moveTo>
                  <a:pt x="297" y="139"/>
                </a:moveTo>
                <a:lnTo>
                  <a:pt x="480" y="0"/>
                </a:lnTo>
                <a:lnTo>
                  <a:pt x="187" y="0"/>
                </a:lnTo>
                <a:lnTo>
                  <a:pt x="0" y="139"/>
                </a:lnTo>
                <a:lnTo>
                  <a:pt x="297" y="139"/>
                </a:lnTo>
                <a:close/>
              </a:path>
            </a:pathLst>
          </a:custGeom>
          <a:solidFill>
            <a:srgbClr val="BCBE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58" name="Freeform 14"/>
          <p:cNvSpPr>
            <a:spLocks/>
          </p:cNvSpPr>
          <p:nvPr/>
        </p:nvSpPr>
        <p:spPr bwMode="auto">
          <a:xfrm>
            <a:off x="2732088" y="4875213"/>
            <a:ext cx="296862" cy="828675"/>
          </a:xfrm>
          <a:custGeom>
            <a:avLst/>
            <a:gdLst>
              <a:gd name="T0" fmla="*/ 0 w 187"/>
              <a:gd name="T1" fmla="*/ 522 h 522"/>
              <a:gd name="T2" fmla="*/ 0 w 187"/>
              <a:gd name="T3" fmla="*/ 139 h 522"/>
              <a:gd name="T4" fmla="*/ 187 w 187"/>
              <a:gd name="T5" fmla="*/ 0 h 522"/>
              <a:gd name="T6" fmla="*/ 187 w 187"/>
              <a:gd name="T7" fmla="*/ 383 h 522"/>
              <a:gd name="T8" fmla="*/ 0 w 187"/>
              <a:gd name="T9" fmla="*/ 522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522">
                <a:moveTo>
                  <a:pt x="0" y="522"/>
                </a:moveTo>
                <a:lnTo>
                  <a:pt x="0" y="139"/>
                </a:lnTo>
                <a:lnTo>
                  <a:pt x="187" y="0"/>
                </a:lnTo>
                <a:lnTo>
                  <a:pt x="187" y="383"/>
                </a:lnTo>
                <a:lnTo>
                  <a:pt x="0" y="522"/>
                </a:lnTo>
                <a:close/>
              </a:path>
            </a:pathLst>
          </a:custGeom>
          <a:solidFill>
            <a:srgbClr val="73202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59" name="Rectangle 15"/>
          <p:cNvSpPr>
            <a:spLocks noChangeArrowheads="1"/>
          </p:cNvSpPr>
          <p:nvPr/>
        </p:nvSpPr>
        <p:spPr bwMode="auto">
          <a:xfrm>
            <a:off x="2268538" y="5095875"/>
            <a:ext cx="463550" cy="608013"/>
          </a:xfrm>
          <a:prstGeom prst="rect">
            <a:avLst/>
          </a:prstGeom>
          <a:solidFill>
            <a:srgbClr val="E5405D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60" name="Freeform 16"/>
          <p:cNvSpPr>
            <a:spLocks/>
          </p:cNvSpPr>
          <p:nvPr/>
        </p:nvSpPr>
        <p:spPr bwMode="auto">
          <a:xfrm>
            <a:off x="2268538" y="4875213"/>
            <a:ext cx="760412" cy="220662"/>
          </a:xfrm>
          <a:custGeom>
            <a:avLst/>
            <a:gdLst>
              <a:gd name="T0" fmla="*/ 292 w 479"/>
              <a:gd name="T1" fmla="*/ 139 h 139"/>
              <a:gd name="T2" fmla="*/ 479 w 479"/>
              <a:gd name="T3" fmla="*/ 0 h 139"/>
              <a:gd name="T4" fmla="*/ 182 w 479"/>
              <a:gd name="T5" fmla="*/ 0 h 139"/>
              <a:gd name="T6" fmla="*/ 0 w 479"/>
              <a:gd name="T7" fmla="*/ 139 h 139"/>
              <a:gd name="T8" fmla="*/ 292 w 479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39">
                <a:moveTo>
                  <a:pt x="292" y="139"/>
                </a:moveTo>
                <a:lnTo>
                  <a:pt x="479" y="0"/>
                </a:lnTo>
                <a:lnTo>
                  <a:pt x="182" y="0"/>
                </a:lnTo>
                <a:lnTo>
                  <a:pt x="0" y="139"/>
                </a:lnTo>
                <a:lnTo>
                  <a:pt x="292" y="139"/>
                </a:lnTo>
                <a:close/>
              </a:path>
            </a:pathLst>
          </a:custGeom>
          <a:solidFill>
            <a:srgbClr val="AC3046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61" name="Freeform 17"/>
          <p:cNvSpPr>
            <a:spLocks/>
          </p:cNvSpPr>
          <p:nvPr/>
        </p:nvSpPr>
        <p:spPr bwMode="auto">
          <a:xfrm>
            <a:off x="2732088" y="2479675"/>
            <a:ext cx="296862" cy="2616200"/>
          </a:xfrm>
          <a:custGeom>
            <a:avLst/>
            <a:gdLst>
              <a:gd name="T0" fmla="*/ 0 w 187"/>
              <a:gd name="T1" fmla="*/ 1648 h 1648"/>
              <a:gd name="T2" fmla="*/ 0 w 187"/>
              <a:gd name="T3" fmla="*/ 139 h 1648"/>
              <a:gd name="T4" fmla="*/ 187 w 187"/>
              <a:gd name="T5" fmla="*/ 0 h 1648"/>
              <a:gd name="T6" fmla="*/ 187 w 187"/>
              <a:gd name="T7" fmla="*/ 1509 h 1648"/>
              <a:gd name="T8" fmla="*/ 0 w 187"/>
              <a:gd name="T9" fmla="*/ 1648 h 1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1648">
                <a:moveTo>
                  <a:pt x="0" y="1648"/>
                </a:moveTo>
                <a:lnTo>
                  <a:pt x="0" y="139"/>
                </a:lnTo>
                <a:lnTo>
                  <a:pt x="187" y="0"/>
                </a:lnTo>
                <a:lnTo>
                  <a:pt x="187" y="1509"/>
                </a:lnTo>
                <a:lnTo>
                  <a:pt x="0" y="1648"/>
                </a:lnTo>
                <a:close/>
              </a:path>
            </a:pathLst>
          </a:custGeom>
          <a:solidFill>
            <a:srgbClr val="7D7F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62" name="Rectangle 18"/>
          <p:cNvSpPr>
            <a:spLocks noChangeArrowheads="1"/>
          </p:cNvSpPr>
          <p:nvPr/>
        </p:nvSpPr>
        <p:spPr bwMode="auto">
          <a:xfrm>
            <a:off x="2268538" y="2700338"/>
            <a:ext cx="463550" cy="2395537"/>
          </a:xfrm>
          <a:prstGeom prst="rect">
            <a:avLst/>
          </a:prstGeom>
          <a:solidFill>
            <a:srgbClr val="FAFD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63" name="Freeform 19"/>
          <p:cNvSpPr>
            <a:spLocks/>
          </p:cNvSpPr>
          <p:nvPr/>
        </p:nvSpPr>
        <p:spPr bwMode="auto">
          <a:xfrm>
            <a:off x="2268538" y="2479675"/>
            <a:ext cx="760412" cy="220663"/>
          </a:xfrm>
          <a:custGeom>
            <a:avLst/>
            <a:gdLst>
              <a:gd name="T0" fmla="*/ 292 w 479"/>
              <a:gd name="T1" fmla="*/ 139 h 139"/>
              <a:gd name="T2" fmla="*/ 479 w 479"/>
              <a:gd name="T3" fmla="*/ 0 h 139"/>
              <a:gd name="T4" fmla="*/ 182 w 479"/>
              <a:gd name="T5" fmla="*/ 0 h 139"/>
              <a:gd name="T6" fmla="*/ 0 w 479"/>
              <a:gd name="T7" fmla="*/ 139 h 139"/>
              <a:gd name="T8" fmla="*/ 292 w 479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39">
                <a:moveTo>
                  <a:pt x="292" y="139"/>
                </a:moveTo>
                <a:lnTo>
                  <a:pt x="479" y="0"/>
                </a:lnTo>
                <a:lnTo>
                  <a:pt x="182" y="0"/>
                </a:lnTo>
                <a:lnTo>
                  <a:pt x="0" y="139"/>
                </a:lnTo>
                <a:lnTo>
                  <a:pt x="292" y="139"/>
                </a:lnTo>
                <a:close/>
              </a:path>
            </a:pathLst>
          </a:custGeom>
          <a:solidFill>
            <a:srgbClr val="BCBE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64" name="Freeform 20"/>
          <p:cNvSpPr>
            <a:spLocks/>
          </p:cNvSpPr>
          <p:nvPr/>
        </p:nvSpPr>
        <p:spPr bwMode="auto">
          <a:xfrm>
            <a:off x="3592513" y="3589338"/>
            <a:ext cx="288925" cy="2114550"/>
          </a:xfrm>
          <a:custGeom>
            <a:avLst/>
            <a:gdLst>
              <a:gd name="T0" fmla="*/ 0 w 182"/>
              <a:gd name="T1" fmla="*/ 1332 h 1332"/>
              <a:gd name="T2" fmla="*/ 0 w 182"/>
              <a:gd name="T3" fmla="*/ 139 h 1332"/>
              <a:gd name="T4" fmla="*/ 182 w 182"/>
              <a:gd name="T5" fmla="*/ 0 h 1332"/>
              <a:gd name="T6" fmla="*/ 182 w 182"/>
              <a:gd name="T7" fmla="*/ 1193 h 1332"/>
              <a:gd name="T8" fmla="*/ 0 w 182"/>
              <a:gd name="T9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2" h="1332">
                <a:moveTo>
                  <a:pt x="0" y="1332"/>
                </a:moveTo>
                <a:lnTo>
                  <a:pt x="0" y="139"/>
                </a:lnTo>
                <a:lnTo>
                  <a:pt x="182" y="0"/>
                </a:lnTo>
                <a:lnTo>
                  <a:pt x="182" y="1193"/>
                </a:lnTo>
                <a:lnTo>
                  <a:pt x="0" y="1332"/>
                </a:lnTo>
                <a:close/>
              </a:path>
            </a:pathLst>
          </a:custGeom>
          <a:solidFill>
            <a:srgbClr val="73202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65" name="Rectangle 21"/>
          <p:cNvSpPr>
            <a:spLocks noChangeArrowheads="1"/>
          </p:cNvSpPr>
          <p:nvPr/>
        </p:nvSpPr>
        <p:spPr bwMode="auto">
          <a:xfrm>
            <a:off x="3121025" y="3810000"/>
            <a:ext cx="471488" cy="1893888"/>
          </a:xfrm>
          <a:prstGeom prst="rect">
            <a:avLst/>
          </a:prstGeom>
          <a:solidFill>
            <a:srgbClr val="E5405D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66" name="Freeform 22"/>
          <p:cNvSpPr>
            <a:spLocks/>
          </p:cNvSpPr>
          <p:nvPr/>
        </p:nvSpPr>
        <p:spPr bwMode="auto">
          <a:xfrm>
            <a:off x="3121025" y="3589338"/>
            <a:ext cx="760413" cy="220662"/>
          </a:xfrm>
          <a:custGeom>
            <a:avLst/>
            <a:gdLst>
              <a:gd name="T0" fmla="*/ 297 w 479"/>
              <a:gd name="T1" fmla="*/ 139 h 139"/>
              <a:gd name="T2" fmla="*/ 479 w 479"/>
              <a:gd name="T3" fmla="*/ 0 h 139"/>
              <a:gd name="T4" fmla="*/ 187 w 479"/>
              <a:gd name="T5" fmla="*/ 0 h 139"/>
              <a:gd name="T6" fmla="*/ 0 w 479"/>
              <a:gd name="T7" fmla="*/ 139 h 139"/>
              <a:gd name="T8" fmla="*/ 297 w 479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39">
                <a:moveTo>
                  <a:pt x="297" y="139"/>
                </a:moveTo>
                <a:lnTo>
                  <a:pt x="479" y="0"/>
                </a:lnTo>
                <a:lnTo>
                  <a:pt x="187" y="0"/>
                </a:lnTo>
                <a:lnTo>
                  <a:pt x="0" y="139"/>
                </a:lnTo>
                <a:lnTo>
                  <a:pt x="297" y="139"/>
                </a:lnTo>
                <a:close/>
              </a:path>
            </a:pathLst>
          </a:custGeom>
          <a:solidFill>
            <a:srgbClr val="AC3046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67" name="Freeform 23"/>
          <p:cNvSpPr>
            <a:spLocks/>
          </p:cNvSpPr>
          <p:nvPr/>
        </p:nvSpPr>
        <p:spPr bwMode="auto">
          <a:xfrm>
            <a:off x="3592513" y="2479675"/>
            <a:ext cx="288925" cy="1330325"/>
          </a:xfrm>
          <a:custGeom>
            <a:avLst/>
            <a:gdLst>
              <a:gd name="T0" fmla="*/ 0 w 182"/>
              <a:gd name="T1" fmla="*/ 838 h 838"/>
              <a:gd name="T2" fmla="*/ 0 w 182"/>
              <a:gd name="T3" fmla="*/ 139 h 838"/>
              <a:gd name="T4" fmla="*/ 182 w 182"/>
              <a:gd name="T5" fmla="*/ 0 h 838"/>
              <a:gd name="T6" fmla="*/ 182 w 182"/>
              <a:gd name="T7" fmla="*/ 699 h 838"/>
              <a:gd name="T8" fmla="*/ 0 w 182"/>
              <a:gd name="T9" fmla="*/ 838 h 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2" h="838">
                <a:moveTo>
                  <a:pt x="0" y="838"/>
                </a:moveTo>
                <a:lnTo>
                  <a:pt x="0" y="139"/>
                </a:lnTo>
                <a:lnTo>
                  <a:pt x="182" y="0"/>
                </a:lnTo>
                <a:lnTo>
                  <a:pt x="182" y="699"/>
                </a:lnTo>
                <a:lnTo>
                  <a:pt x="0" y="838"/>
                </a:lnTo>
                <a:close/>
              </a:path>
            </a:pathLst>
          </a:custGeom>
          <a:solidFill>
            <a:srgbClr val="7D7F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68" name="Rectangle 24"/>
          <p:cNvSpPr>
            <a:spLocks noChangeArrowheads="1"/>
          </p:cNvSpPr>
          <p:nvPr/>
        </p:nvSpPr>
        <p:spPr bwMode="auto">
          <a:xfrm>
            <a:off x="3121025" y="2700338"/>
            <a:ext cx="471488" cy="1109662"/>
          </a:xfrm>
          <a:prstGeom prst="rect">
            <a:avLst/>
          </a:prstGeom>
          <a:solidFill>
            <a:srgbClr val="FAFD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69" name="Freeform 25"/>
          <p:cNvSpPr>
            <a:spLocks/>
          </p:cNvSpPr>
          <p:nvPr/>
        </p:nvSpPr>
        <p:spPr bwMode="auto">
          <a:xfrm>
            <a:off x="3121025" y="2479675"/>
            <a:ext cx="760413" cy="220663"/>
          </a:xfrm>
          <a:custGeom>
            <a:avLst/>
            <a:gdLst>
              <a:gd name="T0" fmla="*/ 297 w 479"/>
              <a:gd name="T1" fmla="*/ 139 h 139"/>
              <a:gd name="T2" fmla="*/ 479 w 479"/>
              <a:gd name="T3" fmla="*/ 0 h 139"/>
              <a:gd name="T4" fmla="*/ 187 w 479"/>
              <a:gd name="T5" fmla="*/ 0 h 139"/>
              <a:gd name="T6" fmla="*/ 0 w 479"/>
              <a:gd name="T7" fmla="*/ 139 h 139"/>
              <a:gd name="T8" fmla="*/ 297 w 479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39">
                <a:moveTo>
                  <a:pt x="297" y="139"/>
                </a:moveTo>
                <a:lnTo>
                  <a:pt x="479" y="0"/>
                </a:lnTo>
                <a:lnTo>
                  <a:pt x="187" y="0"/>
                </a:lnTo>
                <a:lnTo>
                  <a:pt x="0" y="139"/>
                </a:lnTo>
                <a:lnTo>
                  <a:pt x="297" y="139"/>
                </a:lnTo>
                <a:close/>
              </a:path>
            </a:pathLst>
          </a:custGeom>
          <a:solidFill>
            <a:srgbClr val="BCBE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70" name="Freeform 26"/>
          <p:cNvSpPr>
            <a:spLocks/>
          </p:cNvSpPr>
          <p:nvPr/>
        </p:nvSpPr>
        <p:spPr bwMode="auto">
          <a:xfrm>
            <a:off x="4445000" y="4281488"/>
            <a:ext cx="296863" cy="1422400"/>
          </a:xfrm>
          <a:custGeom>
            <a:avLst/>
            <a:gdLst>
              <a:gd name="T0" fmla="*/ 0 w 187"/>
              <a:gd name="T1" fmla="*/ 896 h 896"/>
              <a:gd name="T2" fmla="*/ 0 w 187"/>
              <a:gd name="T3" fmla="*/ 139 h 896"/>
              <a:gd name="T4" fmla="*/ 187 w 187"/>
              <a:gd name="T5" fmla="*/ 0 h 896"/>
              <a:gd name="T6" fmla="*/ 187 w 187"/>
              <a:gd name="T7" fmla="*/ 757 h 896"/>
              <a:gd name="T8" fmla="*/ 0 w 187"/>
              <a:gd name="T9" fmla="*/ 896 h 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896">
                <a:moveTo>
                  <a:pt x="0" y="896"/>
                </a:moveTo>
                <a:lnTo>
                  <a:pt x="0" y="139"/>
                </a:lnTo>
                <a:lnTo>
                  <a:pt x="187" y="0"/>
                </a:lnTo>
                <a:lnTo>
                  <a:pt x="187" y="757"/>
                </a:lnTo>
                <a:lnTo>
                  <a:pt x="0" y="896"/>
                </a:lnTo>
                <a:close/>
              </a:path>
            </a:pathLst>
          </a:custGeom>
          <a:solidFill>
            <a:srgbClr val="73202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71" name="Rectangle 27"/>
          <p:cNvSpPr>
            <a:spLocks noChangeArrowheads="1"/>
          </p:cNvSpPr>
          <p:nvPr/>
        </p:nvSpPr>
        <p:spPr bwMode="auto">
          <a:xfrm>
            <a:off x="3981450" y="4502150"/>
            <a:ext cx="463550" cy="1201738"/>
          </a:xfrm>
          <a:prstGeom prst="rect">
            <a:avLst/>
          </a:prstGeom>
          <a:solidFill>
            <a:srgbClr val="E5405D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72" name="Freeform 28"/>
          <p:cNvSpPr>
            <a:spLocks/>
          </p:cNvSpPr>
          <p:nvPr/>
        </p:nvSpPr>
        <p:spPr bwMode="auto">
          <a:xfrm>
            <a:off x="3981450" y="4281488"/>
            <a:ext cx="760413" cy="220662"/>
          </a:xfrm>
          <a:custGeom>
            <a:avLst/>
            <a:gdLst>
              <a:gd name="T0" fmla="*/ 292 w 479"/>
              <a:gd name="T1" fmla="*/ 139 h 139"/>
              <a:gd name="T2" fmla="*/ 479 w 479"/>
              <a:gd name="T3" fmla="*/ 0 h 139"/>
              <a:gd name="T4" fmla="*/ 182 w 479"/>
              <a:gd name="T5" fmla="*/ 0 h 139"/>
              <a:gd name="T6" fmla="*/ 0 w 479"/>
              <a:gd name="T7" fmla="*/ 139 h 139"/>
              <a:gd name="T8" fmla="*/ 292 w 479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39">
                <a:moveTo>
                  <a:pt x="292" y="139"/>
                </a:moveTo>
                <a:lnTo>
                  <a:pt x="479" y="0"/>
                </a:lnTo>
                <a:lnTo>
                  <a:pt x="182" y="0"/>
                </a:lnTo>
                <a:lnTo>
                  <a:pt x="0" y="139"/>
                </a:lnTo>
                <a:lnTo>
                  <a:pt x="292" y="139"/>
                </a:lnTo>
                <a:close/>
              </a:path>
            </a:pathLst>
          </a:custGeom>
          <a:solidFill>
            <a:srgbClr val="AC3046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73" name="Freeform 29"/>
          <p:cNvSpPr>
            <a:spLocks/>
          </p:cNvSpPr>
          <p:nvPr/>
        </p:nvSpPr>
        <p:spPr bwMode="auto">
          <a:xfrm>
            <a:off x="4445000" y="2479675"/>
            <a:ext cx="296863" cy="2022475"/>
          </a:xfrm>
          <a:custGeom>
            <a:avLst/>
            <a:gdLst>
              <a:gd name="T0" fmla="*/ 0 w 187"/>
              <a:gd name="T1" fmla="*/ 1274 h 1274"/>
              <a:gd name="T2" fmla="*/ 0 w 187"/>
              <a:gd name="T3" fmla="*/ 139 h 1274"/>
              <a:gd name="T4" fmla="*/ 187 w 187"/>
              <a:gd name="T5" fmla="*/ 0 h 1274"/>
              <a:gd name="T6" fmla="*/ 187 w 187"/>
              <a:gd name="T7" fmla="*/ 1135 h 1274"/>
              <a:gd name="T8" fmla="*/ 0 w 187"/>
              <a:gd name="T9" fmla="*/ 1274 h 1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1274">
                <a:moveTo>
                  <a:pt x="0" y="1274"/>
                </a:moveTo>
                <a:lnTo>
                  <a:pt x="0" y="139"/>
                </a:lnTo>
                <a:lnTo>
                  <a:pt x="187" y="0"/>
                </a:lnTo>
                <a:lnTo>
                  <a:pt x="187" y="1135"/>
                </a:lnTo>
                <a:lnTo>
                  <a:pt x="0" y="1274"/>
                </a:lnTo>
                <a:close/>
              </a:path>
            </a:pathLst>
          </a:custGeom>
          <a:solidFill>
            <a:srgbClr val="7D7F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74" name="Rectangle 30"/>
          <p:cNvSpPr>
            <a:spLocks noChangeArrowheads="1"/>
          </p:cNvSpPr>
          <p:nvPr/>
        </p:nvSpPr>
        <p:spPr bwMode="auto">
          <a:xfrm>
            <a:off x="3981450" y="2700338"/>
            <a:ext cx="463550" cy="1801812"/>
          </a:xfrm>
          <a:prstGeom prst="rect">
            <a:avLst/>
          </a:prstGeom>
          <a:solidFill>
            <a:srgbClr val="FAFD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75" name="Freeform 31"/>
          <p:cNvSpPr>
            <a:spLocks/>
          </p:cNvSpPr>
          <p:nvPr/>
        </p:nvSpPr>
        <p:spPr bwMode="auto">
          <a:xfrm>
            <a:off x="3981450" y="2479675"/>
            <a:ext cx="760413" cy="220663"/>
          </a:xfrm>
          <a:custGeom>
            <a:avLst/>
            <a:gdLst>
              <a:gd name="T0" fmla="*/ 292 w 479"/>
              <a:gd name="T1" fmla="*/ 139 h 139"/>
              <a:gd name="T2" fmla="*/ 479 w 479"/>
              <a:gd name="T3" fmla="*/ 0 h 139"/>
              <a:gd name="T4" fmla="*/ 182 w 479"/>
              <a:gd name="T5" fmla="*/ 0 h 139"/>
              <a:gd name="T6" fmla="*/ 0 w 479"/>
              <a:gd name="T7" fmla="*/ 139 h 139"/>
              <a:gd name="T8" fmla="*/ 292 w 479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39">
                <a:moveTo>
                  <a:pt x="292" y="139"/>
                </a:moveTo>
                <a:lnTo>
                  <a:pt x="479" y="0"/>
                </a:lnTo>
                <a:lnTo>
                  <a:pt x="182" y="0"/>
                </a:lnTo>
                <a:lnTo>
                  <a:pt x="0" y="139"/>
                </a:lnTo>
                <a:lnTo>
                  <a:pt x="292" y="139"/>
                </a:lnTo>
                <a:close/>
              </a:path>
            </a:pathLst>
          </a:custGeom>
          <a:solidFill>
            <a:srgbClr val="BCBE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76" name="Freeform 32"/>
          <p:cNvSpPr>
            <a:spLocks/>
          </p:cNvSpPr>
          <p:nvPr/>
        </p:nvSpPr>
        <p:spPr bwMode="auto">
          <a:xfrm>
            <a:off x="5305425" y="3529013"/>
            <a:ext cx="288925" cy="2174875"/>
          </a:xfrm>
          <a:custGeom>
            <a:avLst/>
            <a:gdLst>
              <a:gd name="T0" fmla="*/ 0 w 182"/>
              <a:gd name="T1" fmla="*/ 1370 h 1370"/>
              <a:gd name="T2" fmla="*/ 0 w 182"/>
              <a:gd name="T3" fmla="*/ 139 h 1370"/>
              <a:gd name="T4" fmla="*/ 182 w 182"/>
              <a:gd name="T5" fmla="*/ 0 h 1370"/>
              <a:gd name="T6" fmla="*/ 182 w 182"/>
              <a:gd name="T7" fmla="*/ 1231 h 1370"/>
              <a:gd name="T8" fmla="*/ 0 w 182"/>
              <a:gd name="T9" fmla="*/ 1370 h 1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2" h="1370">
                <a:moveTo>
                  <a:pt x="0" y="1370"/>
                </a:moveTo>
                <a:lnTo>
                  <a:pt x="0" y="139"/>
                </a:lnTo>
                <a:lnTo>
                  <a:pt x="182" y="0"/>
                </a:lnTo>
                <a:lnTo>
                  <a:pt x="182" y="1231"/>
                </a:lnTo>
                <a:lnTo>
                  <a:pt x="0" y="1370"/>
                </a:lnTo>
                <a:close/>
              </a:path>
            </a:pathLst>
          </a:custGeom>
          <a:solidFill>
            <a:srgbClr val="73202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77" name="Rectangle 33"/>
          <p:cNvSpPr>
            <a:spLocks noChangeArrowheads="1"/>
          </p:cNvSpPr>
          <p:nvPr/>
        </p:nvSpPr>
        <p:spPr bwMode="auto">
          <a:xfrm>
            <a:off x="4833938" y="3749675"/>
            <a:ext cx="471487" cy="1954213"/>
          </a:xfrm>
          <a:prstGeom prst="rect">
            <a:avLst/>
          </a:prstGeom>
          <a:solidFill>
            <a:srgbClr val="E5405D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78" name="Freeform 34"/>
          <p:cNvSpPr>
            <a:spLocks/>
          </p:cNvSpPr>
          <p:nvPr/>
        </p:nvSpPr>
        <p:spPr bwMode="auto">
          <a:xfrm>
            <a:off x="4833938" y="3529013"/>
            <a:ext cx="760412" cy="220662"/>
          </a:xfrm>
          <a:custGeom>
            <a:avLst/>
            <a:gdLst>
              <a:gd name="T0" fmla="*/ 297 w 479"/>
              <a:gd name="T1" fmla="*/ 139 h 139"/>
              <a:gd name="T2" fmla="*/ 479 w 479"/>
              <a:gd name="T3" fmla="*/ 0 h 139"/>
              <a:gd name="T4" fmla="*/ 187 w 479"/>
              <a:gd name="T5" fmla="*/ 0 h 139"/>
              <a:gd name="T6" fmla="*/ 0 w 479"/>
              <a:gd name="T7" fmla="*/ 139 h 139"/>
              <a:gd name="T8" fmla="*/ 297 w 479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39">
                <a:moveTo>
                  <a:pt x="297" y="139"/>
                </a:moveTo>
                <a:lnTo>
                  <a:pt x="479" y="0"/>
                </a:lnTo>
                <a:lnTo>
                  <a:pt x="187" y="0"/>
                </a:lnTo>
                <a:lnTo>
                  <a:pt x="0" y="139"/>
                </a:lnTo>
                <a:lnTo>
                  <a:pt x="297" y="139"/>
                </a:lnTo>
                <a:close/>
              </a:path>
            </a:pathLst>
          </a:custGeom>
          <a:solidFill>
            <a:srgbClr val="AC3046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79" name="Freeform 35"/>
          <p:cNvSpPr>
            <a:spLocks/>
          </p:cNvSpPr>
          <p:nvPr/>
        </p:nvSpPr>
        <p:spPr bwMode="auto">
          <a:xfrm>
            <a:off x="5305425" y="3041650"/>
            <a:ext cx="288925" cy="708025"/>
          </a:xfrm>
          <a:custGeom>
            <a:avLst/>
            <a:gdLst>
              <a:gd name="T0" fmla="*/ 0 w 182"/>
              <a:gd name="T1" fmla="*/ 446 h 446"/>
              <a:gd name="T2" fmla="*/ 0 w 182"/>
              <a:gd name="T3" fmla="*/ 139 h 446"/>
              <a:gd name="T4" fmla="*/ 182 w 182"/>
              <a:gd name="T5" fmla="*/ 0 h 446"/>
              <a:gd name="T6" fmla="*/ 182 w 182"/>
              <a:gd name="T7" fmla="*/ 307 h 446"/>
              <a:gd name="T8" fmla="*/ 0 w 182"/>
              <a:gd name="T9" fmla="*/ 446 h 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2" h="446">
                <a:moveTo>
                  <a:pt x="0" y="446"/>
                </a:moveTo>
                <a:lnTo>
                  <a:pt x="0" y="139"/>
                </a:lnTo>
                <a:lnTo>
                  <a:pt x="182" y="0"/>
                </a:lnTo>
                <a:lnTo>
                  <a:pt x="182" y="307"/>
                </a:lnTo>
                <a:lnTo>
                  <a:pt x="0" y="446"/>
                </a:lnTo>
                <a:close/>
              </a:path>
            </a:pathLst>
          </a:custGeom>
          <a:solidFill>
            <a:srgbClr val="7D7F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80" name="Rectangle 36"/>
          <p:cNvSpPr>
            <a:spLocks noChangeArrowheads="1"/>
          </p:cNvSpPr>
          <p:nvPr/>
        </p:nvSpPr>
        <p:spPr bwMode="auto">
          <a:xfrm>
            <a:off x="4833938" y="3262313"/>
            <a:ext cx="471487" cy="487362"/>
          </a:xfrm>
          <a:prstGeom prst="rect">
            <a:avLst/>
          </a:prstGeom>
          <a:solidFill>
            <a:srgbClr val="FAFD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81" name="Freeform 37"/>
          <p:cNvSpPr>
            <a:spLocks/>
          </p:cNvSpPr>
          <p:nvPr/>
        </p:nvSpPr>
        <p:spPr bwMode="auto">
          <a:xfrm>
            <a:off x="4833938" y="3041650"/>
            <a:ext cx="760412" cy="220663"/>
          </a:xfrm>
          <a:custGeom>
            <a:avLst/>
            <a:gdLst>
              <a:gd name="T0" fmla="*/ 297 w 479"/>
              <a:gd name="T1" fmla="*/ 139 h 139"/>
              <a:gd name="T2" fmla="*/ 479 w 479"/>
              <a:gd name="T3" fmla="*/ 0 h 139"/>
              <a:gd name="T4" fmla="*/ 187 w 479"/>
              <a:gd name="T5" fmla="*/ 0 h 139"/>
              <a:gd name="T6" fmla="*/ 0 w 479"/>
              <a:gd name="T7" fmla="*/ 139 h 139"/>
              <a:gd name="T8" fmla="*/ 297 w 479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39">
                <a:moveTo>
                  <a:pt x="297" y="139"/>
                </a:moveTo>
                <a:lnTo>
                  <a:pt x="479" y="0"/>
                </a:lnTo>
                <a:lnTo>
                  <a:pt x="187" y="0"/>
                </a:lnTo>
                <a:lnTo>
                  <a:pt x="0" y="139"/>
                </a:lnTo>
                <a:lnTo>
                  <a:pt x="297" y="139"/>
                </a:lnTo>
                <a:close/>
              </a:path>
            </a:pathLst>
          </a:custGeom>
          <a:solidFill>
            <a:srgbClr val="BCBE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82" name="Freeform 38"/>
          <p:cNvSpPr>
            <a:spLocks/>
          </p:cNvSpPr>
          <p:nvPr/>
        </p:nvSpPr>
        <p:spPr bwMode="auto">
          <a:xfrm>
            <a:off x="6157913" y="3733800"/>
            <a:ext cx="296862" cy="1970088"/>
          </a:xfrm>
          <a:custGeom>
            <a:avLst/>
            <a:gdLst>
              <a:gd name="T0" fmla="*/ 0 w 187"/>
              <a:gd name="T1" fmla="*/ 1241 h 1241"/>
              <a:gd name="T2" fmla="*/ 0 w 187"/>
              <a:gd name="T3" fmla="*/ 144 h 1241"/>
              <a:gd name="T4" fmla="*/ 187 w 187"/>
              <a:gd name="T5" fmla="*/ 0 h 1241"/>
              <a:gd name="T6" fmla="*/ 187 w 187"/>
              <a:gd name="T7" fmla="*/ 1102 h 1241"/>
              <a:gd name="T8" fmla="*/ 0 w 187"/>
              <a:gd name="T9" fmla="*/ 1241 h 1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1241">
                <a:moveTo>
                  <a:pt x="0" y="1241"/>
                </a:moveTo>
                <a:lnTo>
                  <a:pt x="0" y="144"/>
                </a:lnTo>
                <a:lnTo>
                  <a:pt x="187" y="0"/>
                </a:lnTo>
                <a:lnTo>
                  <a:pt x="187" y="1102"/>
                </a:lnTo>
                <a:lnTo>
                  <a:pt x="0" y="1241"/>
                </a:lnTo>
                <a:close/>
              </a:path>
            </a:pathLst>
          </a:custGeom>
          <a:solidFill>
            <a:srgbClr val="73202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83" name="Rectangle 39"/>
          <p:cNvSpPr>
            <a:spLocks noChangeArrowheads="1"/>
          </p:cNvSpPr>
          <p:nvPr/>
        </p:nvSpPr>
        <p:spPr bwMode="auto">
          <a:xfrm>
            <a:off x="5694363" y="3962400"/>
            <a:ext cx="463550" cy="1741488"/>
          </a:xfrm>
          <a:prstGeom prst="rect">
            <a:avLst/>
          </a:prstGeom>
          <a:solidFill>
            <a:srgbClr val="E5405D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84" name="Freeform 40"/>
          <p:cNvSpPr>
            <a:spLocks/>
          </p:cNvSpPr>
          <p:nvPr/>
        </p:nvSpPr>
        <p:spPr bwMode="auto">
          <a:xfrm>
            <a:off x="5694363" y="3733800"/>
            <a:ext cx="760412" cy="228600"/>
          </a:xfrm>
          <a:custGeom>
            <a:avLst/>
            <a:gdLst>
              <a:gd name="T0" fmla="*/ 292 w 479"/>
              <a:gd name="T1" fmla="*/ 144 h 144"/>
              <a:gd name="T2" fmla="*/ 479 w 479"/>
              <a:gd name="T3" fmla="*/ 0 h 144"/>
              <a:gd name="T4" fmla="*/ 182 w 479"/>
              <a:gd name="T5" fmla="*/ 0 h 144"/>
              <a:gd name="T6" fmla="*/ 0 w 479"/>
              <a:gd name="T7" fmla="*/ 144 h 144"/>
              <a:gd name="T8" fmla="*/ 292 w 479"/>
              <a:gd name="T9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44">
                <a:moveTo>
                  <a:pt x="292" y="144"/>
                </a:moveTo>
                <a:lnTo>
                  <a:pt x="479" y="0"/>
                </a:lnTo>
                <a:lnTo>
                  <a:pt x="182" y="0"/>
                </a:lnTo>
                <a:lnTo>
                  <a:pt x="0" y="144"/>
                </a:lnTo>
                <a:lnTo>
                  <a:pt x="292" y="144"/>
                </a:lnTo>
                <a:close/>
              </a:path>
            </a:pathLst>
          </a:custGeom>
          <a:solidFill>
            <a:srgbClr val="AC3046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85" name="Freeform 41"/>
          <p:cNvSpPr>
            <a:spLocks/>
          </p:cNvSpPr>
          <p:nvPr/>
        </p:nvSpPr>
        <p:spPr bwMode="auto">
          <a:xfrm>
            <a:off x="6157913" y="3308350"/>
            <a:ext cx="296862" cy="654050"/>
          </a:xfrm>
          <a:custGeom>
            <a:avLst/>
            <a:gdLst>
              <a:gd name="T0" fmla="*/ 0 w 187"/>
              <a:gd name="T1" fmla="*/ 412 h 412"/>
              <a:gd name="T2" fmla="*/ 0 w 187"/>
              <a:gd name="T3" fmla="*/ 139 h 412"/>
              <a:gd name="T4" fmla="*/ 187 w 187"/>
              <a:gd name="T5" fmla="*/ 0 h 412"/>
              <a:gd name="T6" fmla="*/ 187 w 187"/>
              <a:gd name="T7" fmla="*/ 268 h 412"/>
              <a:gd name="T8" fmla="*/ 0 w 187"/>
              <a:gd name="T9" fmla="*/ 412 h 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412">
                <a:moveTo>
                  <a:pt x="0" y="412"/>
                </a:moveTo>
                <a:lnTo>
                  <a:pt x="0" y="139"/>
                </a:lnTo>
                <a:lnTo>
                  <a:pt x="187" y="0"/>
                </a:lnTo>
                <a:lnTo>
                  <a:pt x="187" y="268"/>
                </a:lnTo>
                <a:lnTo>
                  <a:pt x="0" y="412"/>
                </a:lnTo>
                <a:close/>
              </a:path>
            </a:pathLst>
          </a:custGeom>
          <a:solidFill>
            <a:srgbClr val="7D7F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86" name="Rectangle 42"/>
          <p:cNvSpPr>
            <a:spLocks noChangeArrowheads="1"/>
          </p:cNvSpPr>
          <p:nvPr/>
        </p:nvSpPr>
        <p:spPr bwMode="auto">
          <a:xfrm>
            <a:off x="5694363" y="3529013"/>
            <a:ext cx="463550" cy="433387"/>
          </a:xfrm>
          <a:prstGeom prst="rect">
            <a:avLst/>
          </a:prstGeom>
          <a:solidFill>
            <a:srgbClr val="FAFD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87" name="Freeform 43"/>
          <p:cNvSpPr>
            <a:spLocks/>
          </p:cNvSpPr>
          <p:nvPr/>
        </p:nvSpPr>
        <p:spPr bwMode="auto">
          <a:xfrm>
            <a:off x="5694363" y="3308350"/>
            <a:ext cx="760412" cy="220663"/>
          </a:xfrm>
          <a:custGeom>
            <a:avLst/>
            <a:gdLst>
              <a:gd name="T0" fmla="*/ 292 w 479"/>
              <a:gd name="T1" fmla="*/ 139 h 139"/>
              <a:gd name="T2" fmla="*/ 479 w 479"/>
              <a:gd name="T3" fmla="*/ 0 h 139"/>
              <a:gd name="T4" fmla="*/ 182 w 479"/>
              <a:gd name="T5" fmla="*/ 0 h 139"/>
              <a:gd name="T6" fmla="*/ 0 w 479"/>
              <a:gd name="T7" fmla="*/ 139 h 139"/>
              <a:gd name="T8" fmla="*/ 292 w 479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39">
                <a:moveTo>
                  <a:pt x="292" y="139"/>
                </a:moveTo>
                <a:lnTo>
                  <a:pt x="479" y="0"/>
                </a:lnTo>
                <a:lnTo>
                  <a:pt x="182" y="0"/>
                </a:lnTo>
                <a:lnTo>
                  <a:pt x="0" y="139"/>
                </a:lnTo>
                <a:lnTo>
                  <a:pt x="292" y="139"/>
                </a:lnTo>
                <a:close/>
              </a:path>
            </a:pathLst>
          </a:custGeom>
          <a:solidFill>
            <a:srgbClr val="BCBE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88" name="Freeform 44"/>
          <p:cNvSpPr>
            <a:spLocks/>
          </p:cNvSpPr>
          <p:nvPr/>
        </p:nvSpPr>
        <p:spPr bwMode="auto">
          <a:xfrm>
            <a:off x="7018338" y="4433888"/>
            <a:ext cx="288925" cy="1270000"/>
          </a:xfrm>
          <a:custGeom>
            <a:avLst/>
            <a:gdLst>
              <a:gd name="T0" fmla="*/ 0 w 182"/>
              <a:gd name="T1" fmla="*/ 800 h 800"/>
              <a:gd name="T2" fmla="*/ 0 w 182"/>
              <a:gd name="T3" fmla="*/ 139 h 800"/>
              <a:gd name="T4" fmla="*/ 182 w 182"/>
              <a:gd name="T5" fmla="*/ 0 h 800"/>
              <a:gd name="T6" fmla="*/ 182 w 182"/>
              <a:gd name="T7" fmla="*/ 661 h 800"/>
              <a:gd name="T8" fmla="*/ 0 w 182"/>
              <a:gd name="T9" fmla="*/ 80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2" h="800">
                <a:moveTo>
                  <a:pt x="0" y="800"/>
                </a:moveTo>
                <a:lnTo>
                  <a:pt x="0" y="139"/>
                </a:lnTo>
                <a:lnTo>
                  <a:pt x="182" y="0"/>
                </a:lnTo>
                <a:lnTo>
                  <a:pt x="182" y="661"/>
                </a:lnTo>
                <a:lnTo>
                  <a:pt x="0" y="800"/>
                </a:lnTo>
                <a:close/>
              </a:path>
            </a:pathLst>
          </a:custGeom>
          <a:solidFill>
            <a:srgbClr val="73202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89" name="Rectangle 45"/>
          <p:cNvSpPr>
            <a:spLocks noChangeArrowheads="1"/>
          </p:cNvSpPr>
          <p:nvPr/>
        </p:nvSpPr>
        <p:spPr bwMode="auto">
          <a:xfrm>
            <a:off x="6546850" y="4654550"/>
            <a:ext cx="471488" cy="1049338"/>
          </a:xfrm>
          <a:prstGeom prst="rect">
            <a:avLst/>
          </a:prstGeom>
          <a:solidFill>
            <a:srgbClr val="E5405D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90" name="Freeform 46"/>
          <p:cNvSpPr>
            <a:spLocks/>
          </p:cNvSpPr>
          <p:nvPr/>
        </p:nvSpPr>
        <p:spPr bwMode="auto">
          <a:xfrm>
            <a:off x="6546850" y="4433888"/>
            <a:ext cx="760413" cy="220662"/>
          </a:xfrm>
          <a:custGeom>
            <a:avLst/>
            <a:gdLst>
              <a:gd name="T0" fmla="*/ 297 w 479"/>
              <a:gd name="T1" fmla="*/ 139 h 139"/>
              <a:gd name="T2" fmla="*/ 479 w 479"/>
              <a:gd name="T3" fmla="*/ 0 h 139"/>
              <a:gd name="T4" fmla="*/ 187 w 479"/>
              <a:gd name="T5" fmla="*/ 0 h 139"/>
              <a:gd name="T6" fmla="*/ 0 w 479"/>
              <a:gd name="T7" fmla="*/ 139 h 139"/>
              <a:gd name="T8" fmla="*/ 297 w 479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39">
                <a:moveTo>
                  <a:pt x="297" y="139"/>
                </a:moveTo>
                <a:lnTo>
                  <a:pt x="479" y="0"/>
                </a:lnTo>
                <a:lnTo>
                  <a:pt x="187" y="0"/>
                </a:lnTo>
                <a:lnTo>
                  <a:pt x="0" y="139"/>
                </a:lnTo>
                <a:lnTo>
                  <a:pt x="297" y="139"/>
                </a:lnTo>
                <a:close/>
              </a:path>
            </a:pathLst>
          </a:custGeom>
          <a:solidFill>
            <a:srgbClr val="AC3046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91" name="Freeform 47"/>
          <p:cNvSpPr>
            <a:spLocks/>
          </p:cNvSpPr>
          <p:nvPr/>
        </p:nvSpPr>
        <p:spPr bwMode="auto">
          <a:xfrm>
            <a:off x="7018338" y="4319588"/>
            <a:ext cx="288925" cy="334962"/>
          </a:xfrm>
          <a:custGeom>
            <a:avLst/>
            <a:gdLst>
              <a:gd name="T0" fmla="*/ 0 w 182"/>
              <a:gd name="T1" fmla="*/ 211 h 211"/>
              <a:gd name="T2" fmla="*/ 0 w 182"/>
              <a:gd name="T3" fmla="*/ 139 h 211"/>
              <a:gd name="T4" fmla="*/ 182 w 182"/>
              <a:gd name="T5" fmla="*/ 0 h 211"/>
              <a:gd name="T6" fmla="*/ 182 w 182"/>
              <a:gd name="T7" fmla="*/ 72 h 211"/>
              <a:gd name="T8" fmla="*/ 0 w 182"/>
              <a:gd name="T9" fmla="*/ 211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2" h="211">
                <a:moveTo>
                  <a:pt x="0" y="211"/>
                </a:moveTo>
                <a:lnTo>
                  <a:pt x="0" y="139"/>
                </a:lnTo>
                <a:lnTo>
                  <a:pt x="182" y="0"/>
                </a:lnTo>
                <a:lnTo>
                  <a:pt x="182" y="72"/>
                </a:lnTo>
                <a:lnTo>
                  <a:pt x="0" y="211"/>
                </a:lnTo>
                <a:close/>
              </a:path>
            </a:pathLst>
          </a:custGeom>
          <a:solidFill>
            <a:srgbClr val="7D7F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92" name="Rectangle 48"/>
          <p:cNvSpPr>
            <a:spLocks noChangeArrowheads="1"/>
          </p:cNvSpPr>
          <p:nvPr/>
        </p:nvSpPr>
        <p:spPr bwMode="auto">
          <a:xfrm>
            <a:off x="6546850" y="4540250"/>
            <a:ext cx="471488" cy="114300"/>
          </a:xfrm>
          <a:prstGeom prst="rect">
            <a:avLst/>
          </a:prstGeom>
          <a:solidFill>
            <a:srgbClr val="FAFD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93" name="Freeform 49"/>
          <p:cNvSpPr>
            <a:spLocks/>
          </p:cNvSpPr>
          <p:nvPr/>
        </p:nvSpPr>
        <p:spPr bwMode="auto">
          <a:xfrm>
            <a:off x="6546850" y="4319588"/>
            <a:ext cx="760413" cy="220662"/>
          </a:xfrm>
          <a:custGeom>
            <a:avLst/>
            <a:gdLst>
              <a:gd name="T0" fmla="*/ 297 w 479"/>
              <a:gd name="T1" fmla="*/ 139 h 139"/>
              <a:gd name="T2" fmla="*/ 479 w 479"/>
              <a:gd name="T3" fmla="*/ 0 h 139"/>
              <a:gd name="T4" fmla="*/ 187 w 479"/>
              <a:gd name="T5" fmla="*/ 0 h 139"/>
              <a:gd name="T6" fmla="*/ 0 w 479"/>
              <a:gd name="T7" fmla="*/ 139 h 139"/>
              <a:gd name="T8" fmla="*/ 297 w 479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39">
                <a:moveTo>
                  <a:pt x="297" y="139"/>
                </a:moveTo>
                <a:lnTo>
                  <a:pt x="479" y="0"/>
                </a:lnTo>
                <a:lnTo>
                  <a:pt x="187" y="0"/>
                </a:lnTo>
                <a:lnTo>
                  <a:pt x="0" y="139"/>
                </a:lnTo>
                <a:lnTo>
                  <a:pt x="297" y="139"/>
                </a:lnTo>
                <a:close/>
              </a:path>
            </a:pathLst>
          </a:custGeom>
          <a:solidFill>
            <a:srgbClr val="BCBE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94" name="Freeform 50"/>
          <p:cNvSpPr>
            <a:spLocks/>
          </p:cNvSpPr>
          <p:nvPr/>
        </p:nvSpPr>
        <p:spPr bwMode="auto">
          <a:xfrm>
            <a:off x="7870825" y="4556125"/>
            <a:ext cx="296863" cy="1147763"/>
          </a:xfrm>
          <a:custGeom>
            <a:avLst/>
            <a:gdLst>
              <a:gd name="T0" fmla="*/ 0 w 187"/>
              <a:gd name="T1" fmla="*/ 723 h 723"/>
              <a:gd name="T2" fmla="*/ 0 w 187"/>
              <a:gd name="T3" fmla="*/ 139 h 723"/>
              <a:gd name="T4" fmla="*/ 187 w 187"/>
              <a:gd name="T5" fmla="*/ 0 h 723"/>
              <a:gd name="T6" fmla="*/ 187 w 187"/>
              <a:gd name="T7" fmla="*/ 584 h 723"/>
              <a:gd name="T8" fmla="*/ 0 w 187"/>
              <a:gd name="T9" fmla="*/ 723 h 7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723">
                <a:moveTo>
                  <a:pt x="0" y="723"/>
                </a:moveTo>
                <a:lnTo>
                  <a:pt x="0" y="139"/>
                </a:lnTo>
                <a:lnTo>
                  <a:pt x="187" y="0"/>
                </a:lnTo>
                <a:lnTo>
                  <a:pt x="187" y="584"/>
                </a:lnTo>
                <a:lnTo>
                  <a:pt x="0" y="723"/>
                </a:lnTo>
                <a:close/>
              </a:path>
            </a:pathLst>
          </a:custGeom>
          <a:solidFill>
            <a:srgbClr val="73202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95" name="Rectangle 51"/>
          <p:cNvSpPr>
            <a:spLocks noChangeArrowheads="1"/>
          </p:cNvSpPr>
          <p:nvPr/>
        </p:nvSpPr>
        <p:spPr bwMode="auto">
          <a:xfrm>
            <a:off x="7405688" y="4776788"/>
            <a:ext cx="465137" cy="927100"/>
          </a:xfrm>
          <a:prstGeom prst="rect">
            <a:avLst/>
          </a:prstGeom>
          <a:solidFill>
            <a:srgbClr val="E5405D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96" name="Freeform 52"/>
          <p:cNvSpPr>
            <a:spLocks/>
          </p:cNvSpPr>
          <p:nvPr/>
        </p:nvSpPr>
        <p:spPr bwMode="auto">
          <a:xfrm>
            <a:off x="7405688" y="4556125"/>
            <a:ext cx="762000" cy="220663"/>
          </a:xfrm>
          <a:custGeom>
            <a:avLst/>
            <a:gdLst>
              <a:gd name="T0" fmla="*/ 293 w 480"/>
              <a:gd name="T1" fmla="*/ 139 h 139"/>
              <a:gd name="T2" fmla="*/ 480 w 480"/>
              <a:gd name="T3" fmla="*/ 0 h 139"/>
              <a:gd name="T4" fmla="*/ 183 w 480"/>
              <a:gd name="T5" fmla="*/ 0 h 139"/>
              <a:gd name="T6" fmla="*/ 0 w 480"/>
              <a:gd name="T7" fmla="*/ 139 h 139"/>
              <a:gd name="T8" fmla="*/ 293 w 480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0" h="139">
                <a:moveTo>
                  <a:pt x="293" y="139"/>
                </a:moveTo>
                <a:lnTo>
                  <a:pt x="480" y="0"/>
                </a:lnTo>
                <a:lnTo>
                  <a:pt x="183" y="0"/>
                </a:lnTo>
                <a:lnTo>
                  <a:pt x="0" y="139"/>
                </a:lnTo>
                <a:lnTo>
                  <a:pt x="293" y="139"/>
                </a:lnTo>
                <a:close/>
              </a:path>
            </a:pathLst>
          </a:custGeom>
          <a:solidFill>
            <a:srgbClr val="AC3046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97" name="Freeform 53"/>
          <p:cNvSpPr>
            <a:spLocks/>
          </p:cNvSpPr>
          <p:nvPr/>
        </p:nvSpPr>
        <p:spPr bwMode="auto">
          <a:xfrm>
            <a:off x="7870825" y="4319588"/>
            <a:ext cx="296863" cy="457200"/>
          </a:xfrm>
          <a:custGeom>
            <a:avLst/>
            <a:gdLst>
              <a:gd name="T0" fmla="*/ 0 w 187"/>
              <a:gd name="T1" fmla="*/ 288 h 288"/>
              <a:gd name="T2" fmla="*/ 0 w 187"/>
              <a:gd name="T3" fmla="*/ 139 h 288"/>
              <a:gd name="T4" fmla="*/ 187 w 187"/>
              <a:gd name="T5" fmla="*/ 0 h 288"/>
              <a:gd name="T6" fmla="*/ 187 w 187"/>
              <a:gd name="T7" fmla="*/ 149 h 288"/>
              <a:gd name="T8" fmla="*/ 0 w 187"/>
              <a:gd name="T9" fmla="*/ 28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88">
                <a:moveTo>
                  <a:pt x="0" y="288"/>
                </a:moveTo>
                <a:lnTo>
                  <a:pt x="0" y="139"/>
                </a:lnTo>
                <a:lnTo>
                  <a:pt x="187" y="0"/>
                </a:lnTo>
                <a:lnTo>
                  <a:pt x="187" y="149"/>
                </a:lnTo>
                <a:lnTo>
                  <a:pt x="0" y="288"/>
                </a:lnTo>
                <a:close/>
              </a:path>
            </a:pathLst>
          </a:custGeom>
          <a:solidFill>
            <a:srgbClr val="7D7F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98" name="Rectangle 54"/>
          <p:cNvSpPr>
            <a:spLocks noChangeArrowheads="1"/>
          </p:cNvSpPr>
          <p:nvPr/>
        </p:nvSpPr>
        <p:spPr bwMode="auto">
          <a:xfrm>
            <a:off x="7405688" y="4540250"/>
            <a:ext cx="465137" cy="236538"/>
          </a:xfrm>
          <a:prstGeom prst="rect">
            <a:avLst/>
          </a:prstGeom>
          <a:solidFill>
            <a:srgbClr val="FAFD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99" name="Freeform 55"/>
          <p:cNvSpPr>
            <a:spLocks/>
          </p:cNvSpPr>
          <p:nvPr/>
        </p:nvSpPr>
        <p:spPr bwMode="auto">
          <a:xfrm>
            <a:off x="7405688" y="4319588"/>
            <a:ext cx="762000" cy="220662"/>
          </a:xfrm>
          <a:custGeom>
            <a:avLst/>
            <a:gdLst>
              <a:gd name="T0" fmla="*/ 293 w 480"/>
              <a:gd name="T1" fmla="*/ 139 h 139"/>
              <a:gd name="T2" fmla="*/ 480 w 480"/>
              <a:gd name="T3" fmla="*/ 0 h 139"/>
              <a:gd name="T4" fmla="*/ 183 w 480"/>
              <a:gd name="T5" fmla="*/ 0 h 139"/>
              <a:gd name="T6" fmla="*/ 0 w 480"/>
              <a:gd name="T7" fmla="*/ 139 h 139"/>
              <a:gd name="T8" fmla="*/ 293 w 480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0" h="139">
                <a:moveTo>
                  <a:pt x="293" y="139"/>
                </a:moveTo>
                <a:lnTo>
                  <a:pt x="480" y="0"/>
                </a:lnTo>
                <a:lnTo>
                  <a:pt x="183" y="0"/>
                </a:lnTo>
                <a:lnTo>
                  <a:pt x="0" y="139"/>
                </a:lnTo>
                <a:lnTo>
                  <a:pt x="293" y="139"/>
                </a:lnTo>
                <a:close/>
              </a:path>
            </a:pathLst>
          </a:custGeom>
          <a:solidFill>
            <a:srgbClr val="BCBE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600" name="Line 56"/>
          <p:cNvSpPr>
            <a:spLocks noChangeShapeType="1"/>
          </p:cNvSpPr>
          <p:nvPr/>
        </p:nvSpPr>
        <p:spPr bwMode="auto">
          <a:xfrm flipV="1">
            <a:off x="1217613" y="2212975"/>
            <a:ext cx="1587" cy="3490913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601" name="Line 57"/>
          <p:cNvSpPr>
            <a:spLocks noChangeShapeType="1"/>
          </p:cNvSpPr>
          <p:nvPr/>
        </p:nvSpPr>
        <p:spPr bwMode="auto">
          <a:xfrm flipH="1">
            <a:off x="1165225" y="5703888"/>
            <a:ext cx="52388" cy="1587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602" name="Line 58"/>
          <p:cNvSpPr>
            <a:spLocks noChangeShapeType="1"/>
          </p:cNvSpPr>
          <p:nvPr/>
        </p:nvSpPr>
        <p:spPr bwMode="auto">
          <a:xfrm flipH="1">
            <a:off x="1165225" y="5126038"/>
            <a:ext cx="52388" cy="1587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603" name="Line 59"/>
          <p:cNvSpPr>
            <a:spLocks noChangeShapeType="1"/>
          </p:cNvSpPr>
          <p:nvPr/>
        </p:nvSpPr>
        <p:spPr bwMode="auto">
          <a:xfrm flipH="1">
            <a:off x="1165225" y="4540250"/>
            <a:ext cx="52388" cy="1588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604" name="Line 60"/>
          <p:cNvSpPr>
            <a:spLocks noChangeShapeType="1"/>
          </p:cNvSpPr>
          <p:nvPr/>
        </p:nvSpPr>
        <p:spPr bwMode="auto">
          <a:xfrm flipH="1">
            <a:off x="1165225" y="3962400"/>
            <a:ext cx="52388" cy="1588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605" name="Line 61"/>
          <p:cNvSpPr>
            <a:spLocks noChangeShapeType="1"/>
          </p:cNvSpPr>
          <p:nvPr/>
        </p:nvSpPr>
        <p:spPr bwMode="auto">
          <a:xfrm flipH="1">
            <a:off x="1165225" y="3376613"/>
            <a:ext cx="52388" cy="1587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606" name="Line 62"/>
          <p:cNvSpPr>
            <a:spLocks noChangeShapeType="1"/>
          </p:cNvSpPr>
          <p:nvPr/>
        </p:nvSpPr>
        <p:spPr bwMode="auto">
          <a:xfrm flipH="1">
            <a:off x="1165225" y="2798763"/>
            <a:ext cx="52388" cy="1587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607" name="Line 63"/>
          <p:cNvSpPr>
            <a:spLocks noChangeShapeType="1"/>
          </p:cNvSpPr>
          <p:nvPr/>
        </p:nvSpPr>
        <p:spPr bwMode="auto">
          <a:xfrm flipH="1">
            <a:off x="1165225" y="2212975"/>
            <a:ext cx="52388" cy="1588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608" name="Rectangle 64"/>
          <p:cNvSpPr>
            <a:spLocks noChangeArrowheads="1"/>
          </p:cNvSpPr>
          <p:nvPr/>
        </p:nvSpPr>
        <p:spPr bwMode="auto">
          <a:xfrm>
            <a:off x="996950" y="5575300"/>
            <a:ext cx="23653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0</a:t>
            </a:r>
            <a:endParaRPr lang="en-US" sz="1800">
              <a:latin typeface="Arial" charset="0"/>
            </a:endParaRPr>
          </a:p>
        </p:txBody>
      </p:sp>
      <p:sp>
        <p:nvSpPr>
          <p:cNvPr id="108609" name="Rectangle 65"/>
          <p:cNvSpPr>
            <a:spLocks noChangeArrowheads="1"/>
          </p:cNvSpPr>
          <p:nvPr/>
        </p:nvSpPr>
        <p:spPr bwMode="auto">
          <a:xfrm>
            <a:off x="868363" y="4997450"/>
            <a:ext cx="357187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50</a:t>
            </a:r>
            <a:endParaRPr lang="en-US" sz="1800">
              <a:latin typeface="Arial" charset="0"/>
            </a:endParaRPr>
          </a:p>
        </p:txBody>
      </p:sp>
      <p:sp>
        <p:nvSpPr>
          <p:cNvPr id="108610" name="Rectangle 66"/>
          <p:cNvSpPr>
            <a:spLocks noChangeArrowheads="1"/>
          </p:cNvSpPr>
          <p:nvPr/>
        </p:nvSpPr>
        <p:spPr bwMode="auto">
          <a:xfrm>
            <a:off x="738188" y="4411663"/>
            <a:ext cx="48736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100</a:t>
            </a:r>
            <a:endParaRPr lang="en-US" sz="1800">
              <a:latin typeface="Arial" charset="0"/>
            </a:endParaRPr>
          </a:p>
        </p:txBody>
      </p:sp>
      <p:sp>
        <p:nvSpPr>
          <p:cNvPr id="108611" name="Rectangle 67"/>
          <p:cNvSpPr>
            <a:spLocks noChangeArrowheads="1"/>
          </p:cNvSpPr>
          <p:nvPr/>
        </p:nvSpPr>
        <p:spPr bwMode="auto">
          <a:xfrm>
            <a:off x="738188" y="3833813"/>
            <a:ext cx="48736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150</a:t>
            </a:r>
            <a:endParaRPr lang="en-US" sz="1800">
              <a:latin typeface="Arial" charset="0"/>
            </a:endParaRPr>
          </a:p>
        </p:txBody>
      </p:sp>
      <p:sp>
        <p:nvSpPr>
          <p:cNvPr id="108612" name="Rectangle 68"/>
          <p:cNvSpPr>
            <a:spLocks noChangeArrowheads="1"/>
          </p:cNvSpPr>
          <p:nvPr/>
        </p:nvSpPr>
        <p:spPr bwMode="auto">
          <a:xfrm>
            <a:off x="738188" y="3248025"/>
            <a:ext cx="48736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200</a:t>
            </a:r>
            <a:endParaRPr lang="en-US" sz="1800">
              <a:latin typeface="Arial" charset="0"/>
            </a:endParaRPr>
          </a:p>
        </p:txBody>
      </p:sp>
      <p:sp>
        <p:nvSpPr>
          <p:cNvPr id="108613" name="Rectangle 69"/>
          <p:cNvSpPr>
            <a:spLocks noChangeArrowheads="1"/>
          </p:cNvSpPr>
          <p:nvPr/>
        </p:nvSpPr>
        <p:spPr bwMode="auto">
          <a:xfrm>
            <a:off x="738188" y="2670175"/>
            <a:ext cx="48736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250</a:t>
            </a:r>
            <a:endParaRPr lang="en-US" sz="1800">
              <a:latin typeface="Arial" charset="0"/>
            </a:endParaRPr>
          </a:p>
        </p:txBody>
      </p:sp>
      <p:sp>
        <p:nvSpPr>
          <p:cNvPr id="108614" name="Rectangle 70"/>
          <p:cNvSpPr>
            <a:spLocks noChangeArrowheads="1"/>
          </p:cNvSpPr>
          <p:nvPr/>
        </p:nvSpPr>
        <p:spPr bwMode="auto">
          <a:xfrm>
            <a:off x="738188" y="2084388"/>
            <a:ext cx="48736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300</a:t>
            </a:r>
            <a:endParaRPr lang="en-US" sz="1800">
              <a:latin typeface="Arial" charset="0"/>
            </a:endParaRPr>
          </a:p>
        </p:txBody>
      </p:sp>
      <p:sp>
        <p:nvSpPr>
          <p:cNvPr id="108615" name="Line 71"/>
          <p:cNvSpPr>
            <a:spLocks noChangeShapeType="1"/>
          </p:cNvSpPr>
          <p:nvPr/>
        </p:nvSpPr>
        <p:spPr bwMode="auto">
          <a:xfrm>
            <a:off x="1217613" y="5703888"/>
            <a:ext cx="6850062" cy="1587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616" name="Line 72"/>
          <p:cNvSpPr>
            <a:spLocks noChangeShapeType="1"/>
          </p:cNvSpPr>
          <p:nvPr/>
        </p:nvSpPr>
        <p:spPr bwMode="auto">
          <a:xfrm>
            <a:off x="1217613" y="5703888"/>
            <a:ext cx="1587" cy="53975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617" name="Line 73"/>
          <p:cNvSpPr>
            <a:spLocks noChangeShapeType="1"/>
          </p:cNvSpPr>
          <p:nvPr/>
        </p:nvSpPr>
        <p:spPr bwMode="auto">
          <a:xfrm>
            <a:off x="2070100" y="5703888"/>
            <a:ext cx="1588" cy="53975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618" name="Line 74"/>
          <p:cNvSpPr>
            <a:spLocks noChangeShapeType="1"/>
          </p:cNvSpPr>
          <p:nvPr/>
        </p:nvSpPr>
        <p:spPr bwMode="auto">
          <a:xfrm>
            <a:off x="2930525" y="5703888"/>
            <a:ext cx="1588" cy="53975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619" name="Line 75"/>
          <p:cNvSpPr>
            <a:spLocks noChangeShapeType="1"/>
          </p:cNvSpPr>
          <p:nvPr/>
        </p:nvSpPr>
        <p:spPr bwMode="auto">
          <a:xfrm>
            <a:off x="3783013" y="5703888"/>
            <a:ext cx="1587" cy="53975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620" name="Line 76"/>
          <p:cNvSpPr>
            <a:spLocks noChangeShapeType="1"/>
          </p:cNvSpPr>
          <p:nvPr/>
        </p:nvSpPr>
        <p:spPr bwMode="auto">
          <a:xfrm>
            <a:off x="4643438" y="5703888"/>
            <a:ext cx="1587" cy="53975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621" name="Line 77"/>
          <p:cNvSpPr>
            <a:spLocks noChangeShapeType="1"/>
          </p:cNvSpPr>
          <p:nvPr/>
        </p:nvSpPr>
        <p:spPr bwMode="auto">
          <a:xfrm>
            <a:off x="5495925" y="5703888"/>
            <a:ext cx="1588" cy="53975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622" name="Line 78"/>
          <p:cNvSpPr>
            <a:spLocks noChangeShapeType="1"/>
          </p:cNvSpPr>
          <p:nvPr/>
        </p:nvSpPr>
        <p:spPr bwMode="auto">
          <a:xfrm>
            <a:off x="6356350" y="5703888"/>
            <a:ext cx="1588" cy="53975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623" name="Line 79"/>
          <p:cNvSpPr>
            <a:spLocks noChangeShapeType="1"/>
          </p:cNvSpPr>
          <p:nvPr/>
        </p:nvSpPr>
        <p:spPr bwMode="auto">
          <a:xfrm>
            <a:off x="7208838" y="5703888"/>
            <a:ext cx="1587" cy="53975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624" name="Line 80"/>
          <p:cNvSpPr>
            <a:spLocks noChangeShapeType="1"/>
          </p:cNvSpPr>
          <p:nvPr/>
        </p:nvSpPr>
        <p:spPr bwMode="auto">
          <a:xfrm>
            <a:off x="8067675" y="5703888"/>
            <a:ext cx="1588" cy="53975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625" name="Rectangle 81"/>
          <p:cNvSpPr>
            <a:spLocks noChangeArrowheads="1"/>
          </p:cNvSpPr>
          <p:nvPr/>
        </p:nvSpPr>
        <p:spPr bwMode="auto">
          <a:xfrm>
            <a:off x="1484313" y="5826125"/>
            <a:ext cx="4254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SC</a:t>
            </a:r>
            <a:endParaRPr lang="en-US" sz="1800">
              <a:latin typeface="Arial" charset="0"/>
            </a:endParaRPr>
          </a:p>
        </p:txBody>
      </p:sp>
      <p:sp>
        <p:nvSpPr>
          <p:cNvPr id="108626" name="Rectangle 82"/>
          <p:cNvSpPr>
            <a:spLocks noChangeArrowheads="1"/>
          </p:cNvSpPr>
          <p:nvPr/>
        </p:nvSpPr>
        <p:spPr bwMode="auto">
          <a:xfrm>
            <a:off x="2222500" y="5826125"/>
            <a:ext cx="6619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SJV1</a:t>
            </a:r>
            <a:endParaRPr lang="en-US" sz="1800">
              <a:latin typeface="Arial" charset="0"/>
            </a:endParaRPr>
          </a:p>
        </p:txBody>
      </p:sp>
      <p:sp>
        <p:nvSpPr>
          <p:cNvPr id="108627" name="Rectangle 83"/>
          <p:cNvSpPr>
            <a:spLocks noChangeArrowheads="1"/>
          </p:cNvSpPr>
          <p:nvPr/>
        </p:nvSpPr>
        <p:spPr bwMode="auto">
          <a:xfrm>
            <a:off x="3074988" y="5826125"/>
            <a:ext cx="661987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SJV2</a:t>
            </a:r>
            <a:endParaRPr lang="en-US" sz="1800">
              <a:latin typeface="Arial" charset="0"/>
            </a:endParaRPr>
          </a:p>
        </p:txBody>
      </p:sp>
      <p:sp>
        <p:nvSpPr>
          <p:cNvPr id="108628" name="Rectangle 84"/>
          <p:cNvSpPr>
            <a:spLocks noChangeArrowheads="1"/>
          </p:cNvSpPr>
          <p:nvPr/>
        </p:nvSpPr>
        <p:spPr bwMode="auto">
          <a:xfrm>
            <a:off x="4019550" y="5826125"/>
            <a:ext cx="5095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Imp</a:t>
            </a:r>
            <a:endParaRPr lang="en-US" sz="1800">
              <a:latin typeface="Arial" charset="0"/>
            </a:endParaRPr>
          </a:p>
        </p:txBody>
      </p:sp>
      <p:sp>
        <p:nvSpPr>
          <p:cNvPr id="108629" name="Rectangle 85"/>
          <p:cNvSpPr>
            <a:spLocks noChangeArrowheads="1"/>
          </p:cNvSpPr>
          <p:nvPr/>
        </p:nvSpPr>
        <p:spPr bwMode="auto">
          <a:xfrm>
            <a:off x="4810125" y="5826125"/>
            <a:ext cx="520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Mam</a:t>
            </a:r>
            <a:endParaRPr lang="en-US" sz="1800">
              <a:latin typeface="Arial" charset="0"/>
            </a:endParaRPr>
          </a:p>
        </p:txBody>
      </p:sp>
      <p:sp>
        <p:nvSpPr>
          <p:cNvPr id="108630" name="Rectangle 86"/>
          <p:cNvSpPr>
            <a:spLocks noChangeArrowheads="1"/>
          </p:cNvSpPr>
          <p:nvPr/>
        </p:nvSpPr>
        <p:spPr bwMode="auto">
          <a:xfrm>
            <a:off x="5610225" y="5826125"/>
            <a:ext cx="622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Sacto</a:t>
            </a:r>
            <a:endParaRPr lang="en-US" sz="1800">
              <a:latin typeface="Arial" charset="0"/>
            </a:endParaRPr>
          </a:p>
        </p:txBody>
      </p:sp>
      <p:sp>
        <p:nvSpPr>
          <p:cNvPr id="108631" name="Rectangle 87"/>
          <p:cNvSpPr>
            <a:spLocks noChangeArrowheads="1"/>
          </p:cNvSpPr>
          <p:nvPr/>
        </p:nvSpPr>
        <p:spPr bwMode="auto">
          <a:xfrm>
            <a:off x="6584950" y="5826125"/>
            <a:ext cx="406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Mtn</a:t>
            </a:r>
            <a:endParaRPr lang="en-US" sz="1800">
              <a:latin typeface="Arial" charset="0"/>
            </a:endParaRPr>
          </a:p>
        </p:txBody>
      </p:sp>
      <p:sp>
        <p:nvSpPr>
          <p:cNvPr id="108632" name="Rectangle 88"/>
          <p:cNvSpPr>
            <a:spLocks noChangeArrowheads="1"/>
          </p:cNvSpPr>
          <p:nvPr/>
        </p:nvSpPr>
        <p:spPr bwMode="auto">
          <a:xfrm>
            <a:off x="7315200" y="5826125"/>
            <a:ext cx="7381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Coast</a:t>
            </a:r>
            <a:endParaRPr lang="en-US" sz="1800">
              <a:latin typeface="Arial" charset="0"/>
            </a:endParaRPr>
          </a:p>
        </p:txBody>
      </p:sp>
      <p:sp>
        <p:nvSpPr>
          <p:cNvPr id="108633" name="Rectangle 89"/>
          <p:cNvSpPr>
            <a:spLocks noChangeArrowheads="1"/>
          </p:cNvSpPr>
          <p:nvPr/>
        </p:nvSpPr>
        <p:spPr bwMode="auto">
          <a:xfrm>
            <a:off x="7481888" y="2616200"/>
            <a:ext cx="1104900" cy="638175"/>
          </a:xfrm>
          <a:prstGeom prst="rect">
            <a:avLst/>
          </a:prstGeom>
          <a:solidFill>
            <a:srgbClr val="2906DA"/>
          </a:solidFill>
          <a:ln w="79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634" name="Rectangle 90"/>
          <p:cNvSpPr>
            <a:spLocks noChangeArrowheads="1"/>
          </p:cNvSpPr>
          <p:nvPr/>
        </p:nvSpPr>
        <p:spPr bwMode="auto">
          <a:xfrm>
            <a:off x="7550150" y="2722563"/>
            <a:ext cx="146050" cy="144462"/>
          </a:xfrm>
          <a:prstGeom prst="rect">
            <a:avLst/>
          </a:prstGeom>
          <a:solidFill>
            <a:srgbClr val="FAFD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635" name="Rectangle 91"/>
          <p:cNvSpPr>
            <a:spLocks noChangeArrowheads="1"/>
          </p:cNvSpPr>
          <p:nvPr/>
        </p:nvSpPr>
        <p:spPr bwMode="auto">
          <a:xfrm>
            <a:off x="7764463" y="2662238"/>
            <a:ext cx="882650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Coarse</a:t>
            </a:r>
            <a:endParaRPr lang="en-US" sz="1800">
              <a:latin typeface="Arial" charset="0"/>
            </a:endParaRPr>
          </a:p>
        </p:txBody>
      </p:sp>
      <p:sp>
        <p:nvSpPr>
          <p:cNvPr id="108636" name="Rectangle 92"/>
          <p:cNvSpPr>
            <a:spLocks noChangeArrowheads="1"/>
          </p:cNvSpPr>
          <p:nvPr/>
        </p:nvSpPr>
        <p:spPr bwMode="auto">
          <a:xfrm>
            <a:off x="7550150" y="3041650"/>
            <a:ext cx="146050" cy="144463"/>
          </a:xfrm>
          <a:prstGeom prst="rect">
            <a:avLst/>
          </a:prstGeom>
          <a:solidFill>
            <a:srgbClr val="E5405D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637" name="Rectangle 93"/>
          <p:cNvSpPr>
            <a:spLocks noChangeArrowheads="1"/>
          </p:cNvSpPr>
          <p:nvPr/>
        </p:nvSpPr>
        <p:spPr bwMode="auto">
          <a:xfrm>
            <a:off x="7764463" y="2981325"/>
            <a:ext cx="5778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Fine</a:t>
            </a:r>
            <a:endParaRPr lang="en-US" sz="1800">
              <a:latin typeface="Arial" charset="0"/>
            </a:endParaRPr>
          </a:p>
        </p:txBody>
      </p:sp>
      <p:sp>
        <p:nvSpPr>
          <p:cNvPr id="108638" name="Rectangle 94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162800" cy="1143000"/>
          </a:xfrm>
          <a:noFill/>
          <a:ln/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/>
              <a:t>CA Nonattainment Areas: Fine vs Coarse Particulates?</a:t>
            </a:r>
          </a:p>
        </p:txBody>
      </p:sp>
      <p:sp>
        <p:nvSpPr>
          <p:cNvPr id="108639" name="Rectangle 95"/>
          <p:cNvSpPr>
            <a:spLocks noChangeArrowheads="1"/>
          </p:cNvSpPr>
          <p:nvPr/>
        </p:nvSpPr>
        <p:spPr bwMode="auto">
          <a:xfrm>
            <a:off x="671513" y="1600200"/>
            <a:ext cx="150336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latin typeface="Arial" charset="0"/>
              </a:rPr>
              <a:t>PM10 (ug/m3)</a:t>
            </a:r>
          </a:p>
        </p:txBody>
      </p:sp>
      <p:sp>
        <p:nvSpPr>
          <p:cNvPr id="108640" name="Rectangle 96"/>
          <p:cNvSpPr>
            <a:spLocks noChangeArrowheads="1"/>
          </p:cNvSpPr>
          <p:nvPr/>
        </p:nvSpPr>
        <p:spPr bwMode="auto">
          <a:xfrm>
            <a:off x="6919913" y="4038600"/>
            <a:ext cx="3048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latin typeface="Arial" charset="0"/>
              </a:rPr>
              <a:t>?</a:t>
            </a:r>
          </a:p>
        </p:txBody>
      </p:sp>
      <p:sp>
        <p:nvSpPr>
          <p:cNvPr id="108641" name="Rectangle 97"/>
          <p:cNvSpPr>
            <a:spLocks noChangeArrowheads="1"/>
          </p:cNvSpPr>
          <p:nvPr/>
        </p:nvSpPr>
        <p:spPr bwMode="auto">
          <a:xfrm>
            <a:off x="7758113" y="4038600"/>
            <a:ext cx="3048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latin typeface="Arial" charset="0"/>
              </a:rPr>
              <a:t>?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76E6-93FB-44D8-BE43-BB431BD9C222}" type="datetime1">
              <a:rPr lang="en-US"/>
              <a:pPr/>
              <a:t>8/8/2013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1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Division Name Here</a:t>
            </a:r>
          </a:p>
        </p:txBody>
      </p:sp>
      <p:sp>
        <p:nvSpPr>
          <p:cNvPr id="109570" name="Freeform 2"/>
          <p:cNvSpPr>
            <a:spLocks/>
          </p:cNvSpPr>
          <p:nvPr/>
        </p:nvSpPr>
        <p:spPr bwMode="auto">
          <a:xfrm>
            <a:off x="1217613" y="5483225"/>
            <a:ext cx="7140575" cy="220663"/>
          </a:xfrm>
          <a:custGeom>
            <a:avLst/>
            <a:gdLst>
              <a:gd name="T0" fmla="*/ 0 w 4498"/>
              <a:gd name="T1" fmla="*/ 139 h 139"/>
              <a:gd name="T2" fmla="*/ 183 w 4498"/>
              <a:gd name="T3" fmla="*/ 0 h 139"/>
              <a:gd name="T4" fmla="*/ 4498 w 4498"/>
              <a:gd name="T5" fmla="*/ 0 h 139"/>
              <a:gd name="T6" fmla="*/ 4315 w 4498"/>
              <a:gd name="T7" fmla="*/ 139 h 139"/>
              <a:gd name="T8" fmla="*/ 0 w 4498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98" h="139">
                <a:moveTo>
                  <a:pt x="0" y="139"/>
                </a:moveTo>
                <a:lnTo>
                  <a:pt x="183" y="0"/>
                </a:lnTo>
                <a:lnTo>
                  <a:pt x="4498" y="0"/>
                </a:lnTo>
                <a:lnTo>
                  <a:pt x="4315" y="139"/>
                </a:lnTo>
                <a:lnTo>
                  <a:pt x="0" y="139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71" name="Freeform 3"/>
          <p:cNvSpPr>
            <a:spLocks/>
          </p:cNvSpPr>
          <p:nvPr/>
        </p:nvSpPr>
        <p:spPr bwMode="auto">
          <a:xfrm>
            <a:off x="1217613" y="1992313"/>
            <a:ext cx="290512" cy="3711575"/>
          </a:xfrm>
          <a:custGeom>
            <a:avLst/>
            <a:gdLst>
              <a:gd name="T0" fmla="*/ 0 w 183"/>
              <a:gd name="T1" fmla="*/ 2338 h 2338"/>
              <a:gd name="T2" fmla="*/ 0 w 183"/>
              <a:gd name="T3" fmla="*/ 139 h 2338"/>
              <a:gd name="T4" fmla="*/ 183 w 183"/>
              <a:gd name="T5" fmla="*/ 0 h 2338"/>
              <a:gd name="T6" fmla="*/ 183 w 183"/>
              <a:gd name="T7" fmla="*/ 2199 h 2338"/>
              <a:gd name="T8" fmla="*/ 0 w 183"/>
              <a:gd name="T9" fmla="*/ 2338 h 2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3" h="2338">
                <a:moveTo>
                  <a:pt x="0" y="2338"/>
                </a:moveTo>
                <a:lnTo>
                  <a:pt x="0" y="139"/>
                </a:lnTo>
                <a:lnTo>
                  <a:pt x="183" y="0"/>
                </a:lnTo>
                <a:lnTo>
                  <a:pt x="183" y="2199"/>
                </a:lnTo>
                <a:lnTo>
                  <a:pt x="0" y="2338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1508125" y="1992313"/>
            <a:ext cx="6850063" cy="349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73" name="Freeform 5"/>
          <p:cNvSpPr>
            <a:spLocks/>
          </p:cNvSpPr>
          <p:nvPr/>
        </p:nvSpPr>
        <p:spPr bwMode="auto">
          <a:xfrm>
            <a:off x="1217613" y="5483225"/>
            <a:ext cx="7140575" cy="220663"/>
          </a:xfrm>
          <a:custGeom>
            <a:avLst/>
            <a:gdLst>
              <a:gd name="T0" fmla="*/ 4498 w 4498"/>
              <a:gd name="T1" fmla="*/ 0 h 139"/>
              <a:gd name="T2" fmla="*/ 4315 w 4498"/>
              <a:gd name="T3" fmla="*/ 139 h 139"/>
              <a:gd name="T4" fmla="*/ 0 w 4498"/>
              <a:gd name="T5" fmla="*/ 139 h 139"/>
              <a:gd name="T6" fmla="*/ 183 w 4498"/>
              <a:gd name="T7" fmla="*/ 0 h 139"/>
              <a:gd name="T8" fmla="*/ 4498 w 4498"/>
              <a:gd name="T9" fmla="*/ 0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98" h="139">
                <a:moveTo>
                  <a:pt x="4498" y="0"/>
                </a:moveTo>
                <a:lnTo>
                  <a:pt x="4315" y="139"/>
                </a:lnTo>
                <a:lnTo>
                  <a:pt x="0" y="139"/>
                </a:lnTo>
                <a:lnTo>
                  <a:pt x="183" y="0"/>
                </a:lnTo>
                <a:lnTo>
                  <a:pt x="4498" y="0"/>
                </a:lnTo>
                <a:close/>
              </a:path>
            </a:pathLst>
          </a:custGeom>
          <a:noFill/>
          <a:ln w="7938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74" name="Freeform 6"/>
          <p:cNvSpPr>
            <a:spLocks/>
          </p:cNvSpPr>
          <p:nvPr/>
        </p:nvSpPr>
        <p:spPr bwMode="auto">
          <a:xfrm>
            <a:off x="1217613" y="1992313"/>
            <a:ext cx="290512" cy="3711575"/>
          </a:xfrm>
          <a:custGeom>
            <a:avLst/>
            <a:gdLst>
              <a:gd name="T0" fmla="*/ 0 w 183"/>
              <a:gd name="T1" fmla="*/ 2338 h 2338"/>
              <a:gd name="T2" fmla="*/ 0 w 183"/>
              <a:gd name="T3" fmla="*/ 139 h 2338"/>
              <a:gd name="T4" fmla="*/ 183 w 183"/>
              <a:gd name="T5" fmla="*/ 0 h 2338"/>
              <a:gd name="T6" fmla="*/ 183 w 183"/>
              <a:gd name="T7" fmla="*/ 2199 h 2338"/>
              <a:gd name="T8" fmla="*/ 0 w 183"/>
              <a:gd name="T9" fmla="*/ 2338 h 2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3" h="2338">
                <a:moveTo>
                  <a:pt x="0" y="2338"/>
                </a:moveTo>
                <a:lnTo>
                  <a:pt x="0" y="139"/>
                </a:lnTo>
                <a:lnTo>
                  <a:pt x="183" y="0"/>
                </a:lnTo>
                <a:lnTo>
                  <a:pt x="183" y="2199"/>
                </a:lnTo>
                <a:lnTo>
                  <a:pt x="0" y="2338"/>
                </a:lnTo>
                <a:close/>
              </a:path>
            </a:pathLst>
          </a:custGeom>
          <a:noFill/>
          <a:ln w="7938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75" name="Rectangle 7"/>
          <p:cNvSpPr>
            <a:spLocks noChangeArrowheads="1"/>
          </p:cNvSpPr>
          <p:nvPr/>
        </p:nvSpPr>
        <p:spPr bwMode="auto">
          <a:xfrm>
            <a:off x="1508125" y="1992313"/>
            <a:ext cx="6850063" cy="3490912"/>
          </a:xfrm>
          <a:prstGeom prst="rect">
            <a:avLst/>
          </a:prstGeom>
          <a:noFill/>
          <a:ln w="7938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76" name="Freeform 8"/>
          <p:cNvSpPr>
            <a:spLocks/>
          </p:cNvSpPr>
          <p:nvPr/>
        </p:nvSpPr>
        <p:spPr bwMode="auto">
          <a:xfrm>
            <a:off x="1879600" y="3733800"/>
            <a:ext cx="290513" cy="1970088"/>
          </a:xfrm>
          <a:custGeom>
            <a:avLst/>
            <a:gdLst>
              <a:gd name="T0" fmla="*/ 0 w 183"/>
              <a:gd name="T1" fmla="*/ 1241 h 1241"/>
              <a:gd name="T2" fmla="*/ 0 w 183"/>
              <a:gd name="T3" fmla="*/ 144 h 1241"/>
              <a:gd name="T4" fmla="*/ 183 w 183"/>
              <a:gd name="T5" fmla="*/ 0 h 1241"/>
              <a:gd name="T6" fmla="*/ 183 w 183"/>
              <a:gd name="T7" fmla="*/ 1102 h 1241"/>
              <a:gd name="T8" fmla="*/ 0 w 183"/>
              <a:gd name="T9" fmla="*/ 1241 h 1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3" h="1241">
                <a:moveTo>
                  <a:pt x="0" y="1241"/>
                </a:moveTo>
                <a:lnTo>
                  <a:pt x="0" y="144"/>
                </a:lnTo>
                <a:lnTo>
                  <a:pt x="183" y="0"/>
                </a:lnTo>
                <a:lnTo>
                  <a:pt x="183" y="1102"/>
                </a:lnTo>
                <a:lnTo>
                  <a:pt x="0" y="1241"/>
                </a:lnTo>
                <a:close/>
              </a:path>
            </a:pathLst>
          </a:custGeom>
          <a:solidFill>
            <a:srgbClr val="73202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77" name="Rectangle 9"/>
          <p:cNvSpPr>
            <a:spLocks noChangeArrowheads="1"/>
          </p:cNvSpPr>
          <p:nvPr/>
        </p:nvSpPr>
        <p:spPr bwMode="auto">
          <a:xfrm>
            <a:off x="1408113" y="3962400"/>
            <a:ext cx="471487" cy="1741488"/>
          </a:xfrm>
          <a:prstGeom prst="rect">
            <a:avLst/>
          </a:prstGeom>
          <a:solidFill>
            <a:srgbClr val="E5405D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78" name="Freeform 10"/>
          <p:cNvSpPr>
            <a:spLocks/>
          </p:cNvSpPr>
          <p:nvPr/>
        </p:nvSpPr>
        <p:spPr bwMode="auto">
          <a:xfrm>
            <a:off x="1408113" y="3733800"/>
            <a:ext cx="762000" cy="228600"/>
          </a:xfrm>
          <a:custGeom>
            <a:avLst/>
            <a:gdLst>
              <a:gd name="T0" fmla="*/ 297 w 480"/>
              <a:gd name="T1" fmla="*/ 144 h 144"/>
              <a:gd name="T2" fmla="*/ 480 w 480"/>
              <a:gd name="T3" fmla="*/ 0 h 144"/>
              <a:gd name="T4" fmla="*/ 187 w 480"/>
              <a:gd name="T5" fmla="*/ 0 h 144"/>
              <a:gd name="T6" fmla="*/ 0 w 480"/>
              <a:gd name="T7" fmla="*/ 144 h 144"/>
              <a:gd name="T8" fmla="*/ 297 w 480"/>
              <a:gd name="T9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0" h="144">
                <a:moveTo>
                  <a:pt x="297" y="144"/>
                </a:moveTo>
                <a:lnTo>
                  <a:pt x="480" y="0"/>
                </a:lnTo>
                <a:lnTo>
                  <a:pt x="187" y="0"/>
                </a:lnTo>
                <a:lnTo>
                  <a:pt x="0" y="144"/>
                </a:lnTo>
                <a:lnTo>
                  <a:pt x="297" y="144"/>
                </a:lnTo>
                <a:close/>
              </a:path>
            </a:pathLst>
          </a:custGeom>
          <a:solidFill>
            <a:srgbClr val="AC3046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79" name="Freeform 11"/>
          <p:cNvSpPr>
            <a:spLocks/>
          </p:cNvSpPr>
          <p:nvPr/>
        </p:nvSpPr>
        <p:spPr bwMode="auto">
          <a:xfrm>
            <a:off x="1879600" y="1992313"/>
            <a:ext cx="290513" cy="1970087"/>
          </a:xfrm>
          <a:custGeom>
            <a:avLst/>
            <a:gdLst>
              <a:gd name="T0" fmla="*/ 0 w 183"/>
              <a:gd name="T1" fmla="*/ 1241 h 1241"/>
              <a:gd name="T2" fmla="*/ 0 w 183"/>
              <a:gd name="T3" fmla="*/ 139 h 1241"/>
              <a:gd name="T4" fmla="*/ 183 w 183"/>
              <a:gd name="T5" fmla="*/ 0 h 1241"/>
              <a:gd name="T6" fmla="*/ 183 w 183"/>
              <a:gd name="T7" fmla="*/ 1097 h 1241"/>
              <a:gd name="T8" fmla="*/ 0 w 183"/>
              <a:gd name="T9" fmla="*/ 1241 h 1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3" h="1241">
                <a:moveTo>
                  <a:pt x="0" y="1241"/>
                </a:moveTo>
                <a:lnTo>
                  <a:pt x="0" y="139"/>
                </a:lnTo>
                <a:lnTo>
                  <a:pt x="183" y="0"/>
                </a:lnTo>
                <a:lnTo>
                  <a:pt x="183" y="1097"/>
                </a:lnTo>
                <a:lnTo>
                  <a:pt x="0" y="1241"/>
                </a:lnTo>
                <a:close/>
              </a:path>
            </a:pathLst>
          </a:custGeom>
          <a:solidFill>
            <a:srgbClr val="7D7F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80" name="Rectangle 12"/>
          <p:cNvSpPr>
            <a:spLocks noChangeArrowheads="1"/>
          </p:cNvSpPr>
          <p:nvPr/>
        </p:nvSpPr>
        <p:spPr bwMode="auto">
          <a:xfrm>
            <a:off x="1408113" y="2212975"/>
            <a:ext cx="471487" cy="1749425"/>
          </a:xfrm>
          <a:prstGeom prst="rect">
            <a:avLst/>
          </a:prstGeom>
          <a:solidFill>
            <a:srgbClr val="FAFD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81" name="Freeform 13"/>
          <p:cNvSpPr>
            <a:spLocks/>
          </p:cNvSpPr>
          <p:nvPr/>
        </p:nvSpPr>
        <p:spPr bwMode="auto">
          <a:xfrm>
            <a:off x="1408113" y="1992313"/>
            <a:ext cx="762000" cy="220662"/>
          </a:xfrm>
          <a:custGeom>
            <a:avLst/>
            <a:gdLst>
              <a:gd name="T0" fmla="*/ 297 w 480"/>
              <a:gd name="T1" fmla="*/ 139 h 139"/>
              <a:gd name="T2" fmla="*/ 480 w 480"/>
              <a:gd name="T3" fmla="*/ 0 h 139"/>
              <a:gd name="T4" fmla="*/ 187 w 480"/>
              <a:gd name="T5" fmla="*/ 0 h 139"/>
              <a:gd name="T6" fmla="*/ 0 w 480"/>
              <a:gd name="T7" fmla="*/ 139 h 139"/>
              <a:gd name="T8" fmla="*/ 297 w 480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0" h="139">
                <a:moveTo>
                  <a:pt x="297" y="139"/>
                </a:moveTo>
                <a:lnTo>
                  <a:pt x="480" y="0"/>
                </a:lnTo>
                <a:lnTo>
                  <a:pt x="187" y="0"/>
                </a:lnTo>
                <a:lnTo>
                  <a:pt x="0" y="139"/>
                </a:lnTo>
                <a:lnTo>
                  <a:pt x="297" y="139"/>
                </a:lnTo>
                <a:close/>
              </a:path>
            </a:pathLst>
          </a:custGeom>
          <a:solidFill>
            <a:srgbClr val="BCBE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82" name="Freeform 14"/>
          <p:cNvSpPr>
            <a:spLocks/>
          </p:cNvSpPr>
          <p:nvPr/>
        </p:nvSpPr>
        <p:spPr bwMode="auto">
          <a:xfrm>
            <a:off x="2732088" y="4875213"/>
            <a:ext cx="296862" cy="828675"/>
          </a:xfrm>
          <a:custGeom>
            <a:avLst/>
            <a:gdLst>
              <a:gd name="T0" fmla="*/ 0 w 187"/>
              <a:gd name="T1" fmla="*/ 522 h 522"/>
              <a:gd name="T2" fmla="*/ 0 w 187"/>
              <a:gd name="T3" fmla="*/ 139 h 522"/>
              <a:gd name="T4" fmla="*/ 187 w 187"/>
              <a:gd name="T5" fmla="*/ 0 h 522"/>
              <a:gd name="T6" fmla="*/ 187 w 187"/>
              <a:gd name="T7" fmla="*/ 383 h 522"/>
              <a:gd name="T8" fmla="*/ 0 w 187"/>
              <a:gd name="T9" fmla="*/ 522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522">
                <a:moveTo>
                  <a:pt x="0" y="522"/>
                </a:moveTo>
                <a:lnTo>
                  <a:pt x="0" y="139"/>
                </a:lnTo>
                <a:lnTo>
                  <a:pt x="187" y="0"/>
                </a:lnTo>
                <a:lnTo>
                  <a:pt x="187" y="383"/>
                </a:lnTo>
                <a:lnTo>
                  <a:pt x="0" y="522"/>
                </a:lnTo>
                <a:close/>
              </a:path>
            </a:pathLst>
          </a:custGeom>
          <a:solidFill>
            <a:srgbClr val="73202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83" name="Rectangle 15"/>
          <p:cNvSpPr>
            <a:spLocks noChangeArrowheads="1"/>
          </p:cNvSpPr>
          <p:nvPr/>
        </p:nvSpPr>
        <p:spPr bwMode="auto">
          <a:xfrm>
            <a:off x="2268538" y="5095875"/>
            <a:ext cx="463550" cy="608013"/>
          </a:xfrm>
          <a:prstGeom prst="rect">
            <a:avLst/>
          </a:prstGeom>
          <a:solidFill>
            <a:srgbClr val="E5405D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84" name="Freeform 16"/>
          <p:cNvSpPr>
            <a:spLocks/>
          </p:cNvSpPr>
          <p:nvPr/>
        </p:nvSpPr>
        <p:spPr bwMode="auto">
          <a:xfrm>
            <a:off x="2268538" y="4875213"/>
            <a:ext cx="760412" cy="220662"/>
          </a:xfrm>
          <a:custGeom>
            <a:avLst/>
            <a:gdLst>
              <a:gd name="T0" fmla="*/ 292 w 479"/>
              <a:gd name="T1" fmla="*/ 139 h 139"/>
              <a:gd name="T2" fmla="*/ 479 w 479"/>
              <a:gd name="T3" fmla="*/ 0 h 139"/>
              <a:gd name="T4" fmla="*/ 182 w 479"/>
              <a:gd name="T5" fmla="*/ 0 h 139"/>
              <a:gd name="T6" fmla="*/ 0 w 479"/>
              <a:gd name="T7" fmla="*/ 139 h 139"/>
              <a:gd name="T8" fmla="*/ 292 w 479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39">
                <a:moveTo>
                  <a:pt x="292" y="139"/>
                </a:moveTo>
                <a:lnTo>
                  <a:pt x="479" y="0"/>
                </a:lnTo>
                <a:lnTo>
                  <a:pt x="182" y="0"/>
                </a:lnTo>
                <a:lnTo>
                  <a:pt x="0" y="139"/>
                </a:lnTo>
                <a:lnTo>
                  <a:pt x="292" y="139"/>
                </a:lnTo>
                <a:close/>
              </a:path>
            </a:pathLst>
          </a:custGeom>
          <a:solidFill>
            <a:srgbClr val="AC3046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85" name="Freeform 17"/>
          <p:cNvSpPr>
            <a:spLocks/>
          </p:cNvSpPr>
          <p:nvPr/>
        </p:nvSpPr>
        <p:spPr bwMode="auto">
          <a:xfrm>
            <a:off x="2732088" y="2479675"/>
            <a:ext cx="296862" cy="2616200"/>
          </a:xfrm>
          <a:custGeom>
            <a:avLst/>
            <a:gdLst>
              <a:gd name="T0" fmla="*/ 0 w 187"/>
              <a:gd name="T1" fmla="*/ 1648 h 1648"/>
              <a:gd name="T2" fmla="*/ 0 w 187"/>
              <a:gd name="T3" fmla="*/ 139 h 1648"/>
              <a:gd name="T4" fmla="*/ 187 w 187"/>
              <a:gd name="T5" fmla="*/ 0 h 1648"/>
              <a:gd name="T6" fmla="*/ 187 w 187"/>
              <a:gd name="T7" fmla="*/ 1509 h 1648"/>
              <a:gd name="T8" fmla="*/ 0 w 187"/>
              <a:gd name="T9" fmla="*/ 1648 h 1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1648">
                <a:moveTo>
                  <a:pt x="0" y="1648"/>
                </a:moveTo>
                <a:lnTo>
                  <a:pt x="0" y="139"/>
                </a:lnTo>
                <a:lnTo>
                  <a:pt x="187" y="0"/>
                </a:lnTo>
                <a:lnTo>
                  <a:pt x="187" y="1509"/>
                </a:lnTo>
                <a:lnTo>
                  <a:pt x="0" y="1648"/>
                </a:lnTo>
                <a:close/>
              </a:path>
            </a:pathLst>
          </a:custGeom>
          <a:solidFill>
            <a:srgbClr val="7D7F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86" name="Rectangle 18"/>
          <p:cNvSpPr>
            <a:spLocks noChangeArrowheads="1"/>
          </p:cNvSpPr>
          <p:nvPr/>
        </p:nvSpPr>
        <p:spPr bwMode="auto">
          <a:xfrm>
            <a:off x="2268538" y="2700338"/>
            <a:ext cx="463550" cy="2395537"/>
          </a:xfrm>
          <a:prstGeom prst="rect">
            <a:avLst/>
          </a:prstGeom>
          <a:solidFill>
            <a:srgbClr val="FAFD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87" name="Freeform 19"/>
          <p:cNvSpPr>
            <a:spLocks/>
          </p:cNvSpPr>
          <p:nvPr/>
        </p:nvSpPr>
        <p:spPr bwMode="auto">
          <a:xfrm>
            <a:off x="2268538" y="2479675"/>
            <a:ext cx="760412" cy="220663"/>
          </a:xfrm>
          <a:custGeom>
            <a:avLst/>
            <a:gdLst>
              <a:gd name="T0" fmla="*/ 292 w 479"/>
              <a:gd name="T1" fmla="*/ 139 h 139"/>
              <a:gd name="T2" fmla="*/ 479 w 479"/>
              <a:gd name="T3" fmla="*/ 0 h 139"/>
              <a:gd name="T4" fmla="*/ 182 w 479"/>
              <a:gd name="T5" fmla="*/ 0 h 139"/>
              <a:gd name="T6" fmla="*/ 0 w 479"/>
              <a:gd name="T7" fmla="*/ 139 h 139"/>
              <a:gd name="T8" fmla="*/ 292 w 479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39">
                <a:moveTo>
                  <a:pt x="292" y="139"/>
                </a:moveTo>
                <a:lnTo>
                  <a:pt x="479" y="0"/>
                </a:lnTo>
                <a:lnTo>
                  <a:pt x="182" y="0"/>
                </a:lnTo>
                <a:lnTo>
                  <a:pt x="0" y="139"/>
                </a:lnTo>
                <a:lnTo>
                  <a:pt x="292" y="139"/>
                </a:lnTo>
                <a:close/>
              </a:path>
            </a:pathLst>
          </a:custGeom>
          <a:solidFill>
            <a:srgbClr val="BCBE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88" name="Freeform 20"/>
          <p:cNvSpPr>
            <a:spLocks/>
          </p:cNvSpPr>
          <p:nvPr/>
        </p:nvSpPr>
        <p:spPr bwMode="auto">
          <a:xfrm>
            <a:off x="3592513" y="3589338"/>
            <a:ext cx="288925" cy="2114550"/>
          </a:xfrm>
          <a:custGeom>
            <a:avLst/>
            <a:gdLst>
              <a:gd name="T0" fmla="*/ 0 w 182"/>
              <a:gd name="T1" fmla="*/ 1332 h 1332"/>
              <a:gd name="T2" fmla="*/ 0 w 182"/>
              <a:gd name="T3" fmla="*/ 139 h 1332"/>
              <a:gd name="T4" fmla="*/ 182 w 182"/>
              <a:gd name="T5" fmla="*/ 0 h 1332"/>
              <a:gd name="T6" fmla="*/ 182 w 182"/>
              <a:gd name="T7" fmla="*/ 1193 h 1332"/>
              <a:gd name="T8" fmla="*/ 0 w 182"/>
              <a:gd name="T9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2" h="1332">
                <a:moveTo>
                  <a:pt x="0" y="1332"/>
                </a:moveTo>
                <a:lnTo>
                  <a:pt x="0" y="139"/>
                </a:lnTo>
                <a:lnTo>
                  <a:pt x="182" y="0"/>
                </a:lnTo>
                <a:lnTo>
                  <a:pt x="182" y="1193"/>
                </a:lnTo>
                <a:lnTo>
                  <a:pt x="0" y="1332"/>
                </a:lnTo>
                <a:close/>
              </a:path>
            </a:pathLst>
          </a:custGeom>
          <a:solidFill>
            <a:srgbClr val="73202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89" name="Rectangle 21"/>
          <p:cNvSpPr>
            <a:spLocks noChangeArrowheads="1"/>
          </p:cNvSpPr>
          <p:nvPr/>
        </p:nvSpPr>
        <p:spPr bwMode="auto">
          <a:xfrm>
            <a:off x="3121025" y="3810000"/>
            <a:ext cx="471488" cy="1893888"/>
          </a:xfrm>
          <a:prstGeom prst="rect">
            <a:avLst/>
          </a:prstGeom>
          <a:solidFill>
            <a:srgbClr val="E5405D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90" name="Freeform 22"/>
          <p:cNvSpPr>
            <a:spLocks/>
          </p:cNvSpPr>
          <p:nvPr/>
        </p:nvSpPr>
        <p:spPr bwMode="auto">
          <a:xfrm>
            <a:off x="3121025" y="3589338"/>
            <a:ext cx="760413" cy="220662"/>
          </a:xfrm>
          <a:custGeom>
            <a:avLst/>
            <a:gdLst>
              <a:gd name="T0" fmla="*/ 297 w 479"/>
              <a:gd name="T1" fmla="*/ 139 h 139"/>
              <a:gd name="T2" fmla="*/ 479 w 479"/>
              <a:gd name="T3" fmla="*/ 0 h 139"/>
              <a:gd name="T4" fmla="*/ 187 w 479"/>
              <a:gd name="T5" fmla="*/ 0 h 139"/>
              <a:gd name="T6" fmla="*/ 0 w 479"/>
              <a:gd name="T7" fmla="*/ 139 h 139"/>
              <a:gd name="T8" fmla="*/ 297 w 479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39">
                <a:moveTo>
                  <a:pt x="297" y="139"/>
                </a:moveTo>
                <a:lnTo>
                  <a:pt x="479" y="0"/>
                </a:lnTo>
                <a:lnTo>
                  <a:pt x="187" y="0"/>
                </a:lnTo>
                <a:lnTo>
                  <a:pt x="0" y="139"/>
                </a:lnTo>
                <a:lnTo>
                  <a:pt x="297" y="139"/>
                </a:lnTo>
                <a:close/>
              </a:path>
            </a:pathLst>
          </a:custGeom>
          <a:solidFill>
            <a:srgbClr val="AC3046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91" name="Freeform 23"/>
          <p:cNvSpPr>
            <a:spLocks/>
          </p:cNvSpPr>
          <p:nvPr/>
        </p:nvSpPr>
        <p:spPr bwMode="auto">
          <a:xfrm>
            <a:off x="3592513" y="2479675"/>
            <a:ext cx="288925" cy="1330325"/>
          </a:xfrm>
          <a:custGeom>
            <a:avLst/>
            <a:gdLst>
              <a:gd name="T0" fmla="*/ 0 w 182"/>
              <a:gd name="T1" fmla="*/ 838 h 838"/>
              <a:gd name="T2" fmla="*/ 0 w 182"/>
              <a:gd name="T3" fmla="*/ 139 h 838"/>
              <a:gd name="T4" fmla="*/ 182 w 182"/>
              <a:gd name="T5" fmla="*/ 0 h 838"/>
              <a:gd name="T6" fmla="*/ 182 w 182"/>
              <a:gd name="T7" fmla="*/ 699 h 838"/>
              <a:gd name="T8" fmla="*/ 0 w 182"/>
              <a:gd name="T9" fmla="*/ 838 h 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2" h="838">
                <a:moveTo>
                  <a:pt x="0" y="838"/>
                </a:moveTo>
                <a:lnTo>
                  <a:pt x="0" y="139"/>
                </a:lnTo>
                <a:lnTo>
                  <a:pt x="182" y="0"/>
                </a:lnTo>
                <a:lnTo>
                  <a:pt x="182" y="699"/>
                </a:lnTo>
                <a:lnTo>
                  <a:pt x="0" y="838"/>
                </a:lnTo>
                <a:close/>
              </a:path>
            </a:pathLst>
          </a:custGeom>
          <a:solidFill>
            <a:srgbClr val="7D7F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92" name="Rectangle 24"/>
          <p:cNvSpPr>
            <a:spLocks noChangeArrowheads="1"/>
          </p:cNvSpPr>
          <p:nvPr/>
        </p:nvSpPr>
        <p:spPr bwMode="auto">
          <a:xfrm>
            <a:off x="3121025" y="2700338"/>
            <a:ext cx="471488" cy="1109662"/>
          </a:xfrm>
          <a:prstGeom prst="rect">
            <a:avLst/>
          </a:prstGeom>
          <a:solidFill>
            <a:srgbClr val="FAFD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93" name="Freeform 25"/>
          <p:cNvSpPr>
            <a:spLocks/>
          </p:cNvSpPr>
          <p:nvPr/>
        </p:nvSpPr>
        <p:spPr bwMode="auto">
          <a:xfrm>
            <a:off x="3121025" y="2479675"/>
            <a:ext cx="760413" cy="220663"/>
          </a:xfrm>
          <a:custGeom>
            <a:avLst/>
            <a:gdLst>
              <a:gd name="T0" fmla="*/ 297 w 479"/>
              <a:gd name="T1" fmla="*/ 139 h 139"/>
              <a:gd name="T2" fmla="*/ 479 w 479"/>
              <a:gd name="T3" fmla="*/ 0 h 139"/>
              <a:gd name="T4" fmla="*/ 187 w 479"/>
              <a:gd name="T5" fmla="*/ 0 h 139"/>
              <a:gd name="T6" fmla="*/ 0 w 479"/>
              <a:gd name="T7" fmla="*/ 139 h 139"/>
              <a:gd name="T8" fmla="*/ 297 w 479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39">
                <a:moveTo>
                  <a:pt x="297" y="139"/>
                </a:moveTo>
                <a:lnTo>
                  <a:pt x="479" y="0"/>
                </a:lnTo>
                <a:lnTo>
                  <a:pt x="187" y="0"/>
                </a:lnTo>
                <a:lnTo>
                  <a:pt x="0" y="139"/>
                </a:lnTo>
                <a:lnTo>
                  <a:pt x="297" y="139"/>
                </a:lnTo>
                <a:close/>
              </a:path>
            </a:pathLst>
          </a:custGeom>
          <a:solidFill>
            <a:srgbClr val="BCBE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94" name="Freeform 26"/>
          <p:cNvSpPr>
            <a:spLocks/>
          </p:cNvSpPr>
          <p:nvPr/>
        </p:nvSpPr>
        <p:spPr bwMode="auto">
          <a:xfrm>
            <a:off x="4445000" y="4281488"/>
            <a:ext cx="296863" cy="1422400"/>
          </a:xfrm>
          <a:custGeom>
            <a:avLst/>
            <a:gdLst>
              <a:gd name="T0" fmla="*/ 0 w 187"/>
              <a:gd name="T1" fmla="*/ 896 h 896"/>
              <a:gd name="T2" fmla="*/ 0 w 187"/>
              <a:gd name="T3" fmla="*/ 139 h 896"/>
              <a:gd name="T4" fmla="*/ 187 w 187"/>
              <a:gd name="T5" fmla="*/ 0 h 896"/>
              <a:gd name="T6" fmla="*/ 187 w 187"/>
              <a:gd name="T7" fmla="*/ 757 h 896"/>
              <a:gd name="T8" fmla="*/ 0 w 187"/>
              <a:gd name="T9" fmla="*/ 896 h 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896">
                <a:moveTo>
                  <a:pt x="0" y="896"/>
                </a:moveTo>
                <a:lnTo>
                  <a:pt x="0" y="139"/>
                </a:lnTo>
                <a:lnTo>
                  <a:pt x="187" y="0"/>
                </a:lnTo>
                <a:lnTo>
                  <a:pt x="187" y="757"/>
                </a:lnTo>
                <a:lnTo>
                  <a:pt x="0" y="896"/>
                </a:lnTo>
                <a:close/>
              </a:path>
            </a:pathLst>
          </a:custGeom>
          <a:solidFill>
            <a:srgbClr val="73202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95" name="Rectangle 27"/>
          <p:cNvSpPr>
            <a:spLocks noChangeArrowheads="1"/>
          </p:cNvSpPr>
          <p:nvPr/>
        </p:nvSpPr>
        <p:spPr bwMode="auto">
          <a:xfrm>
            <a:off x="3981450" y="4502150"/>
            <a:ext cx="463550" cy="1201738"/>
          </a:xfrm>
          <a:prstGeom prst="rect">
            <a:avLst/>
          </a:prstGeom>
          <a:solidFill>
            <a:srgbClr val="E5405D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96" name="Freeform 28"/>
          <p:cNvSpPr>
            <a:spLocks/>
          </p:cNvSpPr>
          <p:nvPr/>
        </p:nvSpPr>
        <p:spPr bwMode="auto">
          <a:xfrm>
            <a:off x="3981450" y="4281488"/>
            <a:ext cx="760413" cy="220662"/>
          </a:xfrm>
          <a:custGeom>
            <a:avLst/>
            <a:gdLst>
              <a:gd name="T0" fmla="*/ 292 w 479"/>
              <a:gd name="T1" fmla="*/ 139 h 139"/>
              <a:gd name="T2" fmla="*/ 479 w 479"/>
              <a:gd name="T3" fmla="*/ 0 h 139"/>
              <a:gd name="T4" fmla="*/ 182 w 479"/>
              <a:gd name="T5" fmla="*/ 0 h 139"/>
              <a:gd name="T6" fmla="*/ 0 w 479"/>
              <a:gd name="T7" fmla="*/ 139 h 139"/>
              <a:gd name="T8" fmla="*/ 292 w 479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39">
                <a:moveTo>
                  <a:pt x="292" y="139"/>
                </a:moveTo>
                <a:lnTo>
                  <a:pt x="479" y="0"/>
                </a:lnTo>
                <a:lnTo>
                  <a:pt x="182" y="0"/>
                </a:lnTo>
                <a:lnTo>
                  <a:pt x="0" y="139"/>
                </a:lnTo>
                <a:lnTo>
                  <a:pt x="292" y="139"/>
                </a:lnTo>
                <a:close/>
              </a:path>
            </a:pathLst>
          </a:custGeom>
          <a:solidFill>
            <a:srgbClr val="AC3046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97" name="Freeform 29"/>
          <p:cNvSpPr>
            <a:spLocks/>
          </p:cNvSpPr>
          <p:nvPr/>
        </p:nvSpPr>
        <p:spPr bwMode="auto">
          <a:xfrm>
            <a:off x="4445000" y="2479675"/>
            <a:ext cx="296863" cy="2022475"/>
          </a:xfrm>
          <a:custGeom>
            <a:avLst/>
            <a:gdLst>
              <a:gd name="T0" fmla="*/ 0 w 187"/>
              <a:gd name="T1" fmla="*/ 1274 h 1274"/>
              <a:gd name="T2" fmla="*/ 0 w 187"/>
              <a:gd name="T3" fmla="*/ 139 h 1274"/>
              <a:gd name="T4" fmla="*/ 187 w 187"/>
              <a:gd name="T5" fmla="*/ 0 h 1274"/>
              <a:gd name="T6" fmla="*/ 187 w 187"/>
              <a:gd name="T7" fmla="*/ 1135 h 1274"/>
              <a:gd name="T8" fmla="*/ 0 w 187"/>
              <a:gd name="T9" fmla="*/ 1274 h 1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1274">
                <a:moveTo>
                  <a:pt x="0" y="1274"/>
                </a:moveTo>
                <a:lnTo>
                  <a:pt x="0" y="139"/>
                </a:lnTo>
                <a:lnTo>
                  <a:pt x="187" y="0"/>
                </a:lnTo>
                <a:lnTo>
                  <a:pt x="187" y="1135"/>
                </a:lnTo>
                <a:lnTo>
                  <a:pt x="0" y="1274"/>
                </a:lnTo>
                <a:close/>
              </a:path>
            </a:pathLst>
          </a:custGeom>
          <a:solidFill>
            <a:srgbClr val="7D7F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98" name="Rectangle 30"/>
          <p:cNvSpPr>
            <a:spLocks noChangeArrowheads="1"/>
          </p:cNvSpPr>
          <p:nvPr/>
        </p:nvSpPr>
        <p:spPr bwMode="auto">
          <a:xfrm>
            <a:off x="3981450" y="2700338"/>
            <a:ext cx="463550" cy="1801812"/>
          </a:xfrm>
          <a:prstGeom prst="rect">
            <a:avLst/>
          </a:prstGeom>
          <a:solidFill>
            <a:srgbClr val="FAFD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99" name="Freeform 31"/>
          <p:cNvSpPr>
            <a:spLocks/>
          </p:cNvSpPr>
          <p:nvPr/>
        </p:nvSpPr>
        <p:spPr bwMode="auto">
          <a:xfrm>
            <a:off x="3981450" y="2479675"/>
            <a:ext cx="760413" cy="220663"/>
          </a:xfrm>
          <a:custGeom>
            <a:avLst/>
            <a:gdLst>
              <a:gd name="T0" fmla="*/ 292 w 479"/>
              <a:gd name="T1" fmla="*/ 139 h 139"/>
              <a:gd name="T2" fmla="*/ 479 w 479"/>
              <a:gd name="T3" fmla="*/ 0 h 139"/>
              <a:gd name="T4" fmla="*/ 182 w 479"/>
              <a:gd name="T5" fmla="*/ 0 h 139"/>
              <a:gd name="T6" fmla="*/ 0 w 479"/>
              <a:gd name="T7" fmla="*/ 139 h 139"/>
              <a:gd name="T8" fmla="*/ 292 w 479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39">
                <a:moveTo>
                  <a:pt x="292" y="139"/>
                </a:moveTo>
                <a:lnTo>
                  <a:pt x="479" y="0"/>
                </a:lnTo>
                <a:lnTo>
                  <a:pt x="182" y="0"/>
                </a:lnTo>
                <a:lnTo>
                  <a:pt x="0" y="139"/>
                </a:lnTo>
                <a:lnTo>
                  <a:pt x="292" y="139"/>
                </a:lnTo>
                <a:close/>
              </a:path>
            </a:pathLst>
          </a:custGeom>
          <a:solidFill>
            <a:srgbClr val="BCBE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00" name="Freeform 32"/>
          <p:cNvSpPr>
            <a:spLocks/>
          </p:cNvSpPr>
          <p:nvPr/>
        </p:nvSpPr>
        <p:spPr bwMode="auto">
          <a:xfrm>
            <a:off x="5305425" y="3529013"/>
            <a:ext cx="288925" cy="2174875"/>
          </a:xfrm>
          <a:custGeom>
            <a:avLst/>
            <a:gdLst>
              <a:gd name="T0" fmla="*/ 0 w 182"/>
              <a:gd name="T1" fmla="*/ 1370 h 1370"/>
              <a:gd name="T2" fmla="*/ 0 w 182"/>
              <a:gd name="T3" fmla="*/ 139 h 1370"/>
              <a:gd name="T4" fmla="*/ 182 w 182"/>
              <a:gd name="T5" fmla="*/ 0 h 1370"/>
              <a:gd name="T6" fmla="*/ 182 w 182"/>
              <a:gd name="T7" fmla="*/ 1231 h 1370"/>
              <a:gd name="T8" fmla="*/ 0 w 182"/>
              <a:gd name="T9" fmla="*/ 1370 h 1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2" h="1370">
                <a:moveTo>
                  <a:pt x="0" y="1370"/>
                </a:moveTo>
                <a:lnTo>
                  <a:pt x="0" y="139"/>
                </a:lnTo>
                <a:lnTo>
                  <a:pt x="182" y="0"/>
                </a:lnTo>
                <a:lnTo>
                  <a:pt x="182" y="1231"/>
                </a:lnTo>
                <a:lnTo>
                  <a:pt x="0" y="1370"/>
                </a:lnTo>
                <a:close/>
              </a:path>
            </a:pathLst>
          </a:custGeom>
          <a:solidFill>
            <a:srgbClr val="73202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01" name="Rectangle 33"/>
          <p:cNvSpPr>
            <a:spLocks noChangeArrowheads="1"/>
          </p:cNvSpPr>
          <p:nvPr/>
        </p:nvSpPr>
        <p:spPr bwMode="auto">
          <a:xfrm>
            <a:off x="4833938" y="3749675"/>
            <a:ext cx="471487" cy="1954213"/>
          </a:xfrm>
          <a:prstGeom prst="rect">
            <a:avLst/>
          </a:prstGeom>
          <a:solidFill>
            <a:srgbClr val="E5405D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02" name="Freeform 34"/>
          <p:cNvSpPr>
            <a:spLocks/>
          </p:cNvSpPr>
          <p:nvPr/>
        </p:nvSpPr>
        <p:spPr bwMode="auto">
          <a:xfrm>
            <a:off x="4833938" y="3529013"/>
            <a:ext cx="760412" cy="220662"/>
          </a:xfrm>
          <a:custGeom>
            <a:avLst/>
            <a:gdLst>
              <a:gd name="T0" fmla="*/ 297 w 479"/>
              <a:gd name="T1" fmla="*/ 139 h 139"/>
              <a:gd name="T2" fmla="*/ 479 w 479"/>
              <a:gd name="T3" fmla="*/ 0 h 139"/>
              <a:gd name="T4" fmla="*/ 187 w 479"/>
              <a:gd name="T5" fmla="*/ 0 h 139"/>
              <a:gd name="T6" fmla="*/ 0 w 479"/>
              <a:gd name="T7" fmla="*/ 139 h 139"/>
              <a:gd name="T8" fmla="*/ 297 w 479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39">
                <a:moveTo>
                  <a:pt x="297" y="139"/>
                </a:moveTo>
                <a:lnTo>
                  <a:pt x="479" y="0"/>
                </a:lnTo>
                <a:lnTo>
                  <a:pt x="187" y="0"/>
                </a:lnTo>
                <a:lnTo>
                  <a:pt x="0" y="139"/>
                </a:lnTo>
                <a:lnTo>
                  <a:pt x="297" y="139"/>
                </a:lnTo>
                <a:close/>
              </a:path>
            </a:pathLst>
          </a:custGeom>
          <a:solidFill>
            <a:srgbClr val="AC3046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03" name="Freeform 35"/>
          <p:cNvSpPr>
            <a:spLocks/>
          </p:cNvSpPr>
          <p:nvPr/>
        </p:nvSpPr>
        <p:spPr bwMode="auto">
          <a:xfrm>
            <a:off x="5305425" y="3041650"/>
            <a:ext cx="288925" cy="708025"/>
          </a:xfrm>
          <a:custGeom>
            <a:avLst/>
            <a:gdLst>
              <a:gd name="T0" fmla="*/ 0 w 182"/>
              <a:gd name="T1" fmla="*/ 446 h 446"/>
              <a:gd name="T2" fmla="*/ 0 w 182"/>
              <a:gd name="T3" fmla="*/ 139 h 446"/>
              <a:gd name="T4" fmla="*/ 182 w 182"/>
              <a:gd name="T5" fmla="*/ 0 h 446"/>
              <a:gd name="T6" fmla="*/ 182 w 182"/>
              <a:gd name="T7" fmla="*/ 307 h 446"/>
              <a:gd name="T8" fmla="*/ 0 w 182"/>
              <a:gd name="T9" fmla="*/ 446 h 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2" h="446">
                <a:moveTo>
                  <a:pt x="0" y="446"/>
                </a:moveTo>
                <a:lnTo>
                  <a:pt x="0" y="139"/>
                </a:lnTo>
                <a:lnTo>
                  <a:pt x="182" y="0"/>
                </a:lnTo>
                <a:lnTo>
                  <a:pt x="182" y="307"/>
                </a:lnTo>
                <a:lnTo>
                  <a:pt x="0" y="446"/>
                </a:lnTo>
                <a:close/>
              </a:path>
            </a:pathLst>
          </a:custGeom>
          <a:solidFill>
            <a:srgbClr val="7D7F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04" name="Rectangle 36"/>
          <p:cNvSpPr>
            <a:spLocks noChangeArrowheads="1"/>
          </p:cNvSpPr>
          <p:nvPr/>
        </p:nvSpPr>
        <p:spPr bwMode="auto">
          <a:xfrm>
            <a:off x="4833938" y="3262313"/>
            <a:ext cx="471487" cy="487362"/>
          </a:xfrm>
          <a:prstGeom prst="rect">
            <a:avLst/>
          </a:prstGeom>
          <a:solidFill>
            <a:srgbClr val="FAFD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05" name="Freeform 37"/>
          <p:cNvSpPr>
            <a:spLocks/>
          </p:cNvSpPr>
          <p:nvPr/>
        </p:nvSpPr>
        <p:spPr bwMode="auto">
          <a:xfrm>
            <a:off x="4833938" y="3041650"/>
            <a:ext cx="760412" cy="220663"/>
          </a:xfrm>
          <a:custGeom>
            <a:avLst/>
            <a:gdLst>
              <a:gd name="T0" fmla="*/ 297 w 479"/>
              <a:gd name="T1" fmla="*/ 139 h 139"/>
              <a:gd name="T2" fmla="*/ 479 w 479"/>
              <a:gd name="T3" fmla="*/ 0 h 139"/>
              <a:gd name="T4" fmla="*/ 187 w 479"/>
              <a:gd name="T5" fmla="*/ 0 h 139"/>
              <a:gd name="T6" fmla="*/ 0 w 479"/>
              <a:gd name="T7" fmla="*/ 139 h 139"/>
              <a:gd name="T8" fmla="*/ 297 w 479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39">
                <a:moveTo>
                  <a:pt x="297" y="139"/>
                </a:moveTo>
                <a:lnTo>
                  <a:pt x="479" y="0"/>
                </a:lnTo>
                <a:lnTo>
                  <a:pt x="187" y="0"/>
                </a:lnTo>
                <a:lnTo>
                  <a:pt x="0" y="139"/>
                </a:lnTo>
                <a:lnTo>
                  <a:pt x="297" y="139"/>
                </a:lnTo>
                <a:close/>
              </a:path>
            </a:pathLst>
          </a:custGeom>
          <a:solidFill>
            <a:srgbClr val="BCBE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06" name="Freeform 38"/>
          <p:cNvSpPr>
            <a:spLocks/>
          </p:cNvSpPr>
          <p:nvPr/>
        </p:nvSpPr>
        <p:spPr bwMode="auto">
          <a:xfrm>
            <a:off x="6157913" y="3733800"/>
            <a:ext cx="296862" cy="1970088"/>
          </a:xfrm>
          <a:custGeom>
            <a:avLst/>
            <a:gdLst>
              <a:gd name="T0" fmla="*/ 0 w 187"/>
              <a:gd name="T1" fmla="*/ 1241 h 1241"/>
              <a:gd name="T2" fmla="*/ 0 w 187"/>
              <a:gd name="T3" fmla="*/ 144 h 1241"/>
              <a:gd name="T4" fmla="*/ 187 w 187"/>
              <a:gd name="T5" fmla="*/ 0 h 1241"/>
              <a:gd name="T6" fmla="*/ 187 w 187"/>
              <a:gd name="T7" fmla="*/ 1102 h 1241"/>
              <a:gd name="T8" fmla="*/ 0 w 187"/>
              <a:gd name="T9" fmla="*/ 1241 h 1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1241">
                <a:moveTo>
                  <a:pt x="0" y="1241"/>
                </a:moveTo>
                <a:lnTo>
                  <a:pt x="0" y="144"/>
                </a:lnTo>
                <a:lnTo>
                  <a:pt x="187" y="0"/>
                </a:lnTo>
                <a:lnTo>
                  <a:pt x="187" y="1102"/>
                </a:lnTo>
                <a:lnTo>
                  <a:pt x="0" y="1241"/>
                </a:lnTo>
                <a:close/>
              </a:path>
            </a:pathLst>
          </a:custGeom>
          <a:solidFill>
            <a:srgbClr val="73202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07" name="Rectangle 39"/>
          <p:cNvSpPr>
            <a:spLocks noChangeArrowheads="1"/>
          </p:cNvSpPr>
          <p:nvPr/>
        </p:nvSpPr>
        <p:spPr bwMode="auto">
          <a:xfrm>
            <a:off x="5694363" y="3962400"/>
            <a:ext cx="463550" cy="1741488"/>
          </a:xfrm>
          <a:prstGeom prst="rect">
            <a:avLst/>
          </a:prstGeom>
          <a:solidFill>
            <a:srgbClr val="E5405D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08" name="Freeform 40"/>
          <p:cNvSpPr>
            <a:spLocks/>
          </p:cNvSpPr>
          <p:nvPr/>
        </p:nvSpPr>
        <p:spPr bwMode="auto">
          <a:xfrm>
            <a:off x="5694363" y="3733800"/>
            <a:ext cx="760412" cy="228600"/>
          </a:xfrm>
          <a:custGeom>
            <a:avLst/>
            <a:gdLst>
              <a:gd name="T0" fmla="*/ 292 w 479"/>
              <a:gd name="T1" fmla="*/ 144 h 144"/>
              <a:gd name="T2" fmla="*/ 479 w 479"/>
              <a:gd name="T3" fmla="*/ 0 h 144"/>
              <a:gd name="T4" fmla="*/ 182 w 479"/>
              <a:gd name="T5" fmla="*/ 0 h 144"/>
              <a:gd name="T6" fmla="*/ 0 w 479"/>
              <a:gd name="T7" fmla="*/ 144 h 144"/>
              <a:gd name="T8" fmla="*/ 292 w 479"/>
              <a:gd name="T9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44">
                <a:moveTo>
                  <a:pt x="292" y="144"/>
                </a:moveTo>
                <a:lnTo>
                  <a:pt x="479" y="0"/>
                </a:lnTo>
                <a:lnTo>
                  <a:pt x="182" y="0"/>
                </a:lnTo>
                <a:lnTo>
                  <a:pt x="0" y="144"/>
                </a:lnTo>
                <a:lnTo>
                  <a:pt x="292" y="144"/>
                </a:lnTo>
                <a:close/>
              </a:path>
            </a:pathLst>
          </a:custGeom>
          <a:solidFill>
            <a:srgbClr val="AC3046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09" name="Freeform 41"/>
          <p:cNvSpPr>
            <a:spLocks/>
          </p:cNvSpPr>
          <p:nvPr/>
        </p:nvSpPr>
        <p:spPr bwMode="auto">
          <a:xfrm>
            <a:off x="6157913" y="3308350"/>
            <a:ext cx="296862" cy="654050"/>
          </a:xfrm>
          <a:custGeom>
            <a:avLst/>
            <a:gdLst>
              <a:gd name="T0" fmla="*/ 0 w 187"/>
              <a:gd name="T1" fmla="*/ 412 h 412"/>
              <a:gd name="T2" fmla="*/ 0 w 187"/>
              <a:gd name="T3" fmla="*/ 139 h 412"/>
              <a:gd name="T4" fmla="*/ 187 w 187"/>
              <a:gd name="T5" fmla="*/ 0 h 412"/>
              <a:gd name="T6" fmla="*/ 187 w 187"/>
              <a:gd name="T7" fmla="*/ 268 h 412"/>
              <a:gd name="T8" fmla="*/ 0 w 187"/>
              <a:gd name="T9" fmla="*/ 412 h 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412">
                <a:moveTo>
                  <a:pt x="0" y="412"/>
                </a:moveTo>
                <a:lnTo>
                  <a:pt x="0" y="139"/>
                </a:lnTo>
                <a:lnTo>
                  <a:pt x="187" y="0"/>
                </a:lnTo>
                <a:lnTo>
                  <a:pt x="187" y="268"/>
                </a:lnTo>
                <a:lnTo>
                  <a:pt x="0" y="412"/>
                </a:lnTo>
                <a:close/>
              </a:path>
            </a:pathLst>
          </a:custGeom>
          <a:solidFill>
            <a:srgbClr val="7D7F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10" name="Rectangle 42"/>
          <p:cNvSpPr>
            <a:spLocks noChangeArrowheads="1"/>
          </p:cNvSpPr>
          <p:nvPr/>
        </p:nvSpPr>
        <p:spPr bwMode="auto">
          <a:xfrm>
            <a:off x="5694363" y="3529013"/>
            <a:ext cx="463550" cy="433387"/>
          </a:xfrm>
          <a:prstGeom prst="rect">
            <a:avLst/>
          </a:prstGeom>
          <a:solidFill>
            <a:srgbClr val="FAFD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11" name="Freeform 43"/>
          <p:cNvSpPr>
            <a:spLocks/>
          </p:cNvSpPr>
          <p:nvPr/>
        </p:nvSpPr>
        <p:spPr bwMode="auto">
          <a:xfrm>
            <a:off x="5694363" y="3308350"/>
            <a:ext cx="760412" cy="220663"/>
          </a:xfrm>
          <a:custGeom>
            <a:avLst/>
            <a:gdLst>
              <a:gd name="T0" fmla="*/ 292 w 479"/>
              <a:gd name="T1" fmla="*/ 139 h 139"/>
              <a:gd name="T2" fmla="*/ 479 w 479"/>
              <a:gd name="T3" fmla="*/ 0 h 139"/>
              <a:gd name="T4" fmla="*/ 182 w 479"/>
              <a:gd name="T5" fmla="*/ 0 h 139"/>
              <a:gd name="T6" fmla="*/ 0 w 479"/>
              <a:gd name="T7" fmla="*/ 139 h 139"/>
              <a:gd name="T8" fmla="*/ 292 w 479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39">
                <a:moveTo>
                  <a:pt x="292" y="139"/>
                </a:moveTo>
                <a:lnTo>
                  <a:pt x="479" y="0"/>
                </a:lnTo>
                <a:lnTo>
                  <a:pt x="182" y="0"/>
                </a:lnTo>
                <a:lnTo>
                  <a:pt x="0" y="139"/>
                </a:lnTo>
                <a:lnTo>
                  <a:pt x="292" y="139"/>
                </a:lnTo>
                <a:close/>
              </a:path>
            </a:pathLst>
          </a:custGeom>
          <a:solidFill>
            <a:srgbClr val="BCBE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12" name="Freeform 44"/>
          <p:cNvSpPr>
            <a:spLocks/>
          </p:cNvSpPr>
          <p:nvPr/>
        </p:nvSpPr>
        <p:spPr bwMode="auto">
          <a:xfrm>
            <a:off x="7018338" y="4433888"/>
            <a:ext cx="288925" cy="1270000"/>
          </a:xfrm>
          <a:custGeom>
            <a:avLst/>
            <a:gdLst>
              <a:gd name="T0" fmla="*/ 0 w 182"/>
              <a:gd name="T1" fmla="*/ 800 h 800"/>
              <a:gd name="T2" fmla="*/ 0 w 182"/>
              <a:gd name="T3" fmla="*/ 139 h 800"/>
              <a:gd name="T4" fmla="*/ 182 w 182"/>
              <a:gd name="T5" fmla="*/ 0 h 800"/>
              <a:gd name="T6" fmla="*/ 182 w 182"/>
              <a:gd name="T7" fmla="*/ 661 h 800"/>
              <a:gd name="T8" fmla="*/ 0 w 182"/>
              <a:gd name="T9" fmla="*/ 80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2" h="800">
                <a:moveTo>
                  <a:pt x="0" y="800"/>
                </a:moveTo>
                <a:lnTo>
                  <a:pt x="0" y="139"/>
                </a:lnTo>
                <a:lnTo>
                  <a:pt x="182" y="0"/>
                </a:lnTo>
                <a:lnTo>
                  <a:pt x="182" y="661"/>
                </a:lnTo>
                <a:lnTo>
                  <a:pt x="0" y="800"/>
                </a:lnTo>
                <a:close/>
              </a:path>
            </a:pathLst>
          </a:custGeom>
          <a:solidFill>
            <a:srgbClr val="73202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13" name="Rectangle 45"/>
          <p:cNvSpPr>
            <a:spLocks noChangeArrowheads="1"/>
          </p:cNvSpPr>
          <p:nvPr/>
        </p:nvSpPr>
        <p:spPr bwMode="auto">
          <a:xfrm>
            <a:off x="6546850" y="4654550"/>
            <a:ext cx="471488" cy="1049338"/>
          </a:xfrm>
          <a:prstGeom prst="rect">
            <a:avLst/>
          </a:prstGeom>
          <a:solidFill>
            <a:srgbClr val="E5405D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14" name="Freeform 46"/>
          <p:cNvSpPr>
            <a:spLocks/>
          </p:cNvSpPr>
          <p:nvPr/>
        </p:nvSpPr>
        <p:spPr bwMode="auto">
          <a:xfrm>
            <a:off x="6546850" y="4433888"/>
            <a:ext cx="760413" cy="220662"/>
          </a:xfrm>
          <a:custGeom>
            <a:avLst/>
            <a:gdLst>
              <a:gd name="T0" fmla="*/ 297 w 479"/>
              <a:gd name="T1" fmla="*/ 139 h 139"/>
              <a:gd name="T2" fmla="*/ 479 w 479"/>
              <a:gd name="T3" fmla="*/ 0 h 139"/>
              <a:gd name="T4" fmla="*/ 187 w 479"/>
              <a:gd name="T5" fmla="*/ 0 h 139"/>
              <a:gd name="T6" fmla="*/ 0 w 479"/>
              <a:gd name="T7" fmla="*/ 139 h 139"/>
              <a:gd name="T8" fmla="*/ 297 w 479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39">
                <a:moveTo>
                  <a:pt x="297" y="139"/>
                </a:moveTo>
                <a:lnTo>
                  <a:pt x="479" y="0"/>
                </a:lnTo>
                <a:lnTo>
                  <a:pt x="187" y="0"/>
                </a:lnTo>
                <a:lnTo>
                  <a:pt x="0" y="139"/>
                </a:lnTo>
                <a:lnTo>
                  <a:pt x="297" y="139"/>
                </a:lnTo>
                <a:close/>
              </a:path>
            </a:pathLst>
          </a:custGeom>
          <a:solidFill>
            <a:srgbClr val="AC3046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15" name="Freeform 47"/>
          <p:cNvSpPr>
            <a:spLocks/>
          </p:cNvSpPr>
          <p:nvPr/>
        </p:nvSpPr>
        <p:spPr bwMode="auto">
          <a:xfrm>
            <a:off x="7018338" y="4319588"/>
            <a:ext cx="288925" cy="334962"/>
          </a:xfrm>
          <a:custGeom>
            <a:avLst/>
            <a:gdLst>
              <a:gd name="T0" fmla="*/ 0 w 182"/>
              <a:gd name="T1" fmla="*/ 211 h 211"/>
              <a:gd name="T2" fmla="*/ 0 w 182"/>
              <a:gd name="T3" fmla="*/ 139 h 211"/>
              <a:gd name="T4" fmla="*/ 182 w 182"/>
              <a:gd name="T5" fmla="*/ 0 h 211"/>
              <a:gd name="T6" fmla="*/ 182 w 182"/>
              <a:gd name="T7" fmla="*/ 72 h 211"/>
              <a:gd name="T8" fmla="*/ 0 w 182"/>
              <a:gd name="T9" fmla="*/ 211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2" h="211">
                <a:moveTo>
                  <a:pt x="0" y="211"/>
                </a:moveTo>
                <a:lnTo>
                  <a:pt x="0" y="139"/>
                </a:lnTo>
                <a:lnTo>
                  <a:pt x="182" y="0"/>
                </a:lnTo>
                <a:lnTo>
                  <a:pt x="182" y="72"/>
                </a:lnTo>
                <a:lnTo>
                  <a:pt x="0" y="211"/>
                </a:lnTo>
                <a:close/>
              </a:path>
            </a:pathLst>
          </a:custGeom>
          <a:solidFill>
            <a:srgbClr val="7D7F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16" name="Rectangle 48"/>
          <p:cNvSpPr>
            <a:spLocks noChangeArrowheads="1"/>
          </p:cNvSpPr>
          <p:nvPr/>
        </p:nvSpPr>
        <p:spPr bwMode="auto">
          <a:xfrm>
            <a:off x="6546850" y="4540250"/>
            <a:ext cx="471488" cy="114300"/>
          </a:xfrm>
          <a:prstGeom prst="rect">
            <a:avLst/>
          </a:prstGeom>
          <a:solidFill>
            <a:srgbClr val="FAFD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17" name="Freeform 49"/>
          <p:cNvSpPr>
            <a:spLocks/>
          </p:cNvSpPr>
          <p:nvPr/>
        </p:nvSpPr>
        <p:spPr bwMode="auto">
          <a:xfrm>
            <a:off x="6546850" y="4319588"/>
            <a:ext cx="760413" cy="220662"/>
          </a:xfrm>
          <a:custGeom>
            <a:avLst/>
            <a:gdLst>
              <a:gd name="T0" fmla="*/ 297 w 479"/>
              <a:gd name="T1" fmla="*/ 139 h 139"/>
              <a:gd name="T2" fmla="*/ 479 w 479"/>
              <a:gd name="T3" fmla="*/ 0 h 139"/>
              <a:gd name="T4" fmla="*/ 187 w 479"/>
              <a:gd name="T5" fmla="*/ 0 h 139"/>
              <a:gd name="T6" fmla="*/ 0 w 479"/>
              <a:gd name="T7" fmla="*/ 139 h 139"/>
              <a:gd name="T8" fmla="*/ 297 w 479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39">
                <a:moveTo>
                  <a:pt x="297" y="139"/>
                </a:moveTo>
                <a:lnTo>
                  <a:pt x="479" y="0"/>
                </a:lnTo>
                <a:lnTo>
                  <a:pt x="187" y="0"/>
                </a:lnTo>
                <a:lnTo>
                  <a:pt x="0" y="139"/>
                </a:lnTo>
                <a:lnTo>
                  <a:pt x="297" y="139"/>
                </a:lnTo>
                <a:close/>
              </a:path>
            </a:pathLst>
          </a:custGeom>
          <a:solidFill>
            <a:srgbClr val="BCBE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18" name="Freeform 50"/>
          <p:cNvSpPr>
            <a:spLocks/>
          </p:cNvSpPr>
          <p:nvPr/>
        </p:nvSpPr>
        <p:spPr bwMode="auto">
          <a:xfrm>
            <a:off x="7870825" y="4556125"/>
            <a:ext cx="296863" cy="1147763"/>
          </a:xfrm>
          <a:custGeom>
            <a:avLst/>
            <a:gdLst>
              <a:gd name="T0" fmla="*/ 0 w 187"/>
              <a:gd name="T1" fmla="*/ 723 h 723"/>
              <a:gd name="T2" fmla="*/ 0 w 187"/>
              <a:gd name="T3" fmla="*/ 139 h 723"/>
              <a:gd name="T4" fmla="*/ 187 w 187"/>
              <a:gd name="T5" fmla="*/ 0 h 723"/>
              <a:gd name="T6" fmla="*/ 187 w 187"/>
              <a:gd name="T7" fmla="*/ 584 h 723"/>
              <a:gd name="T8" fmla="*/ 0 w 187"/>
              <a:gd name="T9" fmla="*/ 723 h 7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723">
                <a:moveTo>
                  <a:pt x="0" y="723"/>
                </a:moveTo>
                <a:lnTo>
                  <a:pt x="0" y="139"/>
                </a:lnTo>
                <a:lnTo>
                  <a:pt x="187" y="0"/>
                </a:lnTo>
                <a:lnTo>
                  <a:pt x="187" y="584"/>
                </a:lnTo>
                <a:lnTo>
                  <a:pt x="0" y="723"/>
                </a:lnTo>
                <a:close/>
              </a:path>
            </a:pathLst>
          </a:custGeom>
          <a:solidFill>
            <a:srgbClr val="73202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19" name="Rectangle 51"/>
          <p:cNvSpPr>
            <a:spLocks noChangeArrowheads="1"/>
          </p:cNvSpPr>
          <p:nvPr/>
        </p:nvSpPr>
        <p:spPr bwMode="auto">
          <a:xfrm>
            <a:off x="7405688" y="4776788"/>
            <a:ext cx="465137" cy="927100"/>
          </a:xfrm>
          <a:prstGeom prst="rect">
            <a:avLst/>
          </a:prstGeom>
          <a:solidFill>
            <a:srgbClr val="E5405D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20" name="Freeform 52"/>
          <p:cNvSpPr>
            <a:spLocks/>
          </p:cNvSpPr>
          <p:nvPr/>
        </p:nvSpPr>
        <p:spPr bwMode="auto">
          <a:xfrm>
            <a:off x="7405688" y="4556125"/>
            <a:ext cx="762000" cy="220663"/>
          </a:xfrm>
          <a:custGeom>
            <a:avLst/>
            <a:gdLst>
              <a:gd name="T0" fmla="*/ 293 w 480"/>
              <a:gd name="T1" fmla="*/ 139 h 139"/>
              <a:gd name="T2" fmla="*/ 480 w 480"/>
              <a:gd name="T3" fmla="*/ 0 h 139"/>
              <a:gd name="T4" fmla="*/ 183 w 480"/>
              <a:gd name="T5" fmla="*/ 0 h 139"/>
              <a:gd name="T6" fmla="*/ 0 w 480"/>
              <a:gd name="T7" fmla="*/ 139 h 139"/>
              <a:gd name="T8" fmla="*/ 293 w 480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0" h="139">
                <a:moveTo>
                  <a:pt x="293" y="139"/>
                </a:moveTo>
                <a:lnTo>
                  <a:pt x="480" y="0"/>
                </a:lnTo>
                <a:lnTo>
                  <a:pt x="183" y="0"/>
                </a:lnTo>
                <a:lnTo>
                  <a:pt x="0" y="139"/>
                </a:lnTo>
                <a:lnTo>
                  <a:pt x="293" y="139"/>
                </a:lnTo>
                <a:close/>
              </a:path>
            </a:pathLst>
          </a:custGeom>
          <a:solidFill>
            <a:srgbClr val="AC3046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21" name="Freeform 53"/>
          <p:cNvSpPr>
            <a:spLocks/>
          </p:cNvSpPr>
          <p:nvPr/>
        </p:nvSpPr>
        <p:spPr bwMode="auto">
          <a:xfrm>
            <a:off x="7870825" y="4319588"/>
            <a:ext cx="296863" cy="457200"/>
          </a:xfrm>
          <a:custGeom>
            <a:avLst/>
            <a:gdLst>
              <a:gd name="T0" fmla="*/ 0 w 187"/>
              <a:gd name="T1" fmla="*/ 288 h 288"/>
              <a:gd name="T2" fmla="*/ 0 w 187"/>
              <a:gd name="T3" fmla="*/ 139 h 288"/>
              <a:gd name="T4" fmla="*/ 187 w 187"/>
              <a:gd name="T5" fmla="*/ 0 h 288"/>
              <a:gd name="T6" fmla="*/ 187 w 187"/>
              <a:gd name="T7" fmla="*/ 149 h 288"/>
              <a:gd name="T8" fmla="*/ 0 w 187"/>
              <a:gd name="T9" fmla="*/ 28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88">
                <a:moveTo>
                  <a:pt x="0" y="288"/>
                </a:moveTo>
                <a:lnTo>
                  <a:pt x="0" y="139"/>
                </a:lnTo>
                <a:lnTo>
                  <a:pt x="187" y="0"/>
                </a:lnTo>
                <a:lnTo>
                  <a:pt x="187" y="149"/>
                </a:lnTo>
                <a:lnTo>
                  <a:pt x="0" y="288"/>
                </a:lnTo>
                <a:close/>
              </a:path>
            </a:pathLst>
          </a:custGeom>
          <a:solidFill>
            <a:srgbClr val="7D7F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22" name="Rectangle 54"/>
          <p:cNvSpPr>
            <a:spLocks noChangeArrowheads="1"/>
          </p:cNvSpPr>
          <p:nvPr/>
        </p:nvSpPr>
        <p:spPr bwMode="auto">
          <a:xfrm>
            <a:off x="7405688" y="4540250"/>
            <a:ext cx="465137" cy="236538"/>
          </a:xfrm>
          <a:prstGeom prst="rect">
            <a:avLst/>
          </a:prstGeom>
          <a:solidFill>
            <a:srgbClr val="FAFD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23" name="Freeform 55"/>
          <p:cNvSpPr>
            <a:spLocks/>
          </p:cNvSpPr>
          <p:nvPr/>
        </p:nvSpPr>
        <p:spPr bwMode="auto">
          <a:xfrm>
            <a:off x="7405688" y="4319588"/>
            <a:ext cx="762000" cy="220662"/>
          </a:xfrm>
          <a:custGeom>
            <a:avLst/>
            <a:gdLst>
              <a:gd name="T0" fmla="*/ 293 w 480"/>
              <a:gd name="T1" fmla="*/ 139 h 139"/>
              <a:gd name="T2" fmla="*/ 480 w 480"/>
              <a:gd name="T3" fmla="*/ 0 h 139"/>
              <a:gd name="T4" fmla="*/ 183 w 480"/>
              <a:gd name="T5" fmla="*/ 0 h 139"/>
              <a:gd name="T6" fmla="*/ 0 w 480"/>
              <a:gd name="T7" fmla="*/ 139 h 139"/>
              <a:gd name="T8" fmla="*/ 293 w 480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0" h="139">
                <a:moveTo>
                  <a:pt x="293" y="139"/>
                </a:moveTo>
                <a:lnTo>
                  <a:pt x="480" y="0"/>
                </a:lnTo>
                <a:lnTo>
                  <a:pt x="183" y="0"/>
                </a:lnTo>
                <a:lnTo>
                  <a:pt x="0" y="139"/>
                </a:lnTo>
                <a:lnTo>
                  <a:pt x="293" y="139"/>
                </a:lnTo>
                <a:close/>
              </a:path>
            </a:pathLst>
          </a:custGeom>
          <a:solidFill>
            <a:srgbClr val="BCBE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24" name="Line 56"/>
          <p:cNvSpPr>
            <a:spLocks noChangeShapeType="1"/>
          </p:cNvSpPr>
          <p:nvPr/>
        </p:nvSpPr>
        <p:spPr bwMode="auto">
          <a:xfrm flipV="1">
            <a:off x="1217613" y="2212975"/>
            <a:ext cx="1587" cy="3490913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25" name="Line 57"/>
          <p:cNvSpPr>
            <a:spLocks noChangeShapeType="1"/>
          </p:cNvSpPr>
          <p:nvPr/>
        </p:nvSpPr>
        <p:spPr bwMode="auto">
          <a:xfrm flipH="1">
            <a:off x="1165225" y="5703888"/>
            <a:ext cx="52388" cy="1587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26" name="Line 58"/>
          <p:cNvSpPr>
            <a:spLocks noChangeShapeType="1"/>
          </p:cNvSpPr>
          <p:nvPr/>
        </p:nvSpPr>
        <p:spPr bwMode="auto">
          <a:xfrm flipH="1">
            <a:off x="1165225" y="5126038"/>
            <a:ext cx="52388" cy="1587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27" name="Line 59"/>
          <p:cNvSpPr>
            <a:spLocks noChangeShapeType="1"/>
          </p:cNvSpPr>
          <p:nvPr/>
        </p:nvSpPr>
        <p:spPr bwMode="auto">
          <a:xfrm flipH="1">
            <a:off x="1165225" y="4540250"/>
            <a:ext cx="52388" cy="1588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28" name="Line 60"/>
          <p:cNvSpPr>
            <a:spLocks noChangeShapeType="1"/>
          </p:cNvSpPr>
          <p:nvPr/>
        </p:nvSpPr>
        <p:spPr bwMode="auto">
          <a:xfrm flipH="1">
            <a:off x="1165225" y="3962400"/>
            <a:ext cx="52388" cy="1588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29" name="Line 61"/>
          <p:cNvSpPr>
            <a:spLocks noChangeShapeType="1"/>
          </p:cNvSpPr>
          <p:nvPr/>
        </p:nvSpPr>
        <p:spPr bwMode="auto">
          <a:xfrm flipH="1">
            <a:off x="1165225" y="3376613"/>
            <a:ext cx="52388" cy="1587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30" name="Line 62"/>
          <p:cNvSpPr>
            <a:spLocks noChangeShapeType="1"/>
          </p:cNvSpPr>
          <p:nvPr/>
        </p:nvSpPr>
        <p:spPr bwMode="auto">
          <a:xfrm flipH="1">
            <a:off x="1165225" y="2798763"/>
            <a:ext cx="52388" cy="1587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31" name="Line 63"/>
          <p:cNvSpPr>
            <a:spLocks noChangeShapeType="1"/>
          </p:cNvSpPr>
          <p:nvPr/>
        </p:nvSpPr>
        <p:spPr bwMode="auto">
          <a:xfrm flipH="1">
            <a:off x="1165225" y="2212975"/>
            <a:ext cx="52388" cy="1588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32" name="Rectangle 64"/>
          <p:cNvSpPr>
            <a:spLocks noChangeArrowheads="1"/>
          </p:cNvSpPr>
          <p:nvPr/>
        </p:nvSpPr>
        <p:spPr bwMode="auto">
          <a:xfrm>
            <a:off x="996950" y="5575300"/>
            <a:ext cx="23653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0</a:t>
            </a:r>
            <a:endParaRPr lang="en-US" sz="1800">
              <a:latin typeface="Arial" charset="0"/>
            </a:endParaRPr>
          </a:p>
        </p:txBody>
      </p:sp>
      <p:sp>
        <p:nvSpPr>
          <p:cNvPr id="109633" name="Rectangle 65"/>
          <p:cNvSpPr>
            <a:spLocks noChangeArrowheads="1"/>
          </p:cNvSpPr>
          <p:nvPr/>
        </p:nvSpPr>
        <p:spPr bwMode="auto">
          <a:xfrm>
            <a:off x="868363" y="4997450"/>
            <a:ext cx="357187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50</a:t>
            </a:r>
            <a:endParaRPr lang="en-US" sz="1800">
              <a:latin typeface="Arial" charset="0"/>
            </a:endParaRPr>
          </a:p>
        </p:txBody>
      </p:sp>
      <p:sp>
        <p:nvSpPr>
          <p:cNvPr id="109634" name="Rectangle 66"/>
          <p:cNvSpPr>
            <a:spLocks noChangeArrowheads="1"/>
          </p:cNvSpPr>
          <p:nvPr/>
        </p:nvSpPr>
        <p:spPr bwMode="auto">
          <a:xfrm>
            <a:off x="738188" y="4411663"/>
            <a:ext cx="48736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100</a:t>
            </a:r>
            <a:endParaRPr lang="en-US" sz="1800">
              <a:latin typeface="Arial" charset="0"/>
            </a:endParaRPr>
          </a:p>
        </p:txBody>
      </p:sp>
      <p:sp>
        <p:nvSpPr>
          <p:cNvPr id="109635" name="Rectangle 67"/>
          <p:cNvSpPr>
            <a:spLocks noChangeArrowheads="1"/>
          </p:cNvSpPr>
          <p:nvPr/>
        </p:nvSpPr>
        <p:spPr bwMode="auto">
          <a:xfrm>
            <a:off x="738188" y="3833813"/>
            <a:ext cx="48736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150</a:t>
            </a:r>
            <a:endParaRPr lang="en-US" sz="1800">
              <a:latin typeface="Arial" charset="0"/>
            </a:endParaRPr>
          </a:p>
        </p:txBody>
      </p:sp>
      <p:sp>
        <p:nvSpPr>
          <p:cNvPr id="109636" name="Rectangle 68"/>
          <p:cNvSpPr>
            <a:spLocks noChangeArrowheads="1"/>
          </p:cNvSpPr>
          <p:nvPr/>
        </p:nvSpPr>
        <p:spPr bwMode="auto">
          <a:xfrm>
            <a:off x="738188" y="3248025"/>
            <a:ext cx="48736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200</a:t>
            </a:r>
            <a:endParaRPr lang="en-US" sz="1800">
              <a:latin typeface="Arial" charset="0"/>
            </a:endParaRPr>
          </a:p>
        </p:txBody>
      </p:sp>
      <p:sp>
        <p:nvSpPr>
          <p:cNvPr id="109637" name="Rectangle 69"/>
          <p:cNvSpPr>
            <a:spLocks noChangeArrowheads="1"/>
          </p:cNvSpPr>
          <p:nvPr/>
        </p:nvSpPr>
        <p:spPr bwMode="auto">
          <a:xfrm>
            <a:off x="738188" y="2670175"/>
            <a:ext cx="48736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250</a:t>
            </a:r>
            <a:endParaRPr lang="en-US" sz="1800">
              <a:latin typeface="Arial" charset="0"/>
            </a:endParaRPr>
          </a:p>
        </p:txBody>
      </p:sp>
      <p:sp>
        <p:nvSpPr>
          <p:cNvPr id="109638" name="Rectangle 70"/>
          <p:cNvSpPr>
            <a:spLocks noChangeArrowheads="1"/>
          </p:cNvSpPr>
          <p:nvPr/>
        </p:nvSpPr>
        <p:spPr bwMode="auto">
          <a:xfrm>
            <a:off x="738188" y="2084388"/>
            <a:ext cx="48736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300</a:t>
            </a:r>
            <a:endParaRPr lang="en-US" sz="1800">
              <a:latin typeface="Arial" charset="0"/>
            </a:endParaRPr>
          </a:p>
        </p:txBody>
      </p:sp>
      <p:sp>
        <p:nvSpPr>
          <p:cNvPr id="109639" name="Line 71"/>
          <p:cNvSpPr>
            <a:spLocks noChangeShapeType="1"/>
          </p:cNvSpPr>
          <p:nvPr/>
        </p:nvSpPr>
        <p:spPr bwMode="auto">
          <a:xfrm>
            <a:off x="1217613" y="5703888"/>
            <a:ext cx="6850062" cy="1587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40" name="Line 72"/>
          <p:cNvSpPr>
            <a:spLocks noChangeShapeType="1"/>
          </p:cNvSpPr>
          <p:nvPr/>
        </p:nvSpPr>
        <p:spPr bwMode="auto">
          <a:xfrm>
            <a:off x="1217613" y="5703888"/>
            <a:ext cx="1587" cy="53975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41" name="Line 73"/>
          <p:cNvSpPr>
            <a:spLocks noChangeShapeType="1"/>
          </p:cNvSpPr>
          <p:nvPr/>
        </p:nvSpPr>
        <p:spPr bwMode="auto">
          <a:xfrm>
            <a:off x="2070100" y="5703888"/>
            <a:ext cx="1588" cy="53975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42" name="Line 74"/>
          <p:cNvSpPr>
            <a:spLocks noChangeShapeType="1"/>
          </p:cNvSpPr>
          <p:nvPr/>
        </p:nvSpPr>
        <p:spPr bwMode="auto">
          <a:xfrm>
            <a:off x="2930525" y="5703888"/>
            <a:ext cx="1588" cy="53975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43" name="Line 75"/>
          <p:cNvSpPr>
            <a:spLocks noChangeShapeType="1"/>
          </p:cNvSpPr>
          <p:nvPr/>
        </p:nvSpPr>
        <p:spPr bwMode="auto">
          <a:xfrm>
            <a:off x="3783013" y="5703888"/>
            <a:ext cx="1587" cy="53975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44" name="Line 76"/>
          <p:cNvSpPr>
            <a:spLocks noChangeShapeType="1"/>
          </p:cNvSpPr>
          <p:nvPr/>
        </p:nvSpPr>
        <p:spPr bwMode="auto">
          <a:xfrm>
            <a:off x="4643438" y="5703888"/>
            <a:ext cx="1587" cy="53975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45" name="Line 77"/>
          <p:cNvSpPr>
            <a:spLocks noChangeShapeType="1"/>
          </p:cNvSpPr>
          <p:nvPr/>
        </p:nvSpPr>
        <p:spPr bwMode="auto">
          <a:xfrm>
            <a:off x="5495925" y="5703888"/>
            <a:ext cx="1588" cy="53975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46" name="Line 78"/>
          <p:cNvSpPr>
            <a:spLocks noChangeShapeType="1"/>
          </p:cNvSpPr>
          <p:nvPr/>
        </p:nvSpPr>
        <p:spPr bwMode="auto">
          <a:xfrm>
            <a:off x="6356350" y="5703888"/>
            <a:ext cx="1588" cy="53975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47" name="Line 79"/>
          <p:cNvSpPr>
            <a:spLocks noChangeShapeType="1"/>
          </p:cNvSpPr>
          <p:nvPr/>
        </p:nvSpPr>
        <p:spPr bwMode="auto">
          <a:xfrm>
            <a:off x="7208838" y="5703888"/>
            <a:ext cx="1587" cy="53975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48" name="Line 80"/>
          <p:cNvSpPr>
            <a:spLocks noChangeShapeType="1"/>
          </p:cNvSpPr>
          <p:nvPr/>
        </p:nvSpPr>
        <p:spPr bwMode="auto">
          <a:xfrm>
            <a:off x="8067675" y="5703888"/>
            <a:ext cx="1588" cy="53975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49" name="Rectangle 81"/>
          <p:cNvSpPr>
            <a:spLocks noChangeArrowheads="1"/>
          </p:cNvSpPr>
          <p:nvPr/>
        </p:nvSpPr>
        <p:spPr bwMode="auto">
          <a:xfrm>
            <a:off x="1484313" y="5826125"/>
            <a:ext cx="4254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SC</a:t>
            </a:r>
            <a:endParaRPr lang="en-US" sz="1800">
              <a:latin typeface="Arial" charset="0"/>
            </a:endParaRPr>
          </a:p>
        </p:txBody>
      </p:sp>
      <p:sp>
        <p:nvSpPr>
          <p:cNvPr id="109650" name="Rectangle 82"/>
          <p:cNvSpPr>
            <a:spLocks noChangeArrowheads="1"/>
          </p:cNvSpPr>
          <p:nvPr/>
        </p:nvSpPr>
        <p:spPr bwMode="auto">
          <a:xfrm>
            <a:off x="2222500" y="5826125"/>
            <a:ext cx="6619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SJV1</a:t>
            </a:r>
            <a:endParaRPr lang="en-US" sz="1800">
              <a:latin typeface="Arial" charset="0"/>
            </a:endParaRPr>
          </a:p>
        </p:txBody>
      </p:sp>
      <p:sp>
        <p:nvSpPr>
          <p:cNvPr id="109651" name="Rectangle 83"/>
          <p:cNvSpPr>
            <a:spLocks noChangeArrowheads="1"/>
          </p:cNvSpPr>
          <p:nvPr/>
        </p:nvSpPr>
        <p:spPr bwMode="auto">
          <a:xfrm>
            <a:off x="3074988" y="5826125"/>
            <a:ext cx="661987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SJV2</a:t>
            </a:r>
            <a:endParaRPr lang="en-US" sz="1800">
              <a:latin typeface="Arial" charset="0"/>
            </a:endParaRPr>
          </a:p>
        </p:txBody>
      </p:sp>
      <p:sp>
        <p:nvSpPr>
          <p:cNvPr id="109652" name="Rectangle 84"/>
          <p:cNvSpPr>
            <a:spLocks noChangeArrowheads="1"/>
          </p:cNvSpPr>
          <p:nvPr/>
        </p:nvSpPr>
        <p:spPr bwMode="auto">
          <a:xfrm>
            <a:off x="4019550" y="5826125"/>
            <a:ext cx="5095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Imp</a:t>
            </a:r>
            <a:endParaRPr lang="en-US" sz="1800">
              <a:latin typeface="Arial" charset="0"/>
            </a:endParaRPr>
          </a:p>
        </p:txBody>
      </p:sp>
      <p:sp>
        <p:nvSpPr>
          <p:cNvPr id="109653" name="Rectangle 85"/>
          <p:cNvSpPr>
            <a:spLocks noChangeArrowheads="1"/>
          </p:cNvSpPr>
          <p:nvPr/>
        </p:nvSpPr>
        <p:spPr bwMode="auto">
          <a:xfrm>
            <a:off x="4810125" y="5826125"/>
            <a:ext cx="520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Mam</a:t>
            </a:r>
            <a:endParaRPr lang="en-US" sz="1800">
              <a:latin typeface="Arial" charset="0"/>
            </a:endParaRPr>
          </a:p>
        </p:txBody>
      </p:sp>
      <p:sp>
        <p:nvSpPr>
          <p:cNvPr id="109654" name="Rectangle 86"/>
          <p:cNvSpPr>
            <a:spLocks noChangeArrowheads="1"/>
          </p:cNvSpPr>
          <p:nvPr/>
        </p:nvSpPr>
        <p:spPr bwMode="auto">
          <a:xfrm>
            <a:off x="5610225" y="5826125"/>
            <a:ext cx="622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Sacto</a:t>
            </a:r>
            <a:endParaRPr lang="en-US" sz="1800">
              <a:latin typeface="Arial" charset="0"/>
            </a:endParaRPr>
          </a:p>
        </p:txBody>
      </p:sp>
      <p:sp>
        <p:nvSpPr>
          <p:cNvPr id="109655" name="Rectangle 87"/>
          <p:cNvSpPr>
            <a:spLocks noChangeArrowheads="1"/>
          </p:cNvSpPr>
          <p:nvPr/>
        </p:nvSpPr>
        <p:spPr bwMode="auto">
          <a:xfrm>
            <a:off x="6584950" y="5826125"/>
            <a:ext cx="406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Mtn</a:t>
            </a:r>
            <a:endParaRPr lang="en-US" sz="1800">
              <a:latin typeface="Arial" charset="0"/>
            </a:endParaRPr>
          </a:p>
        </p:txBody>
      </p:sp>
      <p:sp>
        <p:nvSpPr>
          <p:cNvPr id="109656" name="Rectangle 88"/>
          <p:cNvSpPr>
            <a:spLocks noChangeArrowheads="1"/>
          </p:cNvSpPr>
          <p:nvPr/>
        </p:nvSpPr>
        <p:spPr bwMode="auto">
          <a:xfrm>
            <a:off x="7315200" y="5826125"/>
            <a:ext cx="7381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Coast</a:t>
            </a:r>
            <a:endParaRPr lang="en-US" sz="1800">
              <a:latin typeface="Arial" charset="0"/>
            </a:endParaRPr>
          </a:p>
        </p:txBody>
      </p:sp>
      <p:sp>
        <p:nvSpPr>
          <p:cNvPr id="109657" name="Rectangle 89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162800" cy="1143000"/>
          </a:xfrm>
          <a:noFill/>
          <a:ln/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/>
              <a:t>CA Non-attainment Areas: </a:t>
            </a:r>
            <a:br>
              <a:rPr lang="en-US"/>
            </a:br>
            <a:r>
              <a:rPr lang="en-US"/>
              <a:t>Fine vs Coarse Particulates</a:t>
            </a:r>
          </a:p>
        </p:txBody>
      </p:sp>
      <p:sp>
        <p:nvSpPr>
          <p:cNvPr id="109658" name="Rectangle 90"/>
          <p:cNvSpPr>
            <a:spLocks noChangeArrowheads="1"/>
          </p:cNvSpPr>
          <p:nvPr/>
        </p:nvSpPr>
        <p:spPr bwMode="auto">
          <a:xfrm>
            <a:off x="671513" y="1600200"/>
            <a:ext cx="150336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latin typeface="Arial" charset="0"/>
              </a:rPr>
              <a:t>PM10 (ug/m3)</a:t>
            </a:r>
          </a:p>
        </p:txBody>
      </p:sp>
      <p:sp>
        <p:nvSpPr>
          <p:cNvPr id="109659" name="Rectangle 91"/>
          <p:cNvSpPr>
            <a:spLocks noChangeArrowheads="1"/>
          </p:cNvSpPr>
          <p:nvPr/>
        </p:nvSpPr>
        <p:spPr bwMode="auto">
          <a:xfrm>
            <a:off x="6919913" y="4038600"/>
            <a:ext cx="3048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latin typeface="Arial" charset="0"/>
              </a:rPr>
              <a:t>?</a:t>
            </a:r>
          </a:p>
        </p:txBody>
      </p:sp>
      <p:sp>
        <p:nvSpPr>
          <p:cNvPr id="109660" name="Rectangle 92"/>
          <p:cNvSpPr>
            <a:spLocks noChangeArrowheads="1"/>
          </p:cNvSpPr>
          <p:nvPr/>
        </p:nvSpPr>
        <p:spPr bwMode="auto">
          <a:xfrm>
            <a:off x="7758113" y="4038600"/>
            <a:ext cx="3048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latin typeface="Arial" charset="0"/>
              </a:rPr>
              <a:t>?</a:t>
            </a:r>
          </a:p>
        </p:txBody>
      </p:sp>
      <p:grpSp>
        <p:nvGrpSpPr>
          <p:cNvPr id="109661" name="Group 93"/>
          <p:cNvGrpSpPr>
            <a:grpSpLocks/>
          </p:cNvGrpSpPr>
          <p:nvPr/>
        </p:nvGrpSpPr>
        <p:grpSpPr bwMode="auto">
          <a:xfrm>
            <a:off x="5715000" y="2133600"/>
            <a:ext cx="1927225" cy="914400"/>
            <a:chOff x="3120" y="1296"/>
            <a:chExt cx="1214" cy="576"/>
          </a:xfrm>
        </p:grpSpPr>
        <p:sp>
          <p:nvSpPr>
            <p:cNvPr id="109662" name="Rectangle 94"/>
            <p:cNvSpPr>
              <a:spLocks noChangeArrowheads="1"/>
            </p:cNvSpPr>
            <p:nvPr/>
          </p:nvSpPr>
          <p:spPr bwMode="auto">
            <a:xfrm>
              <a:off x="3552" y="1296"/>
              <a:ext cx="782" cy="254"/>
            </a:xfrm>
            <a:prstGeom prst="rect">
              <a:avLst/>
            </a:prstGeom>
            <a:noFill/>
            <a:ln w="38100">
              <a:solidFill>
                <a:srgbClr val="FAFD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FAFD00"/>
                  </a:solidFill>
                  <a:latin typeface="Arial" charset="0"/>
                </a:rPr>
                <a:t> Coarse </a:t>
              </a:r>
            </a:p>
          </p:txBody>
        </p:sp>
        <p:sp>
          <p:nvSpPr>
            <p:cNvPr id="109663" name="Line 95"/>
            <p:cNvSpPr>
              <a:spLocks noChangeShapeType="1"/>
            </p:cNvSpPr>
            <p:nvPr/>
          </p:nvSpPr>
          <p:spPr bwMode="auto">
            <a:xfrm flipV="1">
              <a:off x="3120" y="1536"/>
              <a:ext cx="432" cy="33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9664" name="Group 96"/>
          <p:cNvGrpSpPr>
            <a:grpSpLocks/>
          </p:cNvGrpSpPr>
          <p:nvPr/>
        </p:nvGrpSpPr>
        <p:grpSpPr bwMode="auto">
          <a:xfrm>
            <a:off x="6553200" y="3276600"/>
            <a:ext cx="1441450" cy="838200"/>
            <a:chOff x="4128" y="1920"/>
            <a:chExt cx="908" cy="528"/>
          </a:xfrm>
        </p:grpSpPr>
        <p:sp>
          <p:nvSpPr>
            <p:cNvPr id="109665" name="Rectangle 97"/>
            <p:cNvSpPr>
              <a:spLocks noChangeArrowheads="1"/>
            </p:cNvSpPr>
            <p:nvPr/>
          </p:nvSpPr>
          <p:spPr bwMode="auto">
            <a:xfrm>
              <a:off x="4512" y="1920"/>
              <a:ext cx="524" cy="254"/>
            </a:xfrm>
            <a:prstGeom prst="rect">
              <a:avLst/>
            </a:prstGeom>
            <a:noFill/>
            <a:ln w="38100">
              <a:solidFill>
                <a:srgbClr val="E5405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E5405D"/>
                  </a:solidFill>
                  <a:latin typeface="Arial" charset="0"/>
                </a:rPr>
                <a:t> Fine </a:t>
              </a:r>
            </a:p>
          </p:txBody>
        </p:sp>
        <p:sp>
          <p:nvSpPr>
            <p:cNvPr id="109666" name="Line 98"/>
            <p:cNvSpPr>
              <a:spLocks noChangeShapeType="1"/>
            </p:cNvSpPr>
            <p:nvPr/>
          </p:nvSpPr>
          <p:spPr bwMode="auto">
            <a:xfrm flipV="1">
              <a:off x="4128" y="2160"/>
              <a:ext cx="384" cy="288"/>
            </a:xfrm>
            <a:prstGeom prst="line">
              <a:avLst/>
            </a:prstGeom>
            <a:noFill/>
            <a:ln w="38100">
              <a:solidFill>
                <a:srgbClr val="E5405D"/>
              </a:solidFill>
              <a:round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0C52-E7C3-4B59-B2AE-55F91BD1C7BC}" type="datetime1">
              <a:rPr lang="en-US"/>
              <a:pPr/>
              <a:t>8/8/2013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Division Name Here</a:t>
            </a:r>
          </a:p>
        </p:txBody>
      </p:sp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1965325" y="1924050"/>
            <a:ext cx="5362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Thank you for your attention.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4F639-5F09-4C3F-9CB6-7A99FAA07EF9}" type="datetime1">
              <a:rPr lang="en-US"/>
              <a:pPr/>
              <a:t>8/8/2013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Division Name Here</a:t>
            </a: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A4D27-625D-49F1-A2EF-3DCC1AAA4AE9}" type="datetime1">
              <a:rPr lang="en-US"/>
              <a:pPr/>
              <a:t>8/8/2013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Division Name Here</a:t>
            </a:r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066800"/>
            <a:ext cx="7772400" cy="1143000"/>
          </a:xfrm>
        </p:spPr>
        <p:txBody>
          <a:bodyPr/>
          <a:lstStyle/>
          <a:p>
            <a:r>
              <a:rPr lang="en-US"/>
              <a:t>Examples of Presentation  Charts and Graphs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502D3-04B4-4AF4-A5A8-3E0C81D06CEA}" type="datetime1">
              <a:rPr lang="en-US"/>
              <a:pPr/>
              <a:t>8/8/2013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Division Name Here</a:t>
            </a: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584200" y="508000"/>
          <a:ext cx="80518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365125" y="66675"/>
            <a:ext cx="4757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Example of a Good Bar Chart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3FB5-A257-47D9-8AF3-51094CE6E7B1}" type="datetime1">
              <a:rPr lang="en-US"/>
              <a:pPr/>
              <a:t>8/8/2013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Division Name Here</a:t>
            </a:r>
          </a:p>
        </p:txBody>
      </p:sp>
      <p:graphicFrame>
        <p:nvGraphicFramePr>
          <p:cNvPr id="2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431800" y="431800"/>
          <a:ext cx="8329613" cy="5519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2438400" y="0"/>
            <a:ext cx="4757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Example of a Good Bar Chart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19C5-00A5-43FE-AC75-571E17800F6C}" type="datetime1">
              <a:rPr lang="en-US"/>
              <a:pPr/>
              <a:t>8/8/2013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Division Name Here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584200" y="584200"/>
          <a:ext cx="8051800" cy="538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136525" y="66675"/>
            <a:ext cx="4767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Example of a Busy Bar Chart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5D56-99E2-4D97-9C5F-B3529A9CA427}" type="datetime1">
              <a:rPr lang="en-US"/>
              <a:pPr/>
              <a:t>8/8/2013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Division Name Here</a:t>
            </a:r>
          </a:p>
        </p:txBody>
      </p:sp>
      <p:graphicFrame>
        <p:nvGraphicFramePr>
          <p:cNvPr id="2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415925" y="584200"/>
          <a:ext cx="8451850" cy="5561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1050925" y="400050"/>
            <a:ext cx="5295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2"/>
                </a:solidFill>
              </a:rPr>
              <a:t>Example of a Good Pie Chart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44AC-45E7-4FED-A5BF-5B5C604FC5D3}" type="datetime1">
              <a:rPr lang="en-US"/>
              <a:pPr/>
              <a:t>8/8/2013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Division Name Here</a:t>
            </a:r>
          </a:p>
        </p:txBody>
      </p:sp>
      <p:graphicFrame>
        <p:nvGraphicFramePr>
          <p:cNvPr id="2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50800" y="355600"/>
          <a:ext cx="8512175" cy="5668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8307" name="Line 3"/>
          <p:cNvSpPr>
            <a:spLocks noChangeShapeType="1"/>
          </p:cNvSpPr>
          <p:nvPr/>
        </p:nvSpPr>
        <p:spPr bwMode="auto">
          <a:xfrm flipV="1">
            <a:off x="4800600" y="1828800"/>
            <a:ext cx="457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1508125" y="95250"/>
            <a:ext cx="520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2"/>
                </a:solidFill>
              </a:rPr>
              <a:t>Example of a Busy Pie Chart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3C72-AE2B-4AD9-81FA-F4E2442AE955}" type="datetime1">
              <a:rPr lang="en-US"/>
              <a:pPr/>
              <a:t>8/8/2013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Division Name Here</a:t>
            </a:r>
          </a:p>
        </p:txBody>
      </p:sp>
      <p:graphicFrame>
        <p:nvGraphicFramePr>
          <p:cNvPr id="2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584200" y="584200"/>
          <a:ext cx="7966075" cy="53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1981200" y="0"/>
            <a:ext cx="7673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</a:rPr>
              <a:t>Reformatted Size Line Graph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FF00"/>
      </a:accent1>
      <a:accent2>
        <a:srgbClr val="66FFFF"/>
      </a:accent2>
      <a:accent3>
        <a:srgbClr val="AAAAFF"/>
      </a:accent3>
      <a:accent4>
        <a:srgbClr val="DADADA"/>
      </a:accent4>
      <a:accent5>
        <a:srgbClr val="FFFFAA"/>
      </a:accent5>
      <a:accent6>
        <a:srgbClr val="5CE7E7"/>
      </a:accent6>
      <a:hlink>
        <a:srgbClr val="FF3300"/>
      </a:hlink>
      <a:folHlink>
        <a:srgbClr val="96969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922</TotalTime>
  <Words>302</Words>
  <Application>Microsoft Office PowerPoint</Application>
  <PresentationFormat>On-screen Show (4:3)</PresentationFormat>
  <Paragraphs>141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Blank Presentation</vt:lpstr>
      <vt:lpstr>PowerPoint Presentation</vt:lpstr>
      <vt:lpstr>PowerPoint Presentation</vt:lpstr>
      <vt:lpstr>Examples of Presentation  Charts and Graphs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Default Line Graph Size</vt:lpstr>
      <vt:lpstr>Default Line Graph</vt:lpstr>
      <vt:lpstr>PowerPoint Presentation</vt:lpstr>
      <vt:lpstr>PM10-- Size and Composition (Urban Particulates)</vt:lpstr>
      <vt:lpstr>Same Chart in Overhead Format</vt:lpstr>
      <vt:lpstr>Smoke Particles Are Mostly  Smaller Than 10 Microns</vt:lpstr>
      <vt:lpstr>CA Nonattainment Areas: Fine vs Coarse Particulates?</vt:lpstr>
      <vt:lpstr>CA Non-attainment Areas:  Fine vs Coarse Particulates</vt:lpstr>
      <vt:lpstr>PowerPoint Presentation</vt:lpstr>
    </vt:vector>
  </TitlesOfParts>
  <Company>ARB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Quick Brown Fox</dc:title>
  <dc:creator>CARB</dc:creator>
  <cp:lastModifiedBy>Julie D. Ruprecht</cp:lastModifiedBy>
  <cp:revision>100</cp:revision>
  <cp:lastPrinted>1999-04-23T21:45:14Z</cp:lastPrinted>
  <dcterms:created xsi:type="dcterms:W3CDTF">1999-02-09T23:37:04Z</dcterms:created>
  <dcterms:modified xsi:type="dcterms:W3CDTF">2013-08-08T20:45:44Z</dcterms:modified>
</cp:coreProperties>
</file>