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93455" r:id="rId4"/>
  </p:sldMasterIdLst>
  <p:notesMasterIdLst>
    <p:notesMasterId r:id="rId39"/>
  </p:notesMasterIdLst>
  <p:handoutMasterIdLst>
    <p:handoutMasterId r:id="rId40"/>
  </p:handoutMasterIdLst>
  <p:sldIdLst>
    <p:sldId id="318" r:id="rId5"/>
    <p:sldId id="310" r:id="rId6"/>
    <p:sldId id="309" r:id="rId7"/>
    <p:sldId id="367" r:id="rId8"/>
    <p:sldId id="319" r:id="rId9"/>
    <p:sldId id="391" r:id="rId10"/>
    <p:sldId id="311" r:id="rId11"/>
    <p:sldId id="262" r:id="rId12"/>
    <p:sldId id="263" r:id="rId13"/>
    <p:sldId id="322" r:id="rId14"/>
    <p:sldId id="264" r:id="rId15"/>
    <p:sldId id="321" r:id="rId16"/>
    <p:sldId id="444" r:id="rId17"/>
    <p:sldId id="438" r:id="rId18"/>
    <p:sldId id="433" r:id="rId19"/>
    <p:sldId id="271" r:id="rId20"/>
    <p:sldId id="439" r:id="rId21"/>
    <p:sldId id="421" r:id="rId22"/>
    <p:sldId id="414" r:id="rId23"/>
    <p:sldId id="434" r:id="rId24"/>
    <p:sldId id="417" r:id="rId25"/>
    <p:sldId id="405" r:id="rId26"/>
    <p:sldId id="277" r:id="rId27"/>
    <p:sldId id="431" r:id="rId28"/>
    <p:sldId id="416" r:id="rId29"/>
    <p:sldId id="415" r:id="rId30"/>
    <p:sldId id="443" r:id="rId31"/>
    <p:sldId id="440" r:id="rId32"/>
    <p:sldId id="281" r:id="rId33"/>
    <p:sldId id="282" r:id="rId34"/>
    <p:sldId id="435" r:id="rId35"/>
    <p:sldId id="387" r:id="rId36"/>
    <p:sldId id="432" r:id="rId37"/>
    <p:sldId id="287" r:id="rId38"/>
  </p:sldIdLst>
  <p:sldSz cx="9144000" cy="5143500" type="screen16x9"/>
  <p:notesSz cx="6858000" cy="9144000"/>
  <p:embeddedFontLst>
    <p:embeddedFont>
      <p:font typeface="Avenir LT Std 55 Roman" panose="020B0503020203020204" pitchFamily="34" charset="0"/>
      <p:regular r:id="rId41"/>
      <p:bold r:id="rId42"/>
      <p:italic r:id="rId43"/>
      <p:boldItalic r:id="rId44"/>
    </p:embeddedFont>
    <p:embeddedFont>
      <p:font typeface="Avenir Next LT Pro" panose="020B0504020202020204" pitchFamily="34" charset="0"/>
      <p:regular r:id="rId45"/>
      <p:bold r:id="rId46"/>
    </p:embeddedFont>
    <p:embeddedFont>
      <p:font typeface="Cambria Math" panose="02040503050406030204" pitchFamily="18" charset="0"/>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05B42089-25BE-4E0A-AFF0-DAB62E164F07}">
          <p14:sldIdLst>
            <p14:sldId id="318"/>
          </p14:sldIdLst>
        </p14:section>
        <p14:section name="Logistics and Agenda" id="{B16F0180-1BB4-43B9-B42E-EBD90A0337E5}">
          <p14:sldIdLst>
            <p14:sldId id="310"/>
            <p14:sldId id="309"/>
            <p14:sldId id="367"/>
            <p14:sldId id="319"/>
            <p14:sldId id="391"/>
          </p14:sldIdLst>
        </p14:section>
        <p14:section name="CCI Overview" id="{64605CFE-0CBB-4209-A15B-710A42CE7E3D}">
          <p14:sldIdLst>
            <p14:sldId id="311"/>
            <p14:sldId id="262"/>
            <p14:sldId id="263"/>
            <p14:sldId id="322"/>
            <p14:sldId id="264"/>
            <p14:sldId id="321"/>
            <p14:sldId id="444"/>
            <p14:sldId id="438"/>
          </p14:sldIdLst>
        </p14:section>
        <p14:section name="Update Areas" id="{4170CF92-DC21-4696-B006-2E193BEF243F}">
          <p14:sldIdLst>
            <p14:sldId id="433"/>
            <p14:sldId id="271"/>
            <p14:sldId id="439"/>
            <p14:sldId id="421"/>
            <p14:sldId id="414"/>
            <p14:sldId id="434"/>
            <p14:sldId id="417"/>
            <p14:sldId id="405"/>
            <p14:sldId id="277"/>
            <p14:sldId id="431"/>
            <p14:sldId id="416"/>
            <p14:sldId id="415"/>
            <p14:sldId id="443"/>
            <p14:sldId id="440"/>
          </p14:sldIdLst>
        </p14:section>
        <p14:section name="Resource Portal" id="{E829EA78-FD5A-4BE8-8CF6-18E3E99D020E}">
          <p14:sldIdLst>
            <p14:sldId id="281"/>
            <p14:sldId id="282"/>
            <p14:sldId id="435"/>
          </p14:sldIdLst>
        </p14:section>
        <p14:section name="Comment" id="{243C9EE0-1EF6-4171-9700-055386061721}">
          <p14:sldIdLst>
            <p14:sldId id="387"/>
            <p14:sldId id="432"/>
          </p14:sldIdLst>
        </p14:section>
        <p14:section name="Next Steps" id="{D8EB9F06-785B-4291-8C23-28A1C15DFDF2}">
          <p14:sldIdLst>
            <p14:sldId id="28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811A03-1ECE-DD8A-4563-18F4E639BB4F}" name="Cruz, Mario@ARB" initials="CM" userId="S::Mario.Cruz@ARB.ca.gov::c924263f-697e-4183-887b-717244540697" providerId="AD"/>
  <p188:author id="{747F682D-1FD9-7DC9-6F0F-F9726B0BE2B2}" name="Enright, Nicole@ARB" initials="EN" userId="S::nicole.enright@arb.ca.gov::4dae82da-27ac-4f89-bcf8-f189af793168" providerId="AD"/>
  <p188:author id="{D90C7934-08A6-1566-7040-4D71249F7D6C}" name="Cupples, Hope@ARB" initials="CH" userId="S::hope.cupples@arb.ca.gov::92b6b8fb-d63c-4bb8-aaee-2cfa0470deae" providerId="AD"/>
  <p188:author id="{356FF33C-E16B-46F8-5A00-33E23997D047}" name="Raina Ryan" initials="RR" userId="S::Raina.Ryan@arb.ca.gov::8171e65d-a72a-4e9c-9660-771a440eb11f" providerId="AD"/>
  <p188:author id="{4430D558-7B30-4C84-05DC-9310A85B1D32}" name="Payne, Kristyn@ARB" initials="PK" userId="S::kristyn.payne@arb.ca.gov::7950fedb-cec1-4000-8a4a-7f27f6b32062" providerId="AD"/>
  <p188:author id="{9147D883-DB2E-B294-06E6-8B3B1771F4EE}" name="Huft, Ryan@ARB" initials="HR" userId="S::ryan.huft@arb.ca.gov::a962f628-975c-4296-b25c-db5e1fa9d1c5" providerId="AD"/>
  <p188:author id="{2D178793-7027-6652-955F-CCFDDE95B3BF}" name="James Tipton" initials="JT" userId="S::james.tipton@arb.ca.gov::f13442b8-d6d6-4f54-8f0a-8367a9b01ca1" providerId="AD"/>
  <p188:author id="{6813C4A6-1828-58E3-7BB0-07226E45128B}" name="Bailey Smith" initials="BS" userId="S::Bailey.Smith@arb.ca.gov::a29c0951-553b-487b-9d53-f2aa6ef8a8a0" providerId="AD"/>
  <p188:author id="{DF692FAD-D53A-5FDE-BB94-B9A97845A909}" name="Enright, Nicole@ARB" initials="EN" userId="S::Nicole.Enright@arb.ca.gov::4dae82da-27ac-4f89-bcf8-f189af793168" providerId="AD"/>
  <p188:author id="{88F126AE-B599-077B-5E0B-F3E3C3D2371D}" name="Schilla, Annalisa@ARB" initials="SA" userId="S::Annalisa.Schilla@arb.ca.gov::248c34ae-8a43-411c-b20d-1e1ac8d21b9e" providerId="AD"/>
  <p188:author id="{2484AEB9-E281-69FB-CC54-02E682F71266}" name="Stockton, Alex@ARB" initials="SA" userId="S::alex.stockton@arb.ca.gov::990521ba-a4c5-4dc9-a131-0b10b329133e" providerId="AD"/>
  <p188:author id="{438CB9BF-DC0D-8B5B-C629-5B5325C929DE}" name="Scodel, Anna@ARB" initials="SA" userId="S::anna.scodel@arb.ca.gov::ebfedeb8-3d6c-4832-9fb7-f1e3028cc923" providerId="AD"/>
  <p188:author id="{9A6BAEF8-6D1B-D0B1-0D70-84C4D8B92F05}" name="Cheadle, Lucy@ARB" initials="CL" userId="S::lucy.cheadle@arb.ca.gov::1db4a104-9ab8-4c5e-9f4a-17d6d007c4a1" providerId="AD"/>
  <p188:author id="{360D68FC-5899-E2D8-7BEC-59514027C5E7}" name="Carranza, Valerie@ARB" initials="CV" userId="S::Valerie.Carranza@arb.ca.gov::a002238b-9c20-4b28-880b-29c75abbd6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ockton, Alex@ARB" initials="SA" lastIdx="9" clrIdx="0">
    <p:extLst>
      <p:ext uri="{19B8F6BF-5375-455C-9EA6-DF929625EA0E}">
        <p15:presenceInfo xmlns:p15="http://schemas.microsoft.com/office/powerpoint/2012/main" userId="S::alex.stockton@arb.ca.gov::990521ba-a4c5-4dc9-a131-0b10b329133e" providerId="AD"/>
      </p:ext>
    </p:extLst>
  </p:cmAuthor>
  <p:cmAuthor id="2" name="Kerber, Kelly@ARB" initials="KK" lastIdx="4" clrIdx="1">
    <p:extLst>
      <p:ext uri="{19B8F6BF-5375-455C-9EA6-DF929625EA0E}">
        <p15:presenceInfo xmlns:p15="http://schemas.microsoft.com/office/powerpoint/2012/main" userId="S::kelly.kerber@arb.ca.gov::1dac62ed-bd68-47c2-b8b0-2b64d7486a1d" providerId="AD"/>
      </p:ext>
    </p:extLst>
  </p:cmAuthor>
  <p:cmAuthor id="3" name="Scodel, Anna@ARB" initials="SA" lastIdx="2" clrIdx="2">
    <p:extLst>
      <p:ext uri="{19B8F6BF-5375-455C-9EA6-DF929625EA0E}">
        <p15:presenceInfo xmlns:p15="http://schemas.microsoft.com/office/powerpoint/2012/main" userId="S::anna.scodel@arb.ca.gov::ebfedeb8-3d6c-4832-9fb7-f1e3028cc9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3231"/>
    <a:srgbClr val="46A9E0"/>
    <a:srgbClr val="5F6062"/>
    <a:srgbClr val="86AA76"/>
    <a:srgbClr val="0E597C"/>
    <a:srgbClr val="226B9B"/>
    <a:srgbClr val="4D4D4F"/>
    <a:srgbClr val="2A8A75"/>
    <a:srgbClr val="E8A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733" autoAdjust="0"/>
    <p:restoredTop sz="27126" autoAdjust="0"/>
  </p:normalViewPr>
  <p:slideViewPr>
    <p:cSldViewPr snapToGrid="0">
      <p:cViewPr>
        <p:scale>
          <a:sx n="40" d="100"/>
          <a:sy n="40" d="100"/>
        </p:scale>
        <p:origin x="1336" y="20"/>
      </p:cViewPr>
      <p:guideLst>
        <p:guide orient="horz" pos="1620"/>
        <p:guide pos="2880"/>
      </p:guideLst>
    </p:cSldViewPr>
  </p:slideViewPr>
  <p:notesTextViewPr>
    <p:cViewPr>
      <p:scale>
        <a:sx n="1" d="1"/>
        <a:sy n="1" d="1"/>
      </p:scale>
      <p:origin x="0" y="0"/>
    </p:cViewPr>
  </p:notesText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pata, Diana@ARB" userId="a775fcf3-0417-455e-bcf5-0e4f18ce6e34" providerId="ADAL" clId="{A672427E-3C1E-43CC-89E4-2CF0C5A25CC7}"/>
    <pc:docChg chg="undo custSel modSld">
      <pc:chgData name="Zapata, Diana@ARB" userId="a775fcf3-0417-455e-bcf5-0e4f18ce6e34" providerId="ADAL" clId="{A672427E-3C1E-43CC-89E4-2CF0C5A25CC7}" dt="2024-07-03T18:24:35.585" v="3" actId="20577"/>
      <pc:docMkLst>
        <pc:docMk/>
      </pc:docMkLst>
      <pc:sldChg chg="modSp mod">
        <pc:chgData name="Zapata, Diana@ARB" userId="a775fcf3-0417-455e-bcf5-0e4f18ce6e34" providerId="ADAL" clId="{A672427E-3C1E-43CC-89E4-2CF0C5A25CC7}" dt="2024-07-03T18:24:35.585" v="3" actId="20577"/>
        <pc:sldMkLst>
          <pc:docMk/>
          <pc:sldMk cId="2461357707" sldId="277"/>
        </pc:sldMkLst>
        <pc:spChg chg="mod">
          <ac:chgData name="Zapata, Diana@ARB" userId="a775fcf3-0417-455e-bcf5-0e4f18ce6e34" providerId="ADAL" clId="{A672427E-3C1E-43CC-89E4-2CF0C5A25CC7}" dt="2024-07-03T18:24:35.585" v="3" actId="20577"/>
          <ac:spMkLst>
            <pc:docMk/>
            <pc:sldMk cId="2461357707" sldId="277"/>
            <ac:spMk id="6" creationId="{88A5CF9D-3405-C1F2-8347-2000590E643F}"/>
          </ac:spMkLst>
        </pc:spChg>
      </pc:sldChg>
    </pc:docChg>
  </pc:docChgLst>
  <pc:docChgLst>
    <pc:chgData name="Raina Ryan" userId="8171e65d-a72a-4e9c-9660-771a440eb11f" providerId="ADAL" clId="{699DE744-B205-44B1-8081-EE3B4EDADBA3}"/>
    <pc:docChg chg="undo custSel delSld modSld sldOrd delSection modSection">
      <pc:chgData name="Raina Ryan" userId="8171e65d-a72a-4e9c-9660-771a440eb11f" providerId="ADAL" clId="{699DE744-B205-44B1-8081-EE3B4EDADBA3}" dt="2024-07-08T18:19:08.460" v="2846" actId="20577"/>
      <pc:docMkLst>
        <pc:docMk/>
      </pc:docMkLst>
      <pc:sldChg chg="modNotesTx">
        <pc:chgData name="Raina Ryan" userId="8171e65d-a72a-4e9c-9660-771a440eb11f" providerId="ADAL" clId="{699DE744-B205-44B1-8081-EE3B4EDADBA3}" dt="2024-06-25T21:12:09.575" v="2756" actId="20577"/>
        <pc:sldMkLst>
          <pc:docMk/>
          <pc:sldMk cId="2852201037" sldId="263"/>
        </pc:sldMkLst>
      </pc:sldChg>
      <pc:sldChg chg="modNotesTx">
        <pc:chgData name="Raina Ryan" userId="8171e65d-a72a-4e9c-9660-771a440eb11f" providerId="ADAL" clId="{699DE744-B205-44B1-8081-EE3B4EDADBA3}" dt="2024-06-25T21:14:05.453" v="2757"/>
        <pc:sldMkLst>
          <pc:docMk/>
          <pc:sldMk cId="3306079437" sldId="264"/>
        </pc:sldMkLst>
      </pc:sldChg>
      <pc:sldChg chg="modNotesTx">
        <pc:chgData name="Raina Ryan" userId="8171e65d-a72a-4e9c-9660-771a440eb11f" providerId="ADAL" clId="{699DE744-B205-44B1-8081-EE3B4EDADBA3}" dt="2024-07-08T17:42:34.125" v="2802" actId="20577"/>
        <pc:sldMkLst>
          <pc:docMk/>
          <pc:sldMk cId="1122979437" sldId="271"/>
        </pc:sldMkLst>
      </pc:sldChg>
      <pc:sldChg chg="modSp mod ord modNotesTx">
        <pc:chgData name="Raina Ryan" userId="8171e65d-a72a-4e9c-9660-771a440eb11f" providerId="ADAL" clId="{699DE744-B205-44B1-8081-EE3B4EDADBA3}" dt="2024-06-11T17:38:45.820" v="2630" actId="20577"/>
        <pc:sldMkLst>
          <pc:docMk/>
          <pc:sldMk cId="2461357707" sldId="277"/>
        </pc:sldMkLst>
        <pc:spChg chg="mod">
          <ac:chgData name="Raina Ryan" userId="8171e65d-a72a-4e9c-9660-771a440eb11f" providerId="ADAL" clId="{699DE744-B205-44B1-8081-EE3B4EDADBA3}" dt="2024-06-10T18:31:28.565" v="25" actId="20577"/>
          <ac:spMkLst>
            <pc:docMk/>
            <pc:sldMk cId="2461357707" sldId="277"/>
            <ac:spMk id="2" creationId="{90A27FF3-6D0A-08C5-8816-2960E7421F2D}"/>
          </ac:spMkLst>
        </pc:spChg>
      </pc:sldChg>
      <pc:sldChg chg="modNotesTx">
        <pc:chgData name="Raina Ryan" userId="8171e65d-a72a-4e9c-9660-771a440eb11f" providerId="ADAL" clId="{699DE744-B205-44B1-8081-EE3B4EDADBA3}" dt="2024-06-11T17:50:04.210" v="2748" actId="20577"/>
        <pc:sldMkLst>
          <pc:docMk/>
          <pc:sldMk cId="528692537" sldId="282"/>
        </pc:sldMkLst>
      </pc:sldChg>
      <pc:sldChg chg="modNotesTx">
        <pc:chgData name="Raina Ryan" userId="8171e65d-a72a-4e9c-9660-771a440eb11f" providerId="ADAL" clId="{699DE744-B205-44B1-8081-EE3B4EDADBA3}" dt="2024-07-08T18:19:08.460" v="2846" actId="20577"/>
        <pc:sldMkLst>
          <pc:docMk/>
          <pc:sldMk cId="276059090" sldId="287"/>
        </pc:sldMkLst>
      </pc:sldChg>
      <pc:sldChg chg="del">
        <pc:chgData name="Raina Ryan" userId="8171e65d-a72a-4e9c-9660-771a440eb11f" providerId="ADAL" clId="{699DE744-B205-44B1-8081-EE3B4EDADBA3}" dt="2024-06-10T18:26:09.828" v="1" actId="2696"/>
        <pc:sldMkLst>
          <pc:docMk/>
          <pc:sldMk cId="2298392689" sldId="294"/>
        </pc:sldMkLst>
      </pc:sldChg>
      <pc:sldChg chg="del">
        <pc:chgData name="Raina Ryan" userId="8171e65d-a72a-4e9c-9660-771a440eb11f" providerId="ADAL" clId="{699DE744-B205-44B1-8081-EE3B4EDADBA3}" dt="2024-06-10T18:26:34.459" v="8" actId="47"/>
        <pc:sldMkLst>
          <pc:docMk/>
          <pc:sldMk cId="3400038572" sldId="300"/>
        </pc:sldMkLst>
      </pc:sldChg>
      <pc:sldChg chg="modNotesTx">
        <pc:chgData name="Raina Ryan" userId="8171e65d-a72a-4e9c-9660-771a440eb11f" providerId="ADAL" clId="{699DE744-B205-44B1-8081-EE3B4EDADBA3}" dt="2024-06-25T21:10:39.318" v="2753"/>
        <pc:sldMkLst>
          <pc:docMk/>
          <pc:sldMk cId="2880346943" sldId="311"/>
        </pc:sldMkLst>
      </pc:sldChg>
      <pc:sldChg chg="modNotesTx">
        <pc:chgData name="Raina Ryan" userId="8171e65d-a72a-4e9c-9660-771a440eb11f" providerId="ADAL" clId="{699DE744-B205-44B1-8081-EE3B4EDADBA3}" dt="2024-06-11T17:15:41.534" v="2455" actId="20577"/>
        <pc:sldMkLst>
          <pc:docMk/>
          <pc:sldMk cId="416240630" sldId="321"/>
        </pc:sldMkLst>
      </pc:sldChg>
      <pc:sldChg chg="modNotesTx">
        <pc:chgData name="Raina Ryan" userId="8171e65d-a72a-4e9c-9660-771a440eb11f" providerId="ADAL" clId="{699DE744-B205-44B1-8081-EE3B4EDADBA3}" dt="2024-06-11T17:03:59.512" v="2454"/>
        <pc:sldMkLst>
          <pc:docMk/>
          <pc:sldMk cId="1119936547" sldId="322"/>
        </pc:sldMkLst>
      </pc:sldChg>
      <pc:sldChg chg="del">
        <pc:chgData name="Raina Ryan" userId="8171e65d-a72a-4e9c-9660-771a440eb11f" providerId="ADAL" clId="{699DE744-B205-44B1-8081-EE3B4EDADBA3}" dt="2024-06-10T18:26:34.459" v="8" actId="47"/>
        <pc:sldMkLst>
          <pc:docMk/>
          <pc:sldMk cId="3367136194" sldId="329"/>
        </pc:sldMkLst>
      </pc:sldChg>
      <pc:sldChg chg="del">
        <pc:chgData name="Raina Ryan" userId="8171e65d-a72a-4e9c-9660-771a440eb11f" providerId="ADAL" clId="{699DE744-B205-44B1-8081-EE3B4EDADBA3}" dt="2024-06-10T18:26:34.459" v="8" actId="47"/>
        <pc:sldMkLst>
          <pc:docMk/>
          <pc:sldMk cId="1182093620" sldId="331"/>
        </pc:sldMkLst>
      </pc:sldChg>
      <pc:sldChg chg="modSp mod">
        <pc:chgData name="Raina Ryan" userId="8171e65d-a72a-4e9c-9660-771a440eb11f" providerId="ADAL" clId="{699DE744-B205-44B1-8081-EE3B4EDADBA3}" dt="2024-06-27T20:36:34.569" v="2768" actId="1076"/>
        <pc:sldMkLst>
          <pc:docMk/>
          <pc:sldMk cId="2766181244" sldId="391"/>
        </pc:sldMkLst>
        <pc:spChg chg="mod">
          <ac:chgData name="Raina Ryan" userId="8171e65d-a72a-4e9c-9660-771a440eb11f" providerId="ADAL" clId="{699DE744-B205-44B1-8081-EE3B4EDADBA3}" dt="2024-06-27T20:36:34.569" v="2768" actId="1076"/>
          <ac:spMkLst>
            <pc:docMk/>
            <pc:sldMk cId="2766181244" sldId="391"/>
            <ac:spMk id="2" creationId="{73D984DA-3009-48E2-9940-2AF5DC9E1219}"/>
          </ac:spMkLst>
        </pc:spChg>
      </pc:sldChg>
      <pc:sldChg chg="modSp mod ord modNotesTx">
        <pc:chgData name="Raina Ryan" userId="8171e65d-a72a-4e9c-9660-771a440eb11f" providerId="ADAL" clId="{699DE744-B205-44B1-8081-EE3B4EDADBA3}" dt="2024-06-11T17:37:05.475" v="2619"/>
        <pc:sldMkLst>
          <pc:docMk/>
          <pc:sldMk cId="2101932097" sldId="405"/>
        </pc:sldMkLst>
        <pc:spChg chg="mod">
          <ac:chgData name="Raina Ryan" userId="8171e65d-a72a-4e9c-9660-771a440eb11f" providerId="ADAL" clId="{699DE744-B205-44B1-8081-EE3B4EDADBA3}" dt="2024-06-10T18:31:25.085" v="23" actId="20577"/>
          <ac:spMkLst>
            <pc:docMk/>
            <pc:sldMk cId="2101932097" sldId="405"/>
            <ac:spMk id="2" creationId="{78553A57-D2EB-211E-13B0-832DB880D370}"/>
          </ac:spMkLst>
        </pc:spChg>
      </pc:sldChg>
      <pc:sldChg chg="modSp mod ord modNotesTx">
        <pc:chgData name="Raina Ryan" userId="8171e65d-a72a-4e9c-9660-771a440eb11f" providerId="ADAL" clId="{699DE744-B205-44B1-8081-EE3B4EDADBA3}" dt="2024-07-08T17:59:00.136" v="2839" actId="20577"/>
        <pc:sldMkLst>
          <pc:docMk/>
          <pc:sldMk cId="357719213" sldId="414"/>
        </pc:sldMkLst>
        <pc:spChg chg="mod">
          <ac:chgData name="Raina Ryan" userId="8171e65d-a72a-4e9c-9660-771a440eb11f" providerId="ADAL" clId="{699DE744-B205-44B1-8081-EE3B4EDADBA3}" dt="2024-06-10T20:47:31.451" v="2340" actId="2711"/>
          <ac:spMkLst>
            <pc:docMk/>
            <pc:sldMk cId="357719213" sldId="414"/>
            <ac:spMk id="2" creationId="{90A27FF3-6D0A-08C5-8816-2960E7421F2D}"/>
          </ac:spMkLst>
        </pc:spChg>
      </pc:sldChg>
      <pc:sldChg chg="modSp mod modNotesTx">
        <pc:chgData name="Raina Ryan" userId="8171e65d-a72a-4e9c-9660-771a440eb11f" providerId="ADAL" clId="{699DE744-B205-44B1-8081-EE3B4EDADBA3}" dt="2024-06-25T21:17:34.739" v="2767" actId="20577"/>
        <pc:sldMkLst>
          <pc:docMk/>
          <pc:sldMk cId="3309156390" sldId="415"/>
        </pc:sldMkLst>
        <pc:spChg chg="mod">
          <ac:chgData name="Raina Ryan" userId="8171e65d-a72a-4e9c-9660-771a440eb11f" providerId="ADAL" clId="{699DE744-B205-44B1-8081-EE3B4EDADBA3}" dt="2024-06-10T18:31:40.287" v="33" actId="20577"/>
          <ac:spMkLst>
            <pc:docMk/>
            <pc:sldMk cId="3309156390" sldId="415"/>
            <ac:spMk id="2" creationId="{90A27FF3-6D0A-08C5-8816-2960E7421F2D}"/>
          </ac:spMkLst>
        </pc:spChg>
        <pc:spChg chg="mod">
          <ac:chgData name="Raina Ryan" userId="8171e65d-a72a-4e9c-9660-771a440eb11f" providerId="ADAL" clId="{699DE744-B205-44B1-8081-EE3B4EDADBA3}" dt="2024-06-25T21:17:34.739" v="2767" actId="20577"/>
          <ac:spMkLst>
            <pc:docMk/>
            <pc:sldMk cId="3309156390" sldId="415"/>
            <ac:spMk id="3" creationId="{8BD6D7E4-B660-A302-F912-2BEC2A221192}"/>
          </ac:spMkLst>
        </pc:spChg>
      </pc:sldChg>
      <pc:sldChg chg="modSp mod modNotesTx">
        <pc:chgData name="Raina Ryan" userId="8171e65d-a72a-4e9c-9660-771a440eb11f" providerId="ADAL" clId="{699DE744-B205-44B1-8081-EE3B4EDADBA3}" dt="2024-06-11T17:42:44.646" v="2632" actId="20577"/>
        <pc:sldMkLst>
          <pc:docMk/>
          <pc:sldMk cId="3320571652" sldId="416"/>
        </pc:sldMkLst>
        <pc:spChg chg="mod">
          <ac:chgData name="Raina Ryan" userId="8171e65d-a72a-4e9c-9660-771a440eb11f" providerId="ADAL" clId="{699DE744-B205-44B1-8081-EE3B4EDADBA3}" dt="2024-06-10T18:31:37.366" v="31" actId="20577"/>
          <ac:spMkLst>
            <pc:docMk/>
            <pc:sldMk cId="3320571652" sldId="416"/>
            <ac:spMk id="2" creationId="{90A27FF3-6D0A-08C5-8816-2960E7421F2D}"/>
          </ac:spMkLst>
        </pc:spChg>
      </pc:sldChg>
      <pc:sldChg chg="modSp mod ord modNotesTx">
        <pc:chgData name="Raina Ryan" userId="8171e65d-a72a-4e9c-9660-771a440eb11f" providerId="ADAL" clId="{699DE744-B205-44B1-8081-EE3B4EDADBA3}" dt="2024-06-25T21:16:28.375" v="2764" actId="20577"/>
        <pc:sldMkLst>
          <pc:docMk/>
          <pc:sldMk cId="3456921181" sldId="417"/>
        </pc:sldMkLst>
        <pc:spChg chg="mod">
          <ac:chgData name="Raina Ryan" userId="8171e65d-a72a-4e9c-9660-771a440eb11f" providerId="ADAL" clId="{699DE744-B205-44B1-8081-EE3B4EDADBA3}" dt="2024-06-10T18:31:21.689" v="21" actId="20577"/>
          <ac:spMkLst>
            <pc:docMk/>
            <pc:sldMk cId="3456921181" sldId="417"/>
            <ac:spMk id="2" creationId="{90A27FF3-6D0A-08C5-8816-2960E7421F2D}"/>
          </ac:spMkLst>
        </pc:spChg>
        <pc:spChg chg="mod">
          <ac:chgData name="Raina Ryan" userId="8171e65d-a72a-4e9c-9660-771a440eb11f" providerId="ADAL" clId="{699DE744-B205-44B1-8081-EE3B4EDADBA3}" dt="2024-06-10T18:53:09.823" v="302" actId="20577"/>
          <ac:spMkLst>
            <pc:docMk/>
            <pc:sldMk cId="3456921181" sldId="417"/>
            <ac:spMk id="3" creationId="{8BD6D7E4-B660-A302-F912-2BEC2A221192}"/>
          </ac:spMkLst>
        </pc:spChg>
      </pc:sldChg>
      <pc:sldChg chg="del">
        <pc:chgData name="Raina Ryan" userId="8171e65d-a72a-4e9c-9660-771a440eb11f" providerId="ADAL" clId="{699DE744-B205-44B1-8081-EE3B4EDADBA3}" dt="2024-06-10T18:26:06.280" v="0" actId="2696"/>
        <pc:sldMkLst>
          <pc:docMk/>
          <pc:sldMk cId="463432525" sldId="418"/>
        </pc:sldMkLst>
      </pc:sldChg>
      <pc:sldChg chg="del">
        <pc:chgData name="Raina Ryan" userId="8171e65d-a72a-4e9c-9660-771a440eb11f" providerId="ADAL" clId="{699DE744-B205-44B1-8081-EE3B4EDADBA3}" dt="2024-06-10T18:26:12.339" v="2" actId="2696"/>
        <pc:sldMkLst>
          <pc:docMk/>
          <pc:sldMk cId="1798701367" sldId="420"/>
        </pc:sldMkLst>
      </pc:sldChg>
      <pc:sldChg chg="modSp mod modNotesTx">
        <pc:chgData name="Raina Ryan" userId="8171e65d-a72a-4e9c-9660-771a440eb11f" providerId="ADAL" clId="{699DE744-B205-44B1-8081-EE3B4EDADBA3}" dt="2024-06-10T18:36:41.010" v="118" actId="21"/>
        <pc:sldMkLst>
          <pc:docMk/>
          <pc:sldMk cId="2668393363" sldId="421"/>
        </pc:sldMkLst>
        <pc:spChg chg="mod">
          <ac:chgData name="Raina Ryan" userId="8171e65d-a72a-4e9c-9660-771a440eb11f" providerId="ADAL" clId="{699DE744-B205-44B1-8081-EE3B4EDADBA3}" dt="2024-06-10T18:36:41.010" v="118" actId="21"/>
          <ac:spMkLst>
            <pc:docMk/>
            <pc:sldMk cId="2668393363" sldId="421"/>
            <ac:spMk id="3" creationId="{DADA3D36-6327-C474-C1A6-5B30A473745A}"/>
          </ac:spMkLst>
        </pc:spChg>
        <pc:spChg chg="mod">
          <ac:chgData name="Raina Ryan" userId="8171e65d-a72a-4e9c-9660-771a440eb11f" providerId="ADAL" clId="{699DE744-B205-44B1-8081-EE3B4EDADBA3}" dt="2024-06-10T18:36:40.628" v="117" actId="20577"/>
          <ac:spMkLst>
            <pc:docMk/>
            <pc:sldMk cId="2668393363" sldId="421"/>
            <ac:spMk id="5" creationId="{D8060CFD-D3C2-D437-E1B3-D0FBBC1CB2B4}"/>
          </ac:spMkLst>
        </pc:spChg>
      </pc:sldChg>
      <pc:sldChg chg="modSp mod ord modNotesTx">
        <pc:chgData name="Raina Ryan" userId="8171e65d-a72a-4e9c-9660-771a440eb11f" providerId="ADAL" clId="{699DE744-B205-44B1-8081-EE3B4EDADBA3}" dt="2024-06-25T21:17:08.285" v="2765" actId="20577"/>
        <pc:sldMkLst>
          <pc:docMk/>
          <pc:sldMk cId="602975454" sldId="431"/>
        </pc:sldMkLst>
        <pc:spChg chg="mod">
          <ac:chgData name="Raina Ryan" userId="8171e65d-a72a-4e9c-9660-771a440eb11f" providerId="ADAL" clId="{699DE744-B205-44B1-8081-EE3B4EDADBA3}" dt="2024-06-10T18:31:33.703" v="29" actId="20577"/>
          <ac:spMkLst>
            <pc:docMk/>
            <pc:sldMk cId="602975454" sldId="431"/>
            <ac:spMk id="9" creationId="{9B918573-1643-C411-A856-B3F58130E6F8}"/>
          </ac:spMkLst>
        </pc:spChg>
      </pc:sldChg>
      <pc:sldChg chg="modNotesTx">
        <pc:chgData name="Raina Ryan" userId="8171e65d-a72a-4e9c-9660-771a440eb11f" providerId="ADAL" clId="{699DE744-B205-44B1-8081-EE3B4EDADBA3}" dt="2024-06-10T23:26:05.793" v="2453" actId="20577"/>
        <pc:sldMkLst>
          <pc:docMk/>
          <pc:sldMk cId="4204808722" sldId="432"/>
        </pc:sldMkLst>
      </pc:sldChg>
      <pc:sldChg chg="modSp mod ord modNotesTx">
        <pc:chgData name="Raina Ryan" userId="8171e65d-a72a-4e9c-9660-771a440eb11f" providerId="ADAL" clId="{699DE744-B205-44B1-8081-EE3B4EDADBA3}" dt="2024-07-08T17:59:36.220" v="2840" actId="20577"/>
        <pc:sldMkLst>
          <pc:docMk/>
          <pc:sldMk cId="1983080416" sldId="434"/>
        </pc:sldMkLst>
        <pc:spChg chg="mod">
          <ac:chgData name="Raina Ryan" userId="8171e65d-a72a-4e9c-9660-771a440eb11f" providerId="ADAL" clId="{699DE744-B205-44B1-8081-EE3B4EDADBA3}" dt="2024-06-10T18:31:17.863" v="19" actId="20577"/>
          <ac:spMkLst>
            <pc:docMk/>
            <pc:sldMk cId="1983080416" sldId="434"/>
            <ac:spMk id="2" creationId="{05496A91-9861-ABDA-C6ED-7CBE138AAF39}"/>
          </ac:spMkLst>
        </pc:spChg>
        <pc:spChg chg="mod">
          <ac:chgData name="Raina Ryan" userId="8171e65d-a72a-4e9c-9660-771a440eb11f" providerId="ADAL" clId="{699DE744-B205-44B1-8081-EE3B4EDADBA3}" dt="2024-06-10T20:21:29.245" v="354" actId="20577"/>
          <ac:spMkLst>
            <pc:docMk/>
            <pc:sldMk cId="1983080416" sldId="434"/>
            <ac:spMk id="3" creationId="{5FEA3F75-6B8B-232B-FA25-41DD6250F664}"/>
          </ac:spMkLst>
        </pc:spChg>
      </pc:sldChg>
      <pc:sldChg chg="modSp mod">
        <pc:chgData name="Raina Ryan" userId="8171e65d-a72a-4e9c-9660-771a440eb11f" providerId="ADAL" clId="{699DE744-B205-44B1-8081-EE3B4EDADBA3}" dt="2024-06-24T16:14:19.570" v="2752" actId="20577"/>
        <pc:sldMkLst>
          <pc:docMk/>
          <pc:sldMk cId="2885805096" sldId="438"/>
        </pc:sldMkLst>
        <pc:spChg chg="mod">
          <ac:chgData name="Raina Ryan" userId="8171e65d-a72a-4e9c-9660-771a440eb11f" providerId="ADAL" clId="{699DE744-B205-44B1-8081-EE3B4EDADBA3}" dt="2024-06-24T16:14:19.570" v="2752" actId="20577"/>
          <ac:spMkLst>
            <pc:docMk/>
            <pc:sldMk cId="2885805096" sldId="438"/>
            <ac:spMk id="2" creationId="{73D984DA-3009-48E2-9940-2AF5DC9E1219}"/>
          </ac:spMkLst>
        </pc:spChg>
      </pc:sldChg>
      <pc:sldChg chg="modSp mod modNotesTx">
        <pc:chgData name="Raina Ryan" userId="8171e65d-a72a-4e9c-9660-771a440eb11f" providerId="ADAL" clId="{699DE744-B205-44B1-8081-EE3B4EDADBA3}" dt="2024-06-11T17:22:18.860" v="2506" actId="20577"/>
        <pc:sldMkLst>
          <pc:docMk/>
          <pc:sldMk cId="3945760801" sldId="439"/>
        </pc:sldMkLst>
        <pc:spChg chg="mod">
          <ac:chgData name="Raina Ryan" userId="8171e65d-a72a-4e9c-9660-771a440eb11f" providerId="ADAL" clId="{699DE744-B205-44B1-8081-EE3B4EDADBA3}" dt="2024-06-11T17:22:09.095" v="2502" actId="27636"/>
          <ac:spMkLst>
            <pc:docMk/>
            <pc:sldMk cId="3945760801" sldId="439"/>
            <ac:spMk id="13" creationId="{615F4CAB-8F78-B34E-A744-A68A7061E75F}"/>
          </ac:spMkLst>
        </pc:spChg>
      </pc:sldChg>
      <pc:sldChg chg="modSp mod ord modNotesTx">
        <pc:chgData name="Raina Ryan" userId="8171e65d-a72a-4e9c-9660-771a440eb11f" providerId="ADAL" clId="{699DE744-B205-44B1-8081-EE3B4EDADBA3}" dt="2024-06-10T21:26:29.159" v="2343"/>
        <pc:sldMkLst>
          <pc:docMk/>
          <pc:sldMk cId="1284884540" sldId="440"/>
        </pc:sldMkLst>
        <pc:spChg chg="mod">
          <ac:chgData name="Raina Ryan" userId="8171e65d-a72a-4e9c-9660-771a440eb11f" providerId="ADAL" clId="{699DE744-B205-44B1-8081-EE3B4EDADBA3}" dt="2024-06-10T20:44:48.429" v="2339" actId="27636"/>
          <ac:spMkLst>
            <pc:docMk/>
            <pc:sldMk cId="1284884540" sldId="440"/>
            <ac:spMk id="13" creationId="{615F4CAB-8F78-B34E-A744-A68A7061E75F}"/>
          </ac:spMkLst>
        </pc:spChg>
      </pc:sldChg>
      <pc:sldChg chg="del">
        <pc:chgData name="Raina Ryan" userId="8171e65d-a72a-4e9c-9660-771a440eb11f" providerId="ADAL" clId="{699DE744-B205-44B1-8081-EE3B4EDADBA3}" dt="2024-06-10T18:26:34.459" v="8" actId="47"/>
        <pc:sldMkLst>
          <pc:docMk/>
          <pc:sldMk cId="969822190" sldId="442"/>
        </pc:sldMkLst>
      </pc:sldChg>
      <pc:sldChg chg="ord modNotesTx">
        <pc:chgData name="Raina Ryan" userId="8171e65d-a72a-4e9c-9660-771a440eb11f" providerId="ADAL" clId="{699DE744-B205-44B1-8081-EE3B4EDADBA3}" dt="2024-06-11T17:48:38.334" v="2747"/>
        <pc:sldMkLst>
          <pc:docMk/>
          <pc:sldMk cId="3013724904" sldId="443"/>
        </pc:sldMkLst>
      </pc:sldChg>
      <pc:sldChg chg="modSp mod modNotesTx">
        <pc:chgData name="Raina Ryan" userId="8171e65d-a72a-4e9c-9660-771a440eb11f" providerId="ADAL" clId="{699DE744-B205-44B1-8081-EE3B4EDADBA3}" dt="2024-06-27T21:27:08.468" v="2770" actId="20577"/>
        <pc:sldMkLst>
          <pc:docMk/>
          <pc:sldMk cId="3701335020" sldId="444"/>
        </pc:sldMkLst>
        <pc:spChg chg="mod">
          <ac:chgData name="Raina Ryan" userId="8171e65d-a72a-4e9c-9660-771a440eb11f" providerId="ADAL" clId="{699DE744-B205-44B1-8081-EE3B4EDADBA3}" dt="2024-06-27T21:27:08.468" v="2770" actId="20577"/>
          <ac:spMkLst>
            <pc:docMk/>
            <pc:sldMk cId="3701335020" sldId="444"/>
            <ac:spMk id="3" creationId="{606CB5A9-AE8F-4B5C-8732-B82E215F61F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D79873-51B0-46AE-8D80-26CCC07E7B9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B02B0979-D1C4-4A37-8F2A-D920058F9CF8}">
      <dgm:prSet phldrT="[Text]"/>
      <dgm:spPr>
        <a:solidFill>
          <a:srgbClr val="27AAE1"/>
        </a:solidFill>
        <a:ln>
          <a:solidFill>
            <a:schemeClr val="bg1"/>
          </a:solidFill>
        </a:ln>
      </dgm:spPr>
      <dgm:t>
        <a:bodyPr/>
        <a:lstStyle/>
        <a:p>
          <a:r>
            <a:rPr lang="en-US"/>
            <a:t>May 31</a:t>
          </a:r>
        </a:p>
        <a:p>
          <a:r>
            <a:rPr lang="en-US"/>
            <a:t>Data Cutoff</a:t>
          </a:r>
        </a:p>
      </dgm:t>
    </dgm:pt>
    <dgm:pt modelId="{F42AFB50-4B3D-4826-8515-D73BFB5DD958}" type="sibTrans" cxnId="{9EAC7751-305B-449E-86E8-FF7D908C89C4}">
      <dgm:prSet/>
      <dgm:spPr>
        <a:solidFill>
          <a:schemeClr val="bg1">
            <a:lumMod val="85000"/>
          </a:schemeClr>
        </a:solidFill>
        <a:ln>
          <a:solidFill>
            <a:schemeClr val="bg1"/>
          </a:solidFill>
        </a:ln>
      </dgm:spPr>
      <dgm:t>
        <a:bodyPr/>
        <a:lstStyle/>
        <a:p>
          <a:endParaRPr lang="en-US"/>
        </a:p>
      </dgm:t>
    </dgm:pt>
    <dgm:pt modelId="{909FC6E7-29B5-4E65-B950-AD3711296DFC}" type="parTrans" cxnId="{9EAC7751-305B-449E-86E8-FF7D908C89C4}">
      <dgm:prSet/>
      <dgm:spPr/>
      <dgm:t>
        <a:bodyPr/>
        <a:lstStyle/>
        <a:p>
          <a:endParaRPr lang="en-US"/>
        </a:p>
      </dgm:t>
    </dgm:pt>
    <dgm:pt modelId="{EC639116-2D56-43A4-97D5-AAC3A677AD1C}">
      <dgm:prSet phldrT="[Text]"/>
      <dgm:spPr>
        <a:solidFill>
          <a:srgbClr val="009F47"/>
        </a:solidFill>
        <a:ln>
          <a:solidFill>
            <a:schemeClr val="bg1"/>
          </a:solidFill>
        </a:ln>
      </dgm:spPr>
      <dgm:t>
        <a:bodyPr/>
        <a:lstStyle/>
        <a:p>
          <a:r>
            <a:rPr lang="en-US"/>
            <a:t>Jun/Jul</a:t>
          </a:r>
        </a:p>
        <a:p>
          <a:r>
            <a:rPr lang="en-US"/>
            <a:t>Submit/Review</a:t>
          </a:r>
        </a:p>
      </dgm:t>
    </dgm:pt>
    <dgm:pt modelId="{DD195DA4-4E44-435D-B3D5-A7EFC74E30B5}" type="sibTrans" cxnId="{CCDC2364-45E9-434B-A3C8-7085D5BC5099}">
      <dgm:prSet/>
      <dgm:spPr>
        <a:solidFill>
          <a:schemeClr val="bg1">
            <a:lumMod val="85000"/>
          </a:schemeClr>
        </a:solidFill>
        <a:ln>
          <a:solidFill>
            <a:schemeClr val="bg1"/>
          </a:solidFill>
        </a:ln>
      </dgm:spPr>
      <dgm:t>
        <a:bodyPr/>
        <a:lstStyle/>
        <a:p>
          <a:endParaRPr lang="en-US"/>
        </a:p>
      </dgm:t>
    </dgm:pt>
    <dgm:pt modelId="{92A32FFE-0E80-4DB3-965F-D4EBD0704E1F}" type="parTrans" cxnId="{CCDC2364-45E9-434B-A3C8-7085D5BC5099}">
      <dgm:prSet/>
      <dgm:spPr/>
      <dgm:t>
        <a:bodyPr/>
        <a:lstStyle/>
        <a:p>
          <a:endParaRPr lang="en-US"/>
        </a:p>
      </dgm:t>
    </dgm:pt>
    <dgm:pt modelId="{4BA4D0FE-6BBF-40DA-A755-5EC9F52FFD7E}">
      <dgm:prSet phldrT="[Text]"/>
      <dgm:spPr>
        <a:solidFill>
          <a:srgbClr val="27AAE1"/>
        </a:solidFill>
        <a:ln>
          <a:solidFill>
            <a:schemeClr val="bg1"/>
          </a:solidFill>
        </a:ln>
      </dgm:spPr>
      <dgm:t>
        <a:bodyPr/>
        <a:lstStyle/>
        <a:p>
          <a:r>
            <a:rPr lang="en-US"/>
            <a:t>Nov 30</a:t>
          </a:r>
        </a:p>
        <a:p>
          <a:r>
            <a:rPr lang="en-US"/>
            <a:t>Data Cutoff</a:t>
          </a:r>
        </a:p>
      </dgm:t>
    </dgm:pt>
    <dgm:pt modelId="{D85367AC-E81F-4FD0-9719-C195A1AB21C8}" type="sibTrans" cxnId="{2C5B87EB-ABCD-4EFB-8B50-F0F53C36252B}">
      <dgm:prSet/>
      <dgm:spPr>
        <a:solidFill>
          <a:schemeClr val="bg1">
            <a:lumMod val="85000"/>
          </a:schemeClr>
        </a:solidFill>
        <a:ln>
          <a:solidFill>
            <a:schemeClr val="bg1"/>
          </a:solidFill>
        </a:ln>
      </dgm:spPr>
      <dgm:t>
        <a:bodyPr/>
        <a:lstStyle/>
        <a:p>
          <a:endParaRPr lang="en-US"/>
        </a:p>
      </dgm:t>
    </dgm:pt>
    <dgm:pt modelId="{6DEC72CD-42B3-41D9-9FC0-2A86E089788D}" type="parTrans" cxnId="{2C5B87EB-ABCD-4EFB-8B50-F0F53C36252B}">
      <dgm:prSet/>
      <dgm:spPr/>
      <dgm:t>
        <a:bodyPr/>
        <a:lstStyle/>
        <a:p>
          <a:endParaRPr lang="en-US"/>
        </a:p>
      </dgm:t>
    </dgm:pt>
    <dgm:pt modelId="{5F80A661-0790-48DF-BE66-D94E15913591}">
      <dgm:prSet phldrT="[Text]"/>
      <dgm:spPr>
        <a:solidFill>
          <a:srgbClr val="009F47"/>
        </a:solidFill>
      </dgm:spPr>
      <dgm:t>
        <a:bodyPr/>
        <a:lstStyle/>
        <a:p>
          <a:r>
            <a:rPr lang="en-US"/>
            <a:t>Dec/Jan</a:t>
          </a:r>
        </a:p>
        <a:p>
          <a:r>
            <a:rPr lang="en-US"/>
            <a:t>Submit/Review</a:t>
          </a:r>
        </a:p>
      </dgm:t>
    </dgm:pt>
    <dgm:pt modelId="{1B398F88-74A9-4FF2-81A8-D31D9D912636}" type="sibTrans" cxnId="{C0F78F40-706C-4265-904D-1E7740A51E0A}">
      <dgm:prSet/>
      <dgm:spPr/>
      <dgm:t>
        <a:bodyPr/>
        <a:lstStyle/>
        <a:p>
          <a:endParaRPr lang="en-US"/>
        </a:p>
      </dgm:t>
    </dgm:pt>
    <dgm:pt modelId="{4F241A91-83CD-42EC-9481-85B622DAFE1E}" type="parTrans" cxnId="{C0F78F40-706C-4265-904D-1E7740A51E0A}">
      <dgm:prSet/>
      <dgm:spPr/>
      <dgm:t>
        <a:bodyPr/>
        <a:lstStyle/>
        <a:p>
          <a:endParaRPr lang="en-US"/>
        </a:p>
      </dgm:t>
    </dgm:pt>
    <dgm:pt modelId="{364953BE-A02C-4499-A214-F3074978423A}" type="pres">
      <dgm:prSet presAssocID="{0FD79873-51B0-46AE-8D80-26CCC07E7B9C}" presName="Name0" presStyleCnt="0">
        <dgm:presLayoutVars>
          <dgm:dir/>
          <dgm:resizeHandles val="exact"/>
        </dgm:presLayoutVars>
      </dgm:prSet>
      <dgm:spPr/>
    </dgm:pt>
    <dgm:pt modelId="{97D49BBE-F87D-42B7-8564-F8E686407001}" type="pres">
      <dgm:prSet presAssocID="{B02B0979-D1C4-4A37-8F2A-D920058F9CF8}" presName="node" presStyleLbl="node1" presStyleIdx="0" presStyleCnt="4" custScaleX="106386" custLinFactY="-21507" custLinFactNeighborX="32282" custLinFactNeighborY="-100000">
        <dgm:presLayoutVars>
          <dgm:bulletEnabled val="1"/>
        </dgm:presLayoutVars>
      </dgm:prSet>
      <dgm:spPr/>
    </dgm:pt>
    <dgm:pt modelId="{B48A4985-AA7F-45DC-8C27-8898A2725F81}" type="pres">
      <dgm:prSet presAssocID="{F42AFB50-4B3D-4826-8515-D73BFB5DD958}" presName="sibTrans" presStyleLbl="sibTrans2D1" presStyleIdx="0" presStyleCnt="3"/>
      <dgm:spPr/>
    </dgm:pt>
    <dgm:pt modelId="{8ABABE38-1771-4B76-A496-94FE29AC0C36}" type="pres">
      <dgm:prSet presAssocID="{F42AFB50-4B3D-4826-8515-D73BFB5DD958}" presName="connectorText" presStyleLbl="sibTrans2D1" presStyleIdx="0" presStyleCnt="3"/>
      <dgm:spPr/>
    </dgm:pt>
    <dgm:pt modelId="{3C83043C-495E-4732-B54E-799560A70C1A}" type="pres">
      <dgm:prSet presAssocID="{EC639116-2D56-43A4-97D5-AAC3A677AD1C}" presName="node" presStyleLbl="node1" presStyleIdx="1" presStyleCnt="4" custLinFactY="-149108" custLinFactNeighborY="-200000">
        <dgm:presLayoutVars>
          <dgm:bulletEnabled val="1"/>
        </dgm:presLayoutVars>
      </dgm:prSet>
      <dgm:spPr/>
    </dgm:pt>
    <dgm:pt modelId="{C3691B7B-0F76-4218-8D22-0367FF8F8B01}" type="pres">
      <dgm:prSet presAssocID="{DD195DA4-4E44-435D-B3D5-A7EFC74E30B5}" presName="sibTrans" presStyleLbl="sibTrans2D1" presStyleIdx="1" presStyleCnt="3"/>
      <dgm:spPr/>
    </dgm:pt>
    <dgm:pt modelId="{0FAEC3DC-3E61-49DB-896E-1BECA8110C0A}" type="pres">
      <dgm:prSet presAssocID="{DD195DA4-4E44-435D-B3D5-A7EFC74E30B5}" presName="connectorText" presStyleLbl="sibTrans2D1" presStyleIdx="1" presStyleCnt="3"/>
      <dgm:spPr/>
    </dgm:pt>
    <dgm:pt modelId="{370F2CD5-E0E0-43C7-B181-23D106D918DC}" type="pres">
      <dgm:prSet presAssocID="{4BA4D0FE-6BBF-40DA-A755-5EC9F52FFD7E}" presName="node" presStyleLbl="node1" presStyleIdx="2" presStyleCnt="4" custLinFactY="-149108" custLinFactNeighborY="-200000">
        <dgm:presLayoutVars>
          <dgm:bulletEnabled val="1"/>
        </dgm:presLayoutVars>
      </dgm:prSet>
      <dgm:spPr/>
    </dgm:pt>
    <dgm:pt modelId="{EE5DF252-1DD7-40DC-9F65-BEE3AEFAE214}" type="pres">
      <dgm:prSet presAssocID="{D85367AC-E81F-4FD0-9719-C195A1AB21C8}" presName="sibTrans" presStyleLbl="sibTrans2D1" presStyleIdx="2" presStyleCnt="3"/>
      <dgm:spPr/>
    </dgm:pt>
    <dgm:pt modelId="{4928AECB-5A90-4389-A56B-CE0121F8352D}" type="pres">
      <dgm:prSet presAssocID="{D85367AC-E81F-4FD0-9719-C195A1AB21C8}" presName="connectorText" presStyleLbl="sibTrans2D1" presStyleIdx="2" presStyleCnt="3"/>
      <dgm:spPr/>
    </dgm:pt>
    <dgm:pt modelId="{1D94E6C8-3B61-4AD2-9FEB-415F975E7BEA}" type="pres">
      <dgm:prSet presAssocID="{5F80A661-0790-48DF-BE66-D94E15913591}" presName="node" presStyleLbl="node1" presStyleIdx="3" presStyleCnt="4" custLinFactY="-149108" custLinFactNeighborY="-200000">
        <dgm:presLayoutVars>
          <dgm:bulletEnabled val="1"/>
        </dgm:presLayoutVars>
      </dgm:prSet>
      <dgm:spPr/>
    </dgm:pt>
  </dgm:ptLst>
  <dgm:cxnLst>
    <dgm:cxn modelId="{5C4F8605-D2DB-4DD1-9204-50600E237B9F}" type="presOf" srcId="{B02B0979-D1C4-4A37-8F2A-D920058F9CF8}" destId="{97D49BBE-F87D-42B7-8564-F8E686407001}" srcOrd="0" destOrd="0" presId="urn:microsoft.com/office/officeart/2005/8/layout/process1"/>
    <dgm:cxn modelId="{07F96A18-A56D-4422-A942-00851E323D59}" type="presOf" srcId="{EC639116-2D56-43A4-97D5-AAC3A677AD1C}" destId="{3C83043C-495E-4732-B54E-799560A70C1A}" srcOrd="0" destOrd="0" presId="urn:microsoft.com/office/officeart/2005/8/layout/process1"/>
    <dgm:cxn modelId="{6180751E-4F16-4535-8F14-3F50181435E1}" type="presOf" srcId="{DD195DA4-4E44-435D-B3D5-A7EFC74E30B5}" destId="{C3691B7B-0F76-4218-8D22-0367FF8F8B01}" srcOrd="0" destOrd="0" presId="urn:microsoft.com/office/officeart/2005/8/layout/process1"/>
    <dgm:cxn modelId="{C0F78F40-706C-4265-904D-1E7740A51E0A}" srcId="{0FD79873-51B0-46AE-8D80-26CCC07E7B9C}" destId="{5F80A661-0790-48DF-BE66-D94E15913591}" srcOrd="3" destOrd="0" parTransId="{4F241A91-83CD-42EC-9481-85B622DAFE1E}" sibTransId="{1B398F88-74A9-4FF2-81A8-D31D9D912636}"/>
    <dgm:cxn modelId="{2DEF6563-19DE-4154-9C87-B7284CB71DFF}" type="presOf" srcId="{F42AFB50-4B3D-4826-8515-D73BFB5DD958}" destId="{B48A4985-AA7F-45DC-8C27-8898A2725F81}" srcOrd="0" destOrd="0" presId="urn:microsoft.com/office/officeart/2005/8/layout/process1"/>
    <dgm:cxn modelId="{CCDC2364-45E9-434B-A3C8-7085D5BC5099}" srcId="{0FD79873-51B0-46AE-8D80-26CCC07E7B9C}" destId="{EC639116-2D56-43A4-97D5-AAC3A677AD1C}" srcOrd="1" destOrd="0" parTransId="{92A32FFE-0E80-4DB3-965F-D4EBD0704E1F}" sibTransId="{DD195DA4-4E44-435D-B3D5-A7EFC74E30B5}"/>
    <dgm:cxn modelId="{9EAC7751-305B-449E-86E8-FF7D908C89C4}" srcId="{0FD79873-51B0-46AE-8D80-26CCC07E7B9C}" destId="{B02B0979-D1C4-4A37-8F2A-D920058F9CF8}" srcOrd="0" destOrd="0" parTransId="{909FC6E7-29B5-4E65-B950-AD3711296DFC}" sibTransId="{F42AFB50-4B3D-4826-8515-D73BFB5DD958}"/>
    <dgm:cxn modelId="{3C312E98-EA61-4035-B73C-3FDE770D152F}" type="presOf" srcId="{0FD79873-51B0-46AE-8D80-26CCC07E7B9C}" destId="{364953BE-A02C-4499-A214-F3074978423A}" srcOrd="0" destOrd="0" presId="urn:microsoft.com/office/officeart/2005/8/layout/process1"/>
    <dgm:cxn modelId="{793CF4BF-E999-497D-BCE7-39E35024981E}" type="presOf" srcId="{D85367AC-E81F-4FD0-9719-C195A1AB21C8}" destId="{EE5DF252-1DD7-40DC-9F65-BEE3AEFAE214}" srcOrd="0" destOrd="0" presId="urn:microsoft.com/office/officeart/2005/8/layout/process1"/>
    <dgm:cxn modelId="{BD189DD0-4E3D-4CEA-B333-380FDB99035F}" type="presOf" srcId="{4BA4D0FE-6BBF-40DA-A755-5EC9F52FFD7E}" destId="{370F2CD5-E0E0-43C7-B181-23D106D918DC}" srcOrd="0" destOrd="0" presId="urn:microsoft.com/office/officeart/2005/8/layout/process1"/>
    <dgm:cxn modelId="{8F8D9CD8-19F2-459F-9028-773B07762783}" type="presOf" srcId="{D85367AC-E81F-4FD0-9719-C195A1AB21C8}" destId="{4928AECB-5A90-4389-A56B-CE0121F8352D}" srcOrd="1" destOrd="0" presId="urn:microsoft.com/office/officeart/2005/8/layout/process1"/>
    <dgm:cxn modelId="{50B950DB-7171-4351-9802-9D8BA91B3754}" type="presOf" srcId="{5F80A661-0790-48DF-BE66-D94E15913591}" destId="{1D94E6C8-3B61-4AD2-9FEB-415F975E7BEA}" srcOrd="0" destOrd="0" presId="urn:microsoft.com/office/officeart/2005/8/layout/process1"/>
    <dgm:cxn modelId="{A7ADC5E1-1A8B-4605-821B-AE6B70612E98}" type="presOf" srcId="{F42AFB50-4B3D-4826-8515-D73BFB5DD958}" destId="{8ABABE38-1771-4B76-A496-94FE29AC0C36}" srcOrd="1" destOrd="0" presId="urn:microsoft.com/office/officeart/2005/8/layout/process1"/>
    <dgm:cxn modelId="{2C5B87EB-ABCD-4EFB-8B50-F0F53C36252B}" srcId="{0FD79873-51B0-46AE-8D80-26CCC07E7B9C}" destId="{4BA4D0FE-6BBF-40DA-A755-5EC9F52FFD7E}" srcOrd="2" destOrd="0" parTransId="{6DEC72CD-42B3-41D9-9FC0-2A86E089788D}" sibTransId="{D85367AC-E81F-4FD0-9719-C195A1AB21C8}"/>
    <dgm:cxn modelId="{A2601EFC-D9EC-40E2-9612-82C4B270763C}" type="presOf" srcId="{DD195DA4-4E44-435D-B3D5-A7EFC74E30B5}" destId="{0FAEC3DC-3E61-49DB-896E-1BECA8110C0A}" srcOrd="1" destOrd="0" presId="urn:microsoft.com/office/officeart/2005/8/layout/process1"/>
    <dgm:cxn modelId="{78CB0203-CBDF-414E-8FB1-9841CD5C53F5}" type="presParOf" srcId="{364953BE-A02C-4499-A214-F3074978423A}" destId="{97D49BBE-F87D-42B7-8564-F8E686407001}" srcOrd="0" destOrd="0" presId="urn:microsoft.com/office/officeart/2005/8/layout/process1"/>
    <dgm:cxn modelId="{EC37242B-98EC-4DDF-B476-247BDCF5FFF1}" type="presParOf" srcId="{364953BE-A02C-4499-A214-F3074978423A}" destId="{B48A4985-AA7F-45DC-8C27-8898A2725F81}" srcOrd="1" destOrd="0" presId="urn:microsoft.com/office/officeart/2005/8/layout/process1"/>
    <dgm:cxn modelId="{92D5C054-0858-48C4-B92E-6B9C08D5674D}" type="presParOf" srcId="{B48A4985-AA7F-45DC-8C27-8898A2725F81}" destId="{8ABABE38-1771-4B76-A496-94FE29AC0C36}" srcOrd="0" destOrd="0" presId="urn:microsoft.com/office/officeart/2005/8/layout/process1"/>
    <dgm:cxn modelId="{7CD8C961-6DEE-4A47-947B-115AD0A0CE80}" type="presParOf" srcId="{364953BE-A02C-4499-A214-F3074978423A}" destId="{3C83043C-495E-4732-B54E-799560A70C1A}" srcOrd="2" destOrd="0" presId="urn:microsoft.com/office/officeart/2005/8/layout/process1"/>
    <dgm:cxn modelId="{2F0FB4DC-128F-43D0-B4AA-94751635F2B9}" type="presParOf" srcId="{364953BE-A02C-4499-A214-F3074978423A}" destId="{C3691B7B-0F76-4218-8D22-0367FF8F8B01}" srcOrd="3" destOrd="0" presId="urn:microsoft.com/office/officeart/2005/8/layout/process1"/>
    <dgm:cxn modelId="{0FC021C2-3386-4458-897B-1FA613117FFC}" type="presParOf" srcId="{C3691B7B-0F76-4218-8D22-0367FF8F8B01}" destId="{0FAEC3DC-3E61-49DB-896E-1BECA8110C0A}" srcOrd="0" destOrd="0" presId="urn:microsoft.com/office/officeart/2005/8/layout/process1"/>
    <dgm:cxn modelId="{B3823577-B816-406E-8E11-D4F40777B63D}" type="presParOf" srcId="{364953BE-A02C-4499-A214-F3074978423A}" destId="{370F2CD5-E0E0-43C7-B181-23D106D918DC}" srcOrd="4" destOrd="0" presId="urn:microsoft.com/office/officeart/2005/8/layout/process1"/>
    <dgm:cxn modelId="{FCDE7800-20BC-4951-B2E6-20272A063408}" type="presParOf" srcId="{364953BE-A02C-4499-A214-F3074978423A}" destId="{EE5DF252-1DD7-40DC-9F65-BEE3AEFAE214}" srcOrd="5" destOrd="0" presId="urn:microsoft.com/office/officeart/2005/8/layout/process1"/>
    <dgm:cxn modelId="{4F07A673-3889-40B0-B682-8C5A87EB579A}" type="presParOf" srcId="{EE5DF252-1DD7-40DC-9F65-BEE3AEFAE214}" destId="{4928AECB-5A90-4389-A56B-CE0121F8352D}" srcOrd="0" destOrd="0" presId="urn:microsoft.com/office/officeart/2005/8/layout/process1"/>
    <dgm:cxn modelId="{F33604F3-5F79-4C1F-9F54-9C2A133B5172}" type="presParOf" srcId="{364953BE-A02C-4499-A214-F3074978423A}" destId="{1D94E6C8-3B61-4AD2-9FEB-415F975E7BE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D79873-51B0-46AE-8D80-26CCC07E7B9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BA4D0FE-6BBF-40DA-A755-5EC9F52FFD7E}">
      <dgm:prSet phldrT="[Text]"/>
      <dgm:spPr>
        <a:solidFill>
          <a:srgbClr val="27AAE1"/>
        </a:solidFill>
        <a:ln>
          <a:solidFill>
            <a:schemeClr val="bg1"/>
          </a:solidFill>
        </a:ln>
      </dgm:spPr>
      <dgm:t>
        <a:bodyPr/>
        <a:lstStyle/>
        <a:p>
          <a:r>
            <a:rPr lang="en-US"/>
            <a:t>Oct 31</a:t>
          </a:r>
        </a:p>
        <a:p>
          <a:r>
            <a:rPr lang="en-US"/>
            <a:t>Data Cutoff</a:t>
          </a:r>
        </a:p>
      </dgm:t>
    </dgm:pt>
    <dgm:pt modelId="{6DEC72CD-42B3-41D9-9FC0-2A86E089788D}" type="parTrans" cxnId="{2C5B87EB-ABCD-4EFB-8B50-F0F53C36252B}">
      <dgm:prSet/>
      <dgm:spPr/>
      <dgm:t>
        <a:bodyPr/>
        <a:lstStyle/>
        <a:p>
          <a:endParaRPr lang="en-US"/>
        </a:p>
      </dgm:t>
    </dgm:pt>
    <dgm:pt modelId="{D85367AC-E81F-4FD0-9719-C195A1AB21C8}" type="sibTrans" cxnId="{2C5B87EB-ABCD-4EFB-8B50-F0F53C36252B}">
      <dgm:prSet/>
      <dgm:spPr>
        <a:solidFill>
          <a:schemeClr val="bg1">
            <a:lumMod val="85000"/>
          </a:schemeClr>
        </a:solidFill>
        <a:ln>
          <a:solidFill>
            <a:schemeClr val="bg1"/>
          </a:solidFill>
        </a:ln>
      </dgm:spPr>
      <dgm:t>
        <a:bodyPr/>
        <a:lstStyle/>
        <a:p>
          <a:endParaRPr lang="en-US"/>
        </a:p>
      </dgm:t>
    </dgm:pt>
    <dgm:pt modelId="{5F80A661-0790-48DF-BE66-D94E15913591}">
      <dgm:prSet phldrT="[Text]"/>
      <dgm:spPr>
        <a:solidFill>
          <a:srgbClr val="009F47"/>
        </a:solidFill>
        <a:ln>
          <a:solidFill>
            <a:schemeClr val="bg1"/>
          </a:solidFill>
        </a:ln>
      </dgm:spPr>
      <dgm:t>
        <a:bodyPr/>
        <a:lstStyle/>
        <a:p>
          <a:r>
            <a:rPr lang="en-US"/>
            <a:t>Nov/Dec</a:t>
          </a:r>
        </a:p>
        <a:p>
          <a:r>
            <a:rPr lang="en-US"/>
            <a:t>Submit/Review</a:t>
          </a:r>
        </a:p>
      </dgm:t>
    </dgm:pt>
    <dgm:pt modelId="{4F241A91-83CD-42EC-9481-85B622DAFE1E}" type="parTrans" cxnId="{C0F78F40-706C-4265-904D-1E7740A51E0A}">
      <dgm:prSet/>
      <dgm:spPr/>
      <dgm:t>
        <a:bodyPr/>
        <a:lstStyle/>
        <a:p>
          <a:endParaRPr lang="en-US"/>
        </a:p>
      </dgm:t>
    </dgm:pt>
    <dgm:pt modelId="{1B398F88-74A9-4FF2-81A8-D31D9D912636}" type="sibTrans" cxnId="{C0F78F40-706C-4265-904D-1E7740A51E0A}">
      <dgm:prSet/>
      <dgm:spPr>
        <a:solidFill>
          <a:schemeClr val="bg1">
            <a:lumMod val="85000"/>
          </a:schemeClr>
        </a:solidFill>
        <a:ln>
          <a:solidFill>
            <a:schemeClr val="bg1"/>
          </a:solidFill>
        </a:ln>
      </dgm:spPr>
      <dgm:t>
        <a:bodyPr/>
        <a:lstStyle/>
        <a:p>
          <a:endParaRPr lang="en-US"/>
        </a:p>
      </dgm:t>
    </dgm:pt>
    <dgm:pt modelId="{B02B0979-D1C4-4A37-8F2A-D920058F9CF8}">
      <dgm:prSet phldrT="[Text]"/>
      <dgm:spPr>
        <a:solidFill>
          <a:schemeClr val="bg1">
            <a:lumMod val="85000"/>
          </a:schemeClr>
        </a:solidFill>
        <a:ln>
          <a:solidFill>
            <a:schemeClr val="bg1"/>
          </a:solidFill>
        </a:ln>
      </dgm:spPr>
      <dgm:t>
        <a:bodyPr/>
        <a:lstStyle/>
        <a:p>
          <a:r>
            <a:rPr lang="en-US" i="1">
              <a:solidFill>
                <a:schemeClr val="tx1"/>
              </a:solidFill>
            </a:rPr>
            <a:t>April/May</a:t>
          </a:r>
        </a:p>
        <a:p>
          <a:r>
            <a:rPr lang="en-US" i="1">
              <a:solidFill>
                <a:schemeClr val="tx1"/>
              </a:solidFill>
            </a:rPr>
            <a:t>Data corrections only</a:t>
          </a:r>
        </a:p>
      </dgm:t>
    </dgm:pt>
    <dgm:pt modelId="{F42AFB50-4B3D-4826-8515-D73BFB5DD958}" type="sibTrans" cxnId="{9EAC7751-305B-449E-86E8-FF7D908C89C4}">
      <dgm:prSet/>
      <dgm:spPr>
        <a:solidFill>
          <a:schemeClr val="bg1">
            <a:lumMod val="85000"/>
          </a:schemeClr>
        </a:solidFill>
        <a:ln>
          <a:solidFill>
            <a:schemeClr val="bg1"/>
          </a:solidFill>
        </a:ln>
      </dgm:spPr>
      <dgm:t>
        <a:bodyPr/>
        <a:lstStyle/>
        <a:p>
          <a:endParaRPr lang="en-US"/>
        </a:p>
      </dgm:t>
    </dgm:pt>
    <dgm:pt modelId="{909FC6E7-29B5-4E65-B950-AD3711296DFC}" type="parTrans" cxnId="{9EAC7751-305B-449E-86E8-FF7D908C89C4}">
      <dgm:prSet/>
      <dgm:spPr/>
      <dgm:t>
        <a:bodyPr/>
        <a:lstStyle/>
        <a:p>
          <a:endParaRPr lang="en-US"/>
        </a:p>
      </dgm:t>
    </dgm:pt>
    <dgm:pt modelId="{EC639116-2D56-43A4-97D5-AAC3A677AD1C}">
      <dgm:prSet phldrT="[Text]"/>
      <dgm:spPr>
        <a:noFill/>
        <a:ln>
          <a:noFill/>
        </a:ln>
      </dgm:spPr>
      <dgm:t>
        <a:bodyPr/>
        <a:lstStyle/>
        <a:p>
          <a:endParaRPr lang="en-US"/>
        </a:p>
      </dgm:t>
    </dgm:pt>
    <dgm:pt modelId="{DD195DA4-4E44-435D-B3D5-A7EFC74E30B5}" type="sibTrans" cxnId="{CCDC2364-45E9-434B-A3C8-7085D5BC5099}">
      <dgm:prSet/>
      <dgm:spPr>
        <a:noFill/>
        <a:ln>
          <a:noFill/>
        </a:ln>
      </dgm:spPr>
      <dgm:t>
        <a:bodyPr/>
        <a:lstStyle/>
        <a:p>
          <a:endParaRPr lang="en-US"/>
        </a:p>
      </dgm:t>
    </dgm:pt>
    <dgm:pt modelId="{92A32FFE-0E80-4DB3-965F-D4EBD0704E1F}" type="parTrans" cxnId="{CCDC2364-45E9-434B-A3C8-7085D5BC5099}">
      <dgm:prSet/>
      <dgm:spPr/>
      <dgm:t>
        <a:bodyPr/>
        <a:lstStyle/>
        <a:p>
          <a:endParaRPr lang="en-US"/>
        </a:p>
      </dgm:t>
    </dgm:pt>
    <dgm:pt modelId="{A8A8D0AE-F1D7-4E2E-95E9-8188214CDCD3}">
      <dgm:prSet phldrT="[Text]"/>
      <dgm:spPr>
        <a:noFill/>
        <a:ln>
          <a:noFill/>
        </a:ln>
      </dgm:spPr>
      <dgm:t>
        <a:bodyPr/>
        <a:lstStyle/>
        <a:p>
          <a:endParaRPr lang="en-US"/>
        </a:p>
      </dgm:t>
    </dgm:pt>
    <dgm:pt modelId="{41F92C37-CEA2-4B31-8B88-20712A152A2B}" type="parTrans" cxnId="{9E85D49F-353A-454F-AFCF-23D6B01DD1A0}">
      <dgm:prSet/>
      <dgm:spPr/>
      <dgm:t>
        <a:bodyPr/>
        <a:lstStyle/>
        <a:p>
          <a:endParaRPr lang="en-US"/>
        </a:p>
      </dgm:t>
    </dgm:pt>
    <dgm:pt modelId="{0384ABEF-A863-4B03-A96C-7B0CF219BA84}" type="sibTrans" cxnId="{9E85D49F-353A-454F-AFCF-23D6B01DD1A0}">
      <dgm:prSet/>
      <dgm:spPr/>
      <dgm:t>
        <a:bodyPr/>
        <a:lstStyle/>
        <a:p>
          <a:endParaRPr lang="en-US"/>
        </a:p>
      </dgm:t>
    </dgm:pt>
    <dgm:pt modelId="{364953BE-A02C-4499-A214-F3074978423A}" type="pres">
      <dgm:prSet presAssocID="{0FD79873-51B0-46AE-8D80-26CCC07E7B9C}" presName="Name0" presStyleCnt="0">
        <dgm:presLayoutVars>
          <dgm:dir/>
          <dgm:resizeHandles val="exact"/>
        </dgm:presLayoutVars>
      </dgm:prSet>
      <dgm:spPr/>
    </dgm:pt>
    <dgm:pt modelId="{97D49BBE-F87D-42B7-8564-F8E686407001}" type="pres">
      <dgm:prSet presAssocID="{B02B0979-D1C4-4A37-8F2A-D920058F9CF8}" presName="node" presStyleLbl="node1" presStyleIdx="0" presStyleCnt="5" custScaleX="133014" custLinFactNeighborX="64440">
        <dgm:presLayoutVars>
          <dgm:bulletEnabled val="1"/>
        </dgm:presLayoutVars>
      </dgm:prSet>
      <dgm:spPr/>
    </dgm:pt>
    <dgm:pt modelId="{B48A4985-AA7F-45DC-8C27-8898A2725F81}" type="pres">
      <dgm:prSet presAssocID="{F42AFB50-4B3D-4826-8515-D73BFB5DD958}" presName="sibTrans" presStyleLbl="sibTrans2D1" presStyleIdx="0" presStyleCnt="4" custScaleX="525706" custLinFactX="100000" custLinFactNeighborX="151400" custLinFactNeighborY="4261"/>
      <dgm:spPr/>
    </dgm:pt>
    <dgm:pt modelId="{8ABABE38-1771-4B76-A496-94FE29AC0C36}" type="pres">
      <dgm:prSet presAssocID="{F42AFB50-4B3D-4826-8515-D73BFB5DD958}" presName="connectorText" presStyleLbl="sibTrans2D1" presStyleIdx="0" presStyleCnt="4"/>
      <dgm:spPr/>
    </dgm:pt>
    <dgm:pt modelId="{3C83043C-495E-4732-B54E-799560A70C1A}" type="pres">
      <dgm:prSet presAssocID="{EC639116-2D56-43A4-97D5-AAC3A677AD1C}" presName="node" presStyleLbl="node1" presStyleIdx="1" presStyleCnt="5">
        <dgm:presLayoutVars>
          <dgm:bulletEnabled val="1"/>
        </dgm:presLayoutVars>
      </dgm:prSet>
      <dgm:spPr/>
    </dgm:pt>
    <dgm:pt modelId="{C3691B7B-0F76-4218-8D22-0367FF8F8B01}" type="pres">
      <dgm:prSet presAssocID="{DD195DA4-4E44-435D-B3D5-A7EFC74E30B5}" presName="sibTrans" presStyleLbl="sibTrans2D1" presStyleIdx="1" presStyleCnt="4"/>
      <dgm:spPr/>
    </dgm:pt>
    <dgm:pt modelId="{0FAEC3DC-3E61-49DB-896E-1BECA8110C0A}" type="pres">
      <dgm:prSet presAssocID="{DD195DA4-4E44-435D-B3D5-A7EFC74E30B5}" presName="connectorText" presStyleLbl="sibTrans2D1" presStyleIdx="1" presStyleCnt="4"/>
      <dgm:spPr/>
    </dgm:pt>
    <dgm:pt modelId="{370F2CD5-E0E0-43C7-B181-23D106D918DC}" type="pres">
      <dgm:prSet presAssocID="{4BA4D0FE-6BBF-40DA-A755-5EC9F52FFD7E}" presName="node" presStyleLbl="node1" presStyleIdx="2" presStyleCnt="5" custLinFactX="-1700" custLinFactNeighborX="-100000">
        <dgm:presLayoutVars>
          <dgm:bulletEnabled val="1"/>
        </dgm:presLayoutVars>
      </dgm:prSet>
      <dgm:spPr/>
    </dgm:pt>
    <dgm:pt modelId="{EE5DF252-1DD7-40DC-9F65-BEE3AEFAE214}" type="pres">
      <dgm:prSet presAssocID="{D85367AC-E81F-4FD0-9719-C195A1AB21C8}" presName="sibTrans" presStyleLbl="sibTrans2D1" presStyleIdx="2" presStyleCnt="4"/>
      <dgm:spPr/>
    </dgm:pt>
    <dgm:pt modelId="{4928AECB-5A90-4389-A56B-CE0121F8352D}" type="pres">
      <dgm:prSet presAssocID="{D85367AC-E81F-4FD0-9719-C195A1AB21C8}" presName="connectorText" presStyleLbl="sibTrans2D1" presStyleIdx="2" presStyleCnt="4"/>
      <dgm:spPr/>
    </dgm:pt>
    <dgm:pt modelId="{1D94E6C8-3B61-4AD2-9FEB-415F975E7BEA}" type="pres">
      <dgm:prSet presAssocID="{5F80A661-0790-48DF-BE66-D94E15913591}" presName="node" presStyleLbl="node1" presStyleIdx="3" presStyleCnt="5" custLinFactX="-4590" custLinFactNeighborX="-100000">
        <dgm:presLayoutVars>
          <dgm:bulletEnabled val="1"/>
        </dgm:presLayoutVars>
      </dgm:prSet>
      <dgm:spPr/>
    </dgm:pt>
    <dgm:pt modelId="{48CA44EC-2EAE-4D44-A4A1-22EFF06843DB}" type="pres">
      <dgm:prSet presAssocID="{1B398F88-74A9-4FF2-81A8-D31D9D912636}" presName="sibTrans" presStyleLbl="sibTrans2D1" presStyleIdx="3" presStyleCnt="4" custScaleX="227695" custLinFactNeighborX="97489" custLinFactNeighborY="-1382"/>
      <dgm:spPr/>
    </dgm:pt>
    <dgm:pt modelId="{CD4E9D7C-3E43-4815-9B95-066A19722926}" type="pres">
      <dgm:prSet presAssocID="{1B398F88-74A9-4FF2-81A8-D31D9D912636}" presName="connectorText" presStyleLbl="sibTrans2D1" presStyleIdx="3" presStyleCnt="4"/>
      <dgm:spPr/>
    </dgm:pt>
    <dgm:pt modelId="{8EA53973-A858-4A15-89AD-55049D6705A3}" type="pres">
      <dgm:prSet presAssocID="{A8A8D0AE-F1D7-4E2E-95E9-8188214CDCD3}" presName="node" presStyleLbl="node1" presStyleIdx="4" presStyleCnt="5" custLinFactNeighborX="-82585">
        <dgm:presLayoutVars>
          <dgm:bulletEnabled val="1"/>
        </dgm:presLayoutVars>
      </dgm:prSet>
      <dgm:spPr/>
    </dgm:pt>
  </dgm:ptLst>
  <dgm:cxnLst>
    <dgm:cxn modelId="{5C4F8605-D2DB-4DD1-9204-50600E237B9F}" type="presOf" srcId="{B02B0979-D1C4-4A37-8F2A-D920058F9CF8}" destId="{97D49BBE-F87D-42B7-8564-F8E686407001}" srcOrd="0" destOrd="0" presId="urn:microsoft.com/office/officeart/2005/8/layout/process1"/>
    <dgm:cxn modelId="{21C30F0D-A962-4689-9E57-9BC0A8E557DD}" type="presOf" srcId="{A8A8D0AE-F1D7-4E2E-95E9-8188214CDCD3}" destId="{8EA53973-A858-4A15-89AD-55049D6705A3}" srcOrd="0" destOrd="0" presId="urn:microsoft.com/office/officeart/2005/8/layout/process1"/>
    <dgm:cxn modelId="{07F96A18-A56D-4422-A942-00851E323D59}" type="presOf" srcId="{EC639116-2D56-43A4-97D5-AAC3A677AD1C}" destId="{3C83043C-495E-4732-B54E-799560A70C1A}" srcOrd="0" destOrd="0" presId="urn:microsoft.com/office/officeart/2005/8/layout/process1"/>
    <dgm:cxn modelId="{6180751E-4F16-4535-8F14-3F50181435E1}" type="presOf" srcId="{DD195DA4-4E44-435D-B3D5-A7EFC74E30B5}" destId="{C3691B7B-0F76-4218-8D22-0367FF8F8B01}" srcOrd="0" destOrd="0" presId="urn:microsoft.com/office/officeart/2005/8/layout/process1"/>
    <dgm:cxn modelId="{06580640-88EB-4892-940D-B502AE818154}" type="presOf" srcId="{1B398F88-74A9-4FF2-81A8-D31D9D912636}" destId="{48CA44EC-2EAE-4D44-A4A1-22EFF06843DB}" srcOrd="0" destOrd="0" presId="urn:microsoft.com/office/officeart/2005/8/layout/process1"/>
    <dgm:cxn modelId="{C0F78F40-706C-4265-904D-1E7740A51E0A}" srcId="{0FD79873-51B0-46AE-8D80-26CCC07E7B9C}" destId="{5F80A661-0790-48DF-BE66-D94E15913591}" srcOrd="3" destOrd="0" parTransId="{4F241A91-83CD-42EC-9481-85B622DAFE1E}" sibTransId="{1B398F88-74A9-4FF2-81A8-D31D9D912636}"/>
    <dgm:cxn modelId="{2DEF6563-19DE-4154-9C87-B7284CB71DFF}" type="presOf" srcId="{F42AFB50-4B3D-4826-8515-D73BFB5DD958}" destId="{B48A4985-AA7F-45DC-8C27-8898A2725F81}" srcOrd="0" destOrd="0" presId="urn:microsoft.com/office/officeart/2005/8/layout/process1"/>
    <dgm:cxn modelId="{CCDC2364-45E9-434B-A3C8-7085D5BC5099}" srcId="{0FD79873-51B0-46AE-8D80-26CCC07E7B9C}" destId="{EC639116-2D56-43A4-97D5-AAC3A677AD1C}" srcOrd="1" destOrd="0" parTransId="{92A32FFE-0E80-4DB3-965F-D4EBD0704E1F}" sibTransId="{DD195DA4-4E44-435D-B3D5-A7EFC74E30B5}"/>
    <dgm:cxn modelId="{9EAC7751-305B-449E-86E8-FF7D908C89C4}" srcId="{0FD79873-51B0-46AE-8D80-26CCC07E7B9C}" destId="{B02B0979-D1C4-4A37-8F2A-D920058F9CF8}" srcOrd="0" destOrd="0" parTransId="{909FC6E7-29B5-4E65-B950-AD3711296DFC}" sibTransId="{F42AFB50-4B3D-4826-8515-D73BFB5DD958}"/>
    <dgm:cxn modelId="{3C312E98-EA61-4035-B73C-3FDE770D152F}" type="presOf" srcId="{0FD79873-51B0-46AE-8D80-26CCC07E7B9C}" destId="{364953BE-A02C-4499-A214-F3074978423A}" srcOrd="0" destOrd="0" presId="urn:microsoft.com/office/officeart/2005/8/layout/process1"/>
    <dgm:cxn modelId="{9E85D49F-353A-454F-AFCF-23D6B01DD1A0}" srcId="{0FD79873-51B0-46AE-8D80-26CCC07E7B9C}" destId="{A8A8D0AE-F1D7-4E2E-95E9-8188214CDCD3}" srcOrd="4" destOrd="0" parTransId="{41F92C37-CEA2-4B31-8B88-20712A152A2B}" sibTransId="{0384ABEF-A863-4B03-A96C-7B0CF219BA84}"/>
    <dgm:cxn modelId="{793CF4BF-E999-497D-BCE7-39E35024981E}" type="presOf" srcId="{D85367AC-E81F-4FD0-9719-C195A1AB21C8}" destId="{EE5DF252-1DD7-40DC-9F65-BEE3AEFAE214}" srcOrd="0" destOrd="0" presId="urn:microsoft.com/office/officeart/2005/8/layout/process1"/>
    <dgm:cxn modelId="{BD189DD0-4E3D-4CEA-B333-380FDB99035F}" type="presOf" srcId="{4BA4D0FE-6BBF-40DA-A755-5EC9F52FFD7E}" destId="{370F2CD5-E0E0-43C7-B181-23D106D918DC}" srcOrd="0" destOrd="0" presId="urn:microsoft.com/office/officeart/2005/8/layout/process1"/>
    <dgm:cxn modelId="{8F8D9CD8-19F2-459F-9028-773B07762783}" type="presOf" srcId="{D85367AC-E81F-4FD0-9719-C195A1AB21C8}" destId="{4928AECB-5A90-4389-A56B-CE0121F8352D}" srcOrd="1" destOrd="0" presId="urn:microsoft.com/office/officeart/2005/8/layout/process1"/>
    <dgm:cxn modelId="{50B950DB-7171-4351-9802-9D8BA91B3754}" type="presOf" srcId="{5F80A661-0790-48DF-BE66-D94E15913591}" destId="{1D94E6C8-3B61-4AD2-9FEB-415F975E7BEA}" srcOrd="0" destOrd="0" presId="urn:microsoft.com/office/officeart/2005/8/layout/process1"/>
    <dgm:cxn modelId="{A7ADC5E1-1A8B-4605-821B-AE6B70612E98}" type="presOf" srcId="{F42AFB50-4B3D-4826-8515-D73BFB5DD958}" destId="{8ABABE38-1771-4B76-A496-94FE29AC0C36}" srcOrd="1" destOrd="0" presId="urn:microsoft.com/office/officeart/2005/8/layout/process1"/>
    <dgm:cxn modelId="{2C5B87EB-ABCD-4EFB-8B50-F0F53C36252B}" srcId="{0FD79873-51B0-46AE-8D80-26CCC07E7B9C}" destId="{4BA4D0FE-6BBF-40DA-A755-5EC9F52FFD7E}" srcOrd="2" destOrd="0" parTransId="{6DEC72CD-42B3-41D9-9FC0-2A86E089788D}" sibTransId="{D85367AC-E81F-4FD0-9719-C195A1AB21C8}"/>
    <dgm:cxn modelId="{A2601EFC-D9EC-40E2-9612-82C4B270763C}" type="presOf" srcId="{DD195DA4-4E44-435D-B3D5-A7EFC74E30B5}" destId="{0FAEC3DC-3E61-49DB-896E-1BECA8110C0A}" srcOrd="1" destOrd="0" presId="urn:microsoft.com/office/officeart/2005/8/layout/process1"/>
    <dgm:cxn modelId="{85C40FFE-B7E5-4FCF-AFF2-0F773100848E}" type="presOf" srcId="{1B398F88-74A9-4FF2-81A8-D31D9D912636}" destId="{CD4E9D7C-3E43-4815-9B95-066A19722926}" srcOrd="1" destOrd="0" presId="urn:microsoft.com/office/officeart/2005/8/layout/process1"/>
    <dgm:cxn modelId="{78CB0203-CBDF-414E-8FB1-9841CD5C53F5}" type="presParOf" srcId="{364953BE-A02C-4499-A214-F3074978423A}" destId="{97D49BBE-F87D-42B7-8564-F8E686407001}" srcOrd="0" destOrd="0" presId="urn:microsoft.com/office/officeart/2005/8/layout/process1"/>
    <dgm:cxn modelId="{EC37242B-98EC-4DDF-B476-247BDCF5FFF1}" type="presParOf" srcId="{364953BE-A02C-4499-A214-F3074978423A}" destId="{B48A4985-AA7F-45DC-8C27-8898A2725F81}" srcOrd="1" destOrd="0" presId="urn:microsoft.com/office/officeart/2005/8/layout/process1"/>
    <dgm:cxn modelId="{92D5C054-0858-48C4-B92E-6B9C08D5674D}" type="presParOf" srcId="{B48A4985-AA7F-45DC-8C27-8898A2725F81}" destId="{8ABABE38-1771-4B76-A496-94FE29AC0C36}" srcOrd="0" destOrd="0" presId="urn:microsoft.com/office/officeart/2005/8/layout/process1"/>
    <dgm:cxn modelId="{7CD8C961-6DEE-4A47-947B-115AD0A0CE80}" type="presParOf" srcId="{364953BE-A02C-4499-A214-F3074978423A}" destId="{3C83043C-495E-4732-B54E-799560A70C1A}" srcOrd="2" destOrd="0" presId="urn:microsoft.com/office/officeart/2005/8/layout/process1"/>
    <dgm:cxn modelId="{2F0FB4DC-128F-43D0-B4AA-94751635F2B9}" type="presParOf" srcId="{364953BE-A02C-4499-A214-F3074978423A}" destId="{C3691B7B-0F76-4218-8D22-0367FF8F8B01}" srcOrd="3" destOrd="0" presId="urn:microsoft.com/office/officeart/2005/8/layout/process1"/>
    <dgm:cxn modelId="{0FC021C2-3386-4458-897B-1FA613117FFC}" type="presParOf" srcId="{C3691B7B-0F76-4218-8D22-0367FF8F8B01}" destId="{0FAEC3DC-3E61-49DB-896E-1BECA8110C0A}" srcOrd="0" destOrd="0" presId="urn:microsoft.com/office/officeart/2005/8/layout/process1"/>
    <dgm:cxn modelId="{B3823577-B816-406E-8E11-D4F40777B63D}" type="presParOf" srcId="{364953BE-A02C-4499-A214-F3074978423A}" destId="{370F2CD5-E0E0-43C7-B181-23D106D918DC}" srcOrd="4" destOrd="0" presId="urn:microsoft.com/office/officeart/2005/8/layout/process1"/>
    <dgm:cxn modelId="{FCDE7800-20BC-4951-B2E6-20272A063408}" type="presParOf" srcId="{364953BE-A02C-4499-A214-F3074978423A}" destId="{EE5DF252-1DD7-40DC-9F65-BEE3AEFAE214}" srcOrd="5" destOrd="0" presId="urn:microsoft.com/office/officeart/2005/8/layout/process1"/>
    <dgm:cxn modelId="{4F07A673-3889-40B0-B682-8C5A87EB579A}" type="presParOf" srcId="{EE5DF252-1DD7-40DC-9F65-BEE3AEFAE214}" destId="{4928AECB-5A90-4389-A56B-CE0121F8352D}" srcOrd="0" destOrd="0" presId="urn:microsoft.com/office/officeart/2005/8/layout/process1"/>
    <dgm:cxn modelId="{F33604F3-5F79-4C1F-9F54-9C2A133B5172}" type="presParOf" srcId="{364953BE-A02C-4499-A214-F3074978423A}" destId="{1D94E6C8-3B61-4AD2-9FEB-415F975E7BEA}" srcOrd="6" destOrd="0" presId="urn:microsoft.com/office/officeart/2005/8/layout/process1"/>
    <dgm:cxn modelId="{4F1E360A-16E5-4BD0-8E1B-78EE6E62D1A2}" type="presParOf" srcId="{364953BE-A02C-4499-A214-F3074978423A}" destId="{48CA44EC-2EAE-4D44-A4A1-22EFF06843DB}" srcOrd="7" destOrd="0" presId="urn:microsoft.com/office/officeart/2005/8/layout/process1"/>
    <dgm:cxn modelId="{21B6B0F0-59BB-442F-AB51-9D01A26C9BEF}" type="presParOf" srcId="{48CA44EC-2EAE-4D44-A4A1-22EFF06843DB}" destId="{CD4E9D7C-3E43-4815-9B95-066A19722926}" srcOrd="0" destOrd="0" presId="urn:microsoft.com/office/officeart/2005/8/layout/process1"/>
    <dgm:cxn modelId="{9636BBBF-9DFB-4695-9139-11EADF32887F}" type="presParOf" srcId="{364953BE-A02C-4499-A214-F3074978423A}" destId="{8EA53973-A858-4A15-89AD-55049D6705A3}"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49BBE-F87D-42B7-8564-F8E686407001}">
      <dsp:nvSpPr>
        <dsp:cNvPr id="0" name=""/>
        <dsp:cNvSpPr/>
      </dsp:nvSpPr>
      <dsp:spPr>
        <a:xfrm>
          <a:off x="150029" y="0"/>
          <a:ext cx="1231669" cy="694641"/>
        </a:xfrm>
        <a:prstGeom prst="roundRect">
          <a:avLst>
            <a:gd name="adj" fmla="val 10000"/>
          </a:avLst>
        </a:prstGeom>
        <a:solidFill>
          <a:srgbClr val="27AAE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May 31</a:t>
          </a:r>
        </a:p>
        <a:p>
          <a:pPr marL="0" lvl="0" indent="0" algn="ctr" defTabSz="488950">
            <a:lnSpc>
              <a:spcPct val="90000"/>
            </a:lnSpc>
            <a:spcBef>
              <a:spcPct val="0"/>
            </a:spcBef>
            <a:spcAft>
              <a:spcPct val="35000"/>
            </a:spcAft>
            <a:buNone/>
          </a:pPr>
          <a:r>
            <a:rPr lang="en-US" sz="1100" kern="1200"/>
            <a:t>Data Cutoff</a:t>
          </a:r>
        </a:p>
      </dsp:txBody>
      <dsp:txXfrm>
        <a:off x="170374" y="20345"/>
        <a:ext cx="1190979" cy="653951"/>
      </dsp:txXfrm>
    </dsp:sp>
    <dsp:sp modelId="{B48A4985-AA7F-45DC-8C27-8898A2725F81}">
      <dsp:nvSpPr>
        <dsp:cNvPr id="0" name=""/>
        <dsp:cNvSpPr/>
      </dsp:nvSpPr>
      <dsp:spPr>
        <a:xfrm>
          <a:off x="1460098" y="203761"/>
          <a:ext cx="166207" cy="287118"/>
        </a:xfrm>
        <a:prstGeom prst="rightArrow">
          <a:avLst>
            <a:gd name="adj1" fmla="val 60000"/>
            <a:gd name="adj2" fmla="val 50000"/>
          </a:avLst>
        </a:prstGeom>
        <a:solidFill>
          <a:schemeClr val="bg1">
            <a:lumMod val="85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460098" y="261185"/>
        <a:ext cx="116345" cy="172270"/>
      </dsp:txXfrm>
    </dsp:sp>
    <dsp:sp modelId="{3C83043C-495E-4732-B54E-799560A70C1A}">
      <dsp:nvSpPr>
        <dsp:cNvPr id="0" name=""/>
        <dsp:cNvSpPr/>
      </dsp:nvSpPr>
      <dsp:spPr>
        <a:xfrm>
          <a:off x="1695296" y="0"/>
          <a:ext cx="1157735" cy="694641"/>
        </a:xfrm>
        <a:prstGeom prst="roundRect">
          <a:avLst>
            <a:gd name="adj" fmla="val 10000"/>
          </a:avLst>
        </a:prstGeom>
        <a:solidFill>
          <a:srgbClr val="009F47"/>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Jun/Jul</a:t>
          </a:r>
        </a:p>
        <a:p>
          <a:pPr marL="0" lvl="0" indent="0" algn="ctr" defTabSz="488950">
            <a:lnSpc>
              <a:spcPct val="90000"/>
            </a:lnSpc>
            <a:spcBef>
              <a:spcPct val="0"/>
            </a:spcBef>
            <a:spcAft>
              <a:spcPct val="35000"/>
            </a:spcAft>
            <a:buNone/>
          </a:pPr>
          <a:r>
            <a:rPr lang="en-US" sz="1100" kern="1200"/>
            <a:t>Submit/Review</a:t>
          </a:r>
        </a:p>
      </dsp:txBody>
      <dsp:txXfrm>
        <a:off x="1715641" y="20345"/>
        <a:ext cx="1117045" cy="653951"/>
      </dsp:txXfrm>
    </dsp:sp>
    <dsp:sp modelId="{C3691B7B-0F76-4218-8D22-0367FF8F8B01}">
      <dsp:nvSpPr>
        <dsp:cNvPr id="0" name=""/>
        <dsp:cNvSpPr/>
      </dsp:nvSpPr>
      <dsp:spPr>
        <a:xfrm>
          <a:off x="2968806" y="203761"/>
          <a:ext cx="245440" cy="287118"/>
        </a:xfrm>
        <a:prstGeom prst="rightArrow">
          <a:avLst>
            <a:gd name="adj1" fmla="val 60000"/>
            <a:gd name="adj2" fmla="val 50000"/>
          </a:avLst>
        </a:prstGeom>
        <a:solidFill>
          <a:schemeClr val="bg1">
            <a:lumMod val="85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968806" y="261185"/>
        <a:ext cx="171808" cy="172270"/>
      </dsp:txXfrm>
    </dsp:sp>
    <dsp:sp modelId="{370F2CD5-E0E0-43C7-B181-23D106D918DC}">
      <dsp:nvSpPr>
        <dsp:cNvPr id="0" name=""/>
        <dsp:cNvSpPr/>
      </dsp:nvSpPr>
      <dsp:spPr>
        <a:xfrm>
          <a:off x="3316127" y="0"/>
          <a:ext cx="1157735" cy="694641"/>
        </a:xfrm>
        <a:prstGeom prst="roundRect">
          <a:avLst>
            <a:gd name="adj" fmla="val 10000"/>
          </a:avLst>
        </a:prstGeom>
        <a:solidFill>
          <a:srgbClr val="27AAE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Nov 30</a:t>
          </a:r>
        </a:p>
        <a:p>
          <a:pPr marL="0" lvl="0" indent="0" algn="ctr" defTabSz="488950">
            <a:lnSpc>
              <a:spcPct val="90000"/>
            </a:lnSpc>
            <a:spcBef>
              <a:spcPct val="0"/>
            </a:spcBef>
            <a:spcAft>
              <a:spcPct val="35000"/>
            </a:spcAft>
            <a:buNone/>
          </a:pPr>
          <a:r>
            <a:rPr lang="en-US" sz="1100" kern="1200"/>
            <a:t>Data Cutoff</a:t>
          </a:r>
        </a:p>
      </dsp:txBody>
      <dsp:txXfrm>
        <a:off x="3336472" y="20345"/>
        <a:ext cx="1117045" cy="653951"/>
      </dsp:txXfrm>
    </dsp:sp>
    <dsp:sp modelId="{EE5DF252-1DD7-40DC-9F65-BEE3AEFAE214}">
      <dsp:nvSpPr>
        <dsp:cNvPr id="0" name=""/>
        <dsp:cNvSpPr/>
      </dsp:nvSpPr>
      <dsp:spPr>
        <a:xfrm>
          <a:off x="4589636" y="203761"/>
          <a:ext cx="245440" cy="287118"/>
        </a:xfrm>
        <a:prstGeom prst="rightArrow">
          <a:avLst>
            <a:gd name="adj1" fmla="val 60000"/>
            <a:gd name="adj2" fmla="val 50000"/>
          </a:avLst>
        </a:prstGeom>
        <a:solidFill>
          <a:schemeClr val="bg1">
            <a:lumMod val="85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589636" y="261185"/>
        <a:ext cx="171808" cy="172270"/>
      </dsp:txXfrm>
    </dsp:sp>
    <dsp:sp modelId="{1D94E6C8-3B61-4AD2-9FEB-415F975E7BEA}">
      <dsp:nvSpPr>
        <dsp:cNvPr id="0" name=""/>
        <dsp:cNvSpPr/>
      </dsp:nvSpPr>
      <dsp:spPr>
        <a:xfrm>
          <a:off x="4936957" y="0"/>
          <a:ext cx="1157735" cy="694641"/>
        </a:xfrm>
        <a:prstGeom prst="roundRect">
          <a:avLst>
            <a:gd name="adj" fmla="val 10000"/>
          </a:avLst>
        </a:prstGeom>
        <a:solidFill>
          <a:srgbClr val="009F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Dec/Jan</a:t>
          </a:r>
        </a:p>
        <a:p>
          <a:pPr marL="0" lvl="0" indent="0" algn="ctr" defTabSz="488950">
            <a:lnSpc>
              <a:spcPct val="90000"/>
            </a:lnSpc>
            <a:spcBef>
              <a:spcPct val="0"/>
            </a:spcBef>
            <a:spcAft>
              <a:spcPct val="35000"/>
            </a:spcAft>
            <a:buNone/>
          </a:pPr>
          <a:r>
            <a:rPr lang="en-US" sz="1100" kern="1200"/>
            <a:t>Submit/Review</a:t>
          </a:r>
        </a:p>
      </dsp:txBody>
      <dsp:txXfrm>
        <a:off x="4957302" y="20345"/>
        <a:ext cx="1117045" cy="653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49BBE-F87D-42B7-8564-F8E686407001}">
      <dsp:nvSpPr>
        <dsp:cNvPr id="0" name=""/>
        <dsp:cNvSpPr/>
      </dsp:nvSpPr>
      <dsp:spPr>
        <a:xfrm>
          <a:off x="52211" y="632661"/>
          <a:ext cx="1409437" cy="635769"/>
        </a:xfrm>
        <a:prstGeom prst="roundRect">
          <a:avLst>
            <a:gd name="adj" fmla="val 10000"/>
          </a:avLst>
        </a:prstGeom>
        <a:solidFill>
          <a:schemeClr val="bg1">
            <a:lumMod val="8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i="1" kern="1200">
              <a:solidFill>
                <a:schemeClr val="tx1"/>
              </a:solidFill>
            </a:rPr>
            <a:t>April/May</a:t>
          </a:r>
        </a:p>
        <a:p>
          <a:pPr marL="0" lvl="0" indent="0" algn="ctr" defTabSz="444500">
            <a:lnSpc>
              <a:spcPct val="90000"/>
            </a:lnSpc>
            <a:spcBef>
              <a:spcPct val="0"/>
            </a:spcBef>
            <a:spcAft>
              <a:spcPct val="35000"/>
            </a:spcAft>
            <a:buNone/>
          </a:pPr>
          <a:r>
            <a:rPr lang="en-US" sz="1000" i="1" kern="1200">
              <a:solidFill>
                <a:schemeClr val="tx1"/>
              </a:solidFill>
            </a:rPr>
            <a:t>Data corrections only</a:t>
          </a:r>
        </a:p>
      </dsp:txBody>
      <dsp:txXfrm>
        <a:off x="70832" y="651282"/>
        <a:ext cx="1372195" cy="598527"/>
      </dsp:txXfrm>
    </dsp:sp>
    <dsp:sp modelId="{B48A4985-AA7F-45DC-8C27-8898A2725F81}">
      <dsp:nvSpPr>
        <dsp:cNvPr id="0" name=""/>
        <dsp:cNvSpPr/>
      </dsp:nvSpPr>
      <dsp:spPr>
        <a:xfrm>
          <a:off x="1630598" y="830350"/>
          <a:ext cx="1036180" cy="262784"/>
        </a:xfrm>
        <a:prstGeom prst="rightArrow">
          <a:avLst>
            <a:gd name="adj1" fmla="val 60000"/>
            <a:gd name="adj2" fmla="val 50000"/>
          </a:avLst>
        </a:prstGeom>
        <a:solidFill>
          <a:schemeClr val="bg1">
            <a:lumMod val="85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630598" y="882907"/>
        <a:ext cx="957345" cy="157670"/>
      </dsp:txXfrm>
    </dsp:sp>
    <dsp:sp modelId="{3C83043C-495E-4732-B54E-799560A70C1A}">
      <dsp:nvSpPr>
        <dsp:cNvPr id="0" name=""/>
        <dsp:cNvSpPr/>
      </dsp:nvSpPr>
      <dsp:spPr>
        <a:xfrm>
          <a:off x="1833540" y="632661"/>
          <a:ext cx="1059615" cy="63576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852161" y="651282"/>
        <a:ext cx="1022373" cy="598527"/>
      </dsp:txXfrm>
    </dsp:sp>
    <dsp:sp modelId="{C3691B7B-0F76-4218-8D22-0367FF8F8B01}">
      <dsp:nvSpPr>
        <dsp:cNvPr id="0" name=""/>
        <dsp:cNvSpPr/>
      </dsp:nvSpPr>
      <dsp:spPr>
        <a:xfrm rot="10800000">
          <a:off x="2879105" y="819153"/>
          <a:ext cx="9547" cy="262784"/>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2881969" y="871710"/>
        <a:ext cx="6683" cy="157670"/>
      </dsp:txXfrm>
    </dsp:sp>
    <dsp:sp modelId="{370F2CD5-E0E0-43C7-B181-23D106D918DC}">
      <dsp:nvSpPr>
        <dsp:cNvPr id="0" name=""/>
        <dsp:cNvSpPr/>
      </dsp:nvSpPr>
      <dsp:spPr>
        <a:xfrm>
          <a:off x="2875142" y="632661"/>
          <a:ext cx="1059615" cy="635769"/>
        </a:xfrm>
        <a:prstGeom prst="roundRect">
          <a:avLst>
            <a:gd name="adj" fmla="val 10000"/>
          </a:avLst>
        </a:prstGeom>
        <a:solidFill>
          <a:srgbClr val="27AAE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Oct 31</a:t>
          </a:r>
        </a:p>
        <a:p>
          <a:pPr marL="0" lvl="0" indent="0" algn="ctr" defTabSz="444500">
            <a:lnSpc>
              <a:spcPct val="90000"/>
            </a:lnSpc>
            <a:spcBef>
              <a:spcPct val="0"/>
            </a:spcBef>
            <a:spcAft>
              <a:spcPct val="35000"/>
            </a:spcAft>
            <a:buNone/>
          </a:pPr>
          <a:r>
            <a:rPr lang="en-US" sz="1000" kern="1200"/>
            <a:t>Data Cutoff</a:t>
          </a:r>
        </a:p>
      </dsp:txBody>
      <dsp:txXfrm>
        <a:off x="2893763" y="651282"/>
        <a:ext cx="1022373" cy="598527"/>
      </dsp:txXfrm>
    </dsp:sp>
    <dsp:sp modelId="{EE5DF252-1DD7-40DC-9F65-BEE3AEFAE214}">
      <dsp:nvSpPr>
        <dsp:cNvPr id="0" name=""/>
        <dsp:cNvSpPr/>
      </dsp:nvSpPr>
      <dsp:spPr>
        <a:xfrm>
          <a:off x="4092489" y="819153"/>
          <a:ext cx="334389" cy="262784"/>
        </a:xfrm>
        <a:prstGeom prst="rightArrow">
          <a:avLst>
            <a:gd name="adj1" fmla="val 60000"/>
            <a:gd name="adj2" fmla="val 50000"/>
          </a:avLst>
        </a:prstGeom>
        <a:solidFill>
          <a:schemeClr val="bg1">
            <a:lumMod val="85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092489" y="871710"/>
        <a:ext cx="255554" cy="157670"/>
      </dsp:txXfrm>
    </dsp:sp>
    <dsp:sp modelId="{1D94E6C8-3B61-4AD2-9FEB-415F975E7BEA}">
      <dsp:nvSpPr>
        <dsp:cNvPr id="0" name=""/>
        <dsp:cNvSpPr/>
      </dsp:nvSpPr>
      <dsp:spPr>
        <a:xfrm>
          <a:off x="4565681" y="632661"/>
          <a:ext cx="1059615" cy="635769"/>
        </a:xfrm>
        <a:prstGeom prst="roundRect">
          <a:avLst>
            <a:gd name="adj" fmla="val 10000"/>
          </a:avLst>
        </a:prstGeom>
        <a:solidFill>
          <a:srgbClr val="009F47"/>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Nov/Dec</a:t>
          </a:r>
        </a:p>
        <a:p>
          <a:pPr marL="0" lvl="0" indent="0" algn="ctr" defTabSz="444500">
            <a:lnSpc>
              <a:spcPct val="90000"/>
            </a:lnSpc>
            <a:spcBef>
              <a:spcPct val="0"/>
            </a:spcBef>
            <a:spcAft>
              <a:spcPct val="35000"/>
            </a:spcAft>
            <a:buNone/>
          </a:pPr>
          <a:r>
            <a:rPr lang="en-US" sz="1000" kern="1200"/>
            <a:t>Submit/Review</a:t>
          </a:r>
        </a:p>
      </dsp:txBody>
      <dsp:txXfrm>
        <a:off x="4584302" y="651282"/>
        <a:ext cx="1022373" cy="598527"/>
      </dsp:txXfrm>
    </dsp:sp>
    <dsp:sp modelId="{48CA44EC-2EAE-4D44-A4A1-22EFF06843DB}">
      <dsp:nvSpPr>
        <dsp:cNvPr id="0" name=""/>
        <dsp:cNvSpPr/>
      </dsp:nvSpPr>
      <dsp:spPr>
        <a:xfrm>
          <a:off x="5841545" y="815521"/>
          <a:ext cx="609304" cy="262784"/>
        </a:xfrm>
        <a:prstGeom prst="rightArrow">
          <a:avLst>
            <a:gd name="adj1" fmla="val 60000"/>
            <a:gd name="adj2" fmla="val 50000"/>
          </a:avLst>
        </a:prstGeom>
        <a:solidFill>
          <a:schemeClr val="bg1">
            <a:lumMod val="85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841545" y="868078"/>
        <a:ext cx="530469" cy="157670"/>
      </dsp:txXfrm>
    </dsp:sp>
    <dsp:sp modelId="{8EA53973-A858-4A15-89AD-55049D6705A3}">
      <dsp:nvSpPr>
        <dsp:cNvPr id="0" name=""/>
        <dsp:cNvSpPr/>
      </dsp:nvSpPr>
      <dsp:spPr>
        <a:xfrm>
          <a:off x="6130196" y="632661"/>
          <a:ext cx="1059615" cy="63576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148817" y="651282"/>
        <a:ext cx="1022373" cy="5985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venir LT Std 55 Roman" panose="020B0503020203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769FD2-536F-EA41-8172-C846253A4E90}" type="datetimeFigureOut">
              <a:rPr lang="en-US" smtClean="0">
                <a:latin typeface="Avenir LT Std 55 Roman" panose="020B0503020203020204" pitchFamily="34" charset="77"/>
              </a:rPr>
              <a:t>7/8/2024</a:t>
            </a:fld>
            <a:endParaRPr lang="en-US" dirty="0">
              <a:latin typeface="Avenir LT Std 55 Roman" panose="020B0503020203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venir LT Std 55 Roman" panose="020B0503020203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31DAB3-4E55-1E44-A089-DA56EFF57140}" type="slidenum">
              <a:rPr lang="en-US" smtClean="0">
                <a:latin typeface="Avenir LT Std 55 Roman" panose="020B0503020203020204" pitchFamily="34" charset="77"/>
              </a:rPr>
              <a:t>‹#›</a:t>
            </a:fld>
            <a:endParaRPr lang="en-US" dirty="0">
              <a:latin typeface="Avenir LT Std 55 Roman" panose="020B0503020203020204" pitchFamily="34" charset="77"/>
            </a:endParaRPr>
          </a:p>
        </p:txBody>
      </p:sp>
    </p:spTree>
    <p:extLst>
      <p:ext uri="{BB962C8B-B14F-4D97-AF65-F5344CB8AC3E}">
        <p14:creationId xmlns:p14="http://schemas.microsoft.com/office/powerpoint/2010/main" val="4272147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LT Std 55 Roman" panose="020B0503020203020204"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LT Std 55 Roman" panose="020B0503020203020204" pitchFamily="34" charset="77"/>
              </a:defRPr>
            </a:lvl1pPr>
          </a:lstStyle>
          <a:p>
            <a:fld id="{0BC35E42-1A66-664F-A32E-EAC393A73A23}" type="datetimeFigureOut">
              <a:rPr lang="en-US" smtClean="0"/>
              <a:pPr/>
              <a:t>7/8/2024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LT Std 55 Roman" panose="020B050302020302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LT Std 55 Roman" panose="020B0503020203020204" pitchFamily="34" charset="77"/>
              </a:defRPr>
            </a:lvl1pPr>
          </a:lstStyle>
          <a:p>
            <a:fld id="{EC420D10-7B71-034E-B445-D78E7E4E8CA6}" type="slidenum">
              <a:rPr lang="en-US" smtClean="0"/>
              <a:pPr/>
              <a:t>‹#›</a:t>
            </a:fld>
            <a:endParaRPr lang="en-US" dirty="0"/>
          </a:p>
        </p:txBody>
      </p:sp>
    </p:spTree>
    <p:extLst>
      <p:ext uri="{BB962C8B-B14F-4D97-AF65-F5344CB8AC3E}">
        <p14:creationId xmlns:p14="http://schemas.microsoft.com/office/powerpoint/2010/main" val="146414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LT Std 55 Roman" panose="020B0503020203020204" pitchFamily="34" charset="77"/>
        <a:ea typeface="+mn-ea"/>
        <a:cs typeface="+mn-cs"/>
      </a:defRPr>
    </a:lvl1pPr>
    <a:lvl2pPr marL="457200" algn="l" defTabSz="914400" rtl="0" eaLnBrk="1" latinLnBrk="0" hangingPunct="1">
      <a:defRPr sz="1200" b="0" i="0" kern="1200">
        <a:solidFill>
          <a:schemeClr val="tx1"/>
        </a:solidFill>
        <a:latin typeface="Avenir LT Std 55 Roman" panose="020B0503020203020204" pitchFamily="34" charset="77"/>
        <a:ea typeface="+mn-ea"/>
        <a:cs typeface="+mn-cs"/>
      </a:defRPr>
    </a:lvl2pPr>
    <a:lvl3pPr marL="914400" algn="l" defTabSz="914400" rtl="0" eaLnBrk="1" latinLnBrk="0" hangingPunct="1">
      <a:defRPr sz="1200" b="0" i="0" kern="1200">
        <a:solidFill>
          <a:schemeClr val="tx1"/>
        </a:solidFill>
        <a:latin typeface="Avenir LT Std 55 Roman" panose="020B0503020203020204" pitchFamily="34" charset="77"/>
        <a:ea typeface="+mn-ea"/>
        <a:cs typeface="+mn-cs"/>
      </a:defRPr>
    </a:lvl3pPr>
    <a:lvl4pPr marL="1371600" algn="l" defTabSz="914400" rtl="0" eaLnBrk="1" latinLnBrk="0" hangingPunct="1">
      <a:defRPr sz="1200" b="0" i="0" kern="1200">
        <a:solidFill>
          <a:schemeClr val="tx1"/>
        </a:solidFill>
        <a:latin typeface="Avenir LT Std 55 Roman" panose="020B0503020203020204" pitchFamily="34" charset="77"/>
        <a:ea typeface="+mn-ea"/>
        <a:cs typeface="+mn-cs"/>
      </a:defRPr>
    </a:lvl4pPr>
    <a:lvl5pPr marL="1828800" algn="l" defTabSz="914400" rtl="0" eaLnBrk="1" latinLnBrk="0" hangingPunct="1">
      <a:defRPr sz="1200" b="0" i="0" kern="1200">
        <a:solidFill>
          <a:schemeClr val="tx1"/>
        </a:solidFill>
        <a:latin typeface="Avenir LT Std 55 Roman" panose="020B0503020203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aclimateinvestments.ca.gov/community-leadership-summit-201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Good afternoon everyone and thank you for joining us for this afternoon’s workshop, where we’ll be covering updates to the Funding Guidelines for Agencies that Administer California Climate Investments.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1</a:t>
            </a:fld>
            <a:endParaRPr lang="en-US" dirty="0"/>
          </a:p>
        </p:txBody>
      </p:sp>
    </p:spTree>
    <p:extLst>
      <p:ext uri="{BB962C8B-B14F-4D97-AF65-F5344CB8AC3E}">
        <p14:creationId xmlns:p14="http://schemas.microsoft.com/office/powerpoint/2010/main" val="408888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[Kristyn] As part of the legislative requirements for California Climate Investments, 35% of project funding must benefit priority populations.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We refer to populations identified by statute as “priority populations” which include disadvantaged communities, pursuant to Senate Bill (SB) 535, and low‑income communities, and low-income households, pursuant to Assembly Bill (AB) 1550.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CARB develops priority populations investment targets, in consultation with administrating agencies, each fiscal year for programs that receive funding. These targets reflect the ability of each program to target certain priority population categories while encouraging programs to strategize to meet their targets and helping to ensure that California Climate Investments meets its overall statutory minimum requirements.</a:t>
            </a:r>
            <a:endParaRPr lang="en-US" sz="1800" kern="100" dirty="0">
              <a:effectLst/>
              <a:latin typeface="Aptos"/>
              <a:ea typeface="Aptos"/>
              <a:cs typeface="Times New Roman" panose="02020603050405020304" pitchFamily="18" charset="0"/>
            </a:endParaRPr>
          </a:p>
          <a:p>
            <a:pPr marL="0" marR="0">
              <a:lnSpc>
                <a:spcPct val="107000"/>
              </a:lnSpc>
              <a:spcBef>
                <a:spcPts val="0"/>
              </a:spcBef>
              <a:spcAft>
                <a:spcPts val="0"/>
              </a:spcAft>
            </a:pPr>
            <a:br>
              <a:rPr lang="en-US" sz="1800" dirty="0">
                <a:effectLst/>
                <a:latin typeface="Avenir Next LT Pro" panose="020B0504020202020204" pitchFamily="34" charset="0"/>
                <a:ea typeface="Aptos"/>
                <a:cs typeface="Times New Roman" panose="02020603050405020304" pitchFamily="18" charset="0"/>
              </a:rPr>
            </a:br>
            <a:r>
              <a:rPr lang="en-US" sz="1800" kern="100" dirty="0">
                <a:effectLst/>
                <a:latin typeface="Avenir Next LT Pro" panose="020B0504020202020204" pitchFamily="34" charset="0"/>
                <a:ea typeface="Aptos"/>
                <a:cs typeface="Times New Roman" panose="02020603050405020304" pitchFamily="18" charset="0"/>
              </a:rPr>
              <a:t> </a:t>
            </a:r>
            <a:endParaRPr lang="en-US" sz="1800" kern="100" dirty="0">
              <a:effectLst/>
              <a:latin typeface="Aptos"/>
              <a:ea typeface="Aptos"/>
              <a:cs typeface="Times New Roman" panose="02020603050405020304" pitchFamily="18" charset="0"/>
            </a:endParaRPr>
          </a:p>
          <a:p>
            <a:pPr marL="0" marR="0" lvl="0" indent="0" algn="l" defTabSz="91617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2EF75F92-3E14-49DC-AB6E-D833CF9CEFEB}" type="slidenum">
              <a:rPr lang="en-US" smtClean="0"/>
              <a:t>10</a:t>
            </a:fld>
            <a:endParaRPr lang="en-US"/>
          </a:p>
        </p:txBody>
      </p:sp>
    </p:spTree>
    <p:extLst>
      <p:ext uri="{BB962C8B-B14F-4D97-AF65-F5344CB8AC3E}">
        <p14:creationId xmlns:p14="http://schemas.microsoft.com/office/powerpoint/2010/main" val="48796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[Kristyn] The Administration and Legislature determine which administering agencies will receive funds and how those funds should be used through the annual budget process. The funds an agency receives are known as an appropriation.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Upon receiving an appropriation, each individual agency is responsible for designing programs and selecting projects.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Each agency defines selection criteria and mechanisms to prioritize projects consistent with the objectives of their program, which can range from air quality improvements to water conservation. Funds may be awarded as competitive grants, first-come, first served vouchers, or other funding mechanisms.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All programs must comply with the requirements in the Funding Guidelines which include facilitating GHG emission reductions and maximizing co-benefits and benefits to disadvantaged communities.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EF75F92-3E14-49DC-AB6E-D833CF9CEFEB}" type="slidenum">
              <a:rPr lang="en-US" smtClean="0"/>
              <a:t>11</a:t>
            </a:fld>
            <a:endParaRPr lang="en-US"/>
          </a:p>
        </p:txBody>
      </p:sp>
    </p:spTree>
    <p:extLst>
      <p:ext uri="{BB962C8B-B14F-4D97-AF65-F5344CB8AC3E}">
        <p14:creationId xmlns:p14="http://schemas.microsoft.com/office/powerpoint/2010/main" val="1770787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[Kristyn] CARB developed overarching guidance for all agencies that receive money from the GGRF in 2014 in response to SB 862, and that guidance is embodied by the Funding Guidelines.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Funding Guidelines set guiding principles and identify statutory requirements, including investments minimums for certain populations.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Administering agencies are responsible for designing and implementing their programs according to CARB’s Funding Guidelines which are designed to meet expenditure requirements and meet the State’s statutory and policy objectives for appropriations from the GGRF.</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Funding Guidelines provide direction for how agencies can target their investments to priority populations, whether it be locating projects within disadvantaged communities, providing job training for local residents, or enhancing cost savings for low-income individuals.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guidelines also contain requirements for transparency and accountability that include reporting on the status and expected benefits of funded projects.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With the methods and reporting requirements identified in the Funding Guidelines, we have been able to deliver consistent and reliable information to the public and Legislature.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EF75F92-3E14-49DC-AB6E-D833CF9CEFEB}" type="slidenum">
              <a:rPr lang="en-US" smtClean="0"/>
              <a:t>12</a:t>
            </a:fld>
            <a:endParaRPr lang="en-US"/>
          </a:p>
        </p:txBody>
      </p:sp>
    </p:spTree>
    <p:extLst>
      <p:ext uri="{BB962C8B-B14F-4D97-AF65-F5344CB8AC3E}">
        <p14:creationId xmlns:p14="http://schemas.microsoft.com/office/powerpoint/2010/main" val="1301815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[Kristyn] Since each agency designs their program, they can choose to target certain priority populations. Through individual program guidelines, an agency can give additional scoring points, reduce match requirements, or give priority for first-come, first-serve funding for certain applicants based on location or income.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CARB quantifies and reports on the achievements of programs, so we can understand what benefits programs are providing and how funds are being spent and where.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Once a year around April, CARB, along with our partners in the Department of Finance and the administration, releases an Annual Report to the Legislature. The Annual Report provides information about annual and cumulative achievements, the funding status of programs, estimated greenhouse gas emission reductions, benefits to priority populations, information on estimated co-benefits resulting from projects, and much more.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As of November 2023, 76%, or $8.1+ billion, of implemented California Climate Investments project funding is benefitting priority populations under both SB 535 and AB 1550, greatly exceeding statutory requirements.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This concludes the overview of California Climate Investments. I will now pass the mic over to Sierra for a poll and to transition us over to the Funding Guidelines background.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br>
              <a:rPr lang="en-US" sz="1800" dirty="0">
                <a:effectLst/>
                <a:latin typeface="Avenir Next LT Pro" panose="020B0504020202020204" pitchFamily="34" charset="0"/>
                <a:ea typeface="Aptos" panose="020B0004020202020204" pitchFamily="34" charset="0"/>
                <a:cs typeface="Times New Roman" panose="02020603050405020304" pitchFamily="18" charset="0"/>
              </a:rPr>
            </a:b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venir Next LT Pro" panose="020B05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EF75F92-3E14-49DC-AB6E-D833CF9CEFEB}" type="slidenum">
              <a:rPr lang="en-US" smtClean="0"/>
              <a:t>13</a:t>
            </a:fld>
            <a:endParaRPr lang="en-US"/>
          </a:p>
        </p:txBody>
      </p:sp>
    </p:spTree>
    <p:extLst>
      <p:ext uri="{BB962C8B-B14F-4D97-AF65-F5344CB8AC3E}">
        <p14:creationId xmlns:p14="http://schemas.microsoft.com/office/powerpoint/2010/main" val="959181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[Sierra] Thanks, Kristyn! We’d like to know what is your level of familiarity with the Funding Guidelines?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Are you: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Very familiar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Somewhat familiar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 am familiar with California Climate Investments but not the Funding Guidelines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Unfamiliar. I attended today to learn more.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Okay, I will now pass the mic to Raina to go over the updates in the Funding Guidelines draft.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192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14</a:t>
            </a:fld>
            <a:endParaRPr lang="en-US" dirty="0"/>
          </a:p>
        </p:txBody>
      </p:sp>
    </p:spTree>
    <p:extLst>
      <p:ext uri="{BB962C8B-B14F-4D97-AF65-F5344CB8AC3E}">
        <p14:creationId xmlns:p14="http://schemas.microsoft.com/office/powerpoint/2010/main" val="292976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Thanks, Sierra! Some of you may be wondering, why are the draft 2024 Funding Guidelines important to me? The Funding Guidelines, described on slide 12,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inform how California Climate Investments programs develop their solicitations and guiding materials. Your input today will help shape the final guidance we publish for the agencies that administer California Climate Investments programs which, ultimately, may impact the experience your community or household has with seeking California Climate Investments dollars.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15</a:t>
            </a:fld>
            <a:endParaRPr lang="en-US" dirty="0"/>
          </a:p>
        </p:txBody>
      </p:sp>
    </p:spTree>
    <p:extLst>
      <p:ext uri="{BB962C8B-B14F-4D97-AF65-F5344CB8AC3E}">
        <p14:creationId xmlns:p14="http://schemas.microsoft.com/office/powerpoint/2010/main" val="2006538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[Raina] Let’s start with an overview of our process. We kicked-off by launching a public survey in Fall of 2022 to collect input on our planned update to the Funding Guidelines. We hosted our first public workshop on May 8, 2023 to gather additional feedback from the public.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We led an interagency workgroup series over the summer of 2023 to collaborate with agency partners on implementation of the Assembly Bill (AB) 680 workforce standards for certain programs and hosted a public workgroup that Fall to gather public input on workforce development in the Funding Guidelines.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Today, we are hosting a public workshop to discuss the updates made in the Draft 2024 Funding Guidelines to facilitate the current public comment period.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This Summer we will incorporate all feedback we receive from the public and anticipate publishing the final guidance in the Fall.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Before we dive into the key updates, it is also helpful to us to gauge your interest in each topic area. I will pass the mic over to Sierra to lead us through the next poll question. </a:t>
            </a:r>
            <a:endParaRPr lang="en-US" sz="1800" kern="100" dirty="0">
              <a:effectLst/>
              <a:latin typeface="Aptos"/>
              <a:ea typeface="Aptos"/>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16</a:t>
            </a:fld>
            <a:endParaRPr lang="en-US"/>
          </a:p>
        </p:txBody>
      </p:sp>
    </p:spTree>
    <p:extLst>
      <p:ext uri="{BB962C8B-B14F-4D97-AF65-F5344CB8AC3E}">
        <p14:creationId xmlns:p14="http://schemas.microsoft.com/office/powerpoint/2010/main" val="1190284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[Sierra] We would like to know, are there specific areas you are here to learn more about?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This could be: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Key updates to existing guidance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Resources for program design and implementation</a:t>
            </a:r>
          </a:p>
          <a:p>
            <a:pPr marL="342900" marR="0" lvl="0" indent="-342900" algn="l" defTabSz="914400" rtl="0" eaLnBrk="1" fontAlgn="auto" latinLnBrk="0" hangingPunct="1">
              <a:lnSpc>
                <a:spcPct val="107000"/>
              </a:lnSpc>
              <a:spcBef>
                <a:spcPts val="0"/>
              </a:spcBef>
              <a:spcAft>
                <a:spcPts val="800"/>
              </a:spcAft>
              <a:buClrTx/>
              <a:buSzTx/>
              <a:buFont typeface="+mj-lt"/>
              <a:buAutoNum type="alphaUcPeriod"/>
              <a:tabLst>
                <a:tab pos="457200" algn="l"/>
              </a:tabLst>
              <a:defRP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AB 680 workforce standards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Other topics (please type in chat!)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All of the above</a:t>
            </a:r>
          </a:p>
          <a:p>
            <a:pPr marL="342900" marR="0" lvl="0" indent="-342900">
              <a:lnSpc>
                <a:spcPct val="107000"/>
              </a:lnSpc>
              <a:spcBef>
                <a:spcPts val="0"/>
              </a:spcBef>
              <a:spcAft>
                <a:spcPts val="800"/>
              </a:spcAft>
              <a:buFont typeface="+mj-lt"/>
              <a:buAutoNum type="alphaUcPeriod"/>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Okay, thank you all for your responses. There will  be time to discuss these and other topics during the question portion at the end of the presentation. I will pass things back to Raina now.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17</a:t>
            </a:fld>
            <a:endParaRPr lang="en-US" dirty="0"/>
          </a:p>
        </p:txBody>
      </p:sp>
    </p:spTree>
    <p:extLst>
      <p:ext uri="{BB962C8B-B14F-4D97-AF65-F5344CB8AC3E}">
        <p14:creationId xmlns:p14="http://schemas.microsoft.com/office/powerpoint/2010/main" val="43474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200" dirty="0">
                <a:solidFill>
                  <a:srgbClr val="000000"/>
                </a:solidFill>
                <a:effectLst/>
                <a:latin typeface="Avenir Next LT Pro" panose="020B0504020202020204" pitchFamily="34" charset="0"/>
                <a:ea typeface="Times New Roman" panose="02020603050405020304" pitchFamily="18" charset="0"/>
                <a:cs typeface="Times New Roman" panose="02020603050405020304" pitchFamily="18" charset="0"/>
              </a:rPr>
              <a:t>[Raina] Thanks, Sierra! The draft Funding Guidelines contain updates throughout the document that cover several key update areas.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200" dirty="0">
                <a:solidFill>
                  <a:srgbClr val="000000"/>
                </a:solidFill>
                <a:effectLst/>
                <a:latin typeface="Avenir Next LT Pro" panose="020B0504020202020204" pitchFamily="34" charset="0"/>
                <a:ea typeface="Times New Roman" panose="02020603050405020304" pitchFamily="18" charset="0"/>
                <a:cs typeface="Times New Roman" panose="02020603050405020304" pitchFamily="18" charset="0"/>
              </a:rPr>
              <a:t>These areas are: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514350" indent="-514350">
              <a:buFont typeface="+mj-lt"/>
              <a:buAutoNum type="arabicPeriod"/>
            </a:pPr>
            <a:r>
              <a:rPr lang="en-US" sz="4000" dirty="0">
                <a:latin typeface="Avenir Next LT Pro" panose="020B0504020202020204" pitchFamily="34" charset="0"/>
              </a:rPr>
              <a:t>General Improvements</a:t>
            </a:r>
          </a:p>
          <a:p>
            <a:pPr marL="514350" indent="-514350">
              <a:buFont typeface="+mj-lt"/>
              <a:buAutoNum type="arabicPeriod"/>
            </a:pPr>
            <a:r>
              <a:rPr lang="en-US" sz="4000" dirty="0">
                <a:latin typeface="Avenir Next LT Pro" panose="020B0504020202020204" pitchFamily="34" charset="0"/>
              </a:rPr>
              <a:t>Community Engagement</a:t>
            </a:r>
          </a:p>
          <a:p>
            <a:pPr marL="514350" indent="-514350">
              <a:buFont typeface="+mj-lt"/>
              <a:buAutoNum type="arabicPeriod"/>
            </a:pPr>
            <a:r>
              <a:rPr lang="en-US" sz="4000" dirty="0">
                <a:latin typeface="Avenir Next LT Pro" panose="020B0504020202020204" pitchFamily="34" charset="0"/>
              </a:rPr>
              <a:t>Expenditure Record Process</a:t>
            </a:r>
          </a:p>
          <a:p>
            <a:pPr marL="514350" indent="-514350">
              <a:buFont typeface="+mj-lt"/>
              <a:buAutoNum type="arabicPeriod"/>
            </a:pPr>
            <a:r>
              <a:rPr lang="en-US" sz="4000" dirty="0">
                <a:latin typeface="Avenir Next LT Pro" panose="020B0504020202020204" pitchFamily="34" charset="0"/>
              </a:rPr>
              <a:t>Tribal Engagement</a:t>
            </a:r>
          </a:p>
          <a:p>
            <a:pPr marL="514350" indent="-514350">
              <a:buFont typeface="+mj-lt"/>
              <a:buAutoNum type="arabicPeriod"/>
            </a:pPr>
            <a:r>
              <a:rPr lang="en-US" sz="4000" dirty="0">
                <a:latin typeface="Avenir Next LT Pro" panose="020B0504020202020204" pitchFamily="34" charset="0"/>
              </a:rPr>
              <a:t>Workforce Development</a:t>
            </a:r>
          </a:p>
          <a:p>
            <a:pPr marL="514350" indent="-514350">
              <a:buFont typeface="+mj-lt"/>
              <a:buAutoNum type="arabicPeriod"/>
            </a:pPr>
            <a:r>
              <a:rPr lang="en-US" sz="4000" dirty="0">
                <a:latin typeface="Avenir Next LT Pro" panose="020B0504020202020204" pitchFamily="34" charset="0"/>
              </a:rPr>
              <a:t>Reporting Timing and Frequency</a:t>
            </a:r>
          </a:p>
          <a:p>
            <a:pPr marL="514350" indent="-514350">
              <a:buFont typeface="+mj-lt"/>
              <a:buAutoNum type="arabicPeriod" startAt="7"/>
            </a:pPr>
            <a:r>
              <a:rPr lang="en-US" dirty="0">
                <a:latin typeface="Avenir Next LT Pro" panose="020B0504020202020204" pitchFamily="34" charset="0"/>
              </a:rPr>
              <a:t>Program and Project Evaluations; and </a:t>
            </a:r>
          </a:p>
          <a:p>
            <a:pPr marL="342900" marR="0" lvl="0" indent="-342900">
              <a:lnSpc>
                <a:spcPct val="107000"/>
              </a:lnSpc>
              <a:spcBef>
                <a:spcPts val="0"/>
              </a:spcBef>
              <a:spcAft>
                <a:spcPts val="0"/>
              </a:spcAft>
              <a:tabLst>
                <a:tab pos="457200" algn="l"/>
              </a:tabLst>
            </a:pPr>
            <a:r>
              <a:rPr lang="en-US" sz="1800" kern="1200" dirty="0">
                <a:solidFill>
                  <a:srgbClr val="000000"/>
                </a:solidFill>
                <a:effectLst/>
                <a:latin typeface="Avenir Next LT Pro" panose="020B0504020202020204" pitchFamily="34" charset="0"/>
                <a:ea typeface="Times New Roman" panose="02020603050405020304" pitchFamily="18" charset="0"/>
                <a:cs typeface="Times New Roman" panose="02020603050405020304" pitchFamily="18" charset="0"/>
              </a:rPr>
              <a:t>8.          Inclusion of existing, related guidance as appendices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200" dirty="0">
                <a:solidFill>
                  <a:srgbClr val="000000"/>
                </a:solidFill>
                <a:effectLst/>
                <a:latin typeface="Avenir Next LT Pro" panose="020B0504020202020204" pitchFamily="34" charset="0"/>
                <a:ea typeface="Times New Roman" panose="02020603050405020304" pitchFamily="18" charset="0"/>
                <a:cs typeface="Times New Roman" panose="02020603050405020304" pitchFamily="18" charset="0"/>
              </a:rPr>
              <a:t>We will walk through each key update area in this next section.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18</a:t>
            </a:fld>
            <a:endParaRPr lang="en-US" dirty="0"/>
          </a:p>
        </p:txBody>
      </p:sp>
    </p:spTree>
    <p:extLst>
      <p:ext uri="{BB962C8B-B14F-4D97-AF65-F5344CB8AC3E}">
        <p14:creationId xmlns:p14="http://schemas.microsoft.com/office/powerpoint/2010/main" val="915159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[Raina] The goal of this first update area was to make general improvements based on feedback we heard from administering agencies and lessons learned in order to make the Funding Guidelines easier to read and use, and easier to update in response to future changes.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In an effort to make the document more user-friendly, we condensed and consolidated information to streamline the reading experience and included weblinks for more detailed information, program specific information, or supporting materials for implementation. We also reframed the document to be more action-oriented by clarifying expectations for administering agencies at each step of the process. </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To support all those involved in realizing California Climate Investments projects, we created a Resource Portal. This is a web-based resource that compiles all supporting materials provided in the Funding Guidelines and a wealth of other materials that may support implementation. Later in this workshop, we will provide a virtual tour of the new Resource Portal. </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C5C-AE61-459D-984B-1504E9F58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5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Before we dive into the workshop presentation, I’ll cover some logistics.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First, I’ll note that this workshop is being recorded.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Interpretation services will be provided today in Spanish.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There will be a button labeled "Interpretation" on the Zoom screen.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When it appears click on that interpretation button and select the language you’d like to hear the meeting 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To hear the interpreted language only, click Mute Original Audio. Now, we’ll hear a message from our interpreters about interpretation services.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[Pause to let interpreter make this announcement in Spanish]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2</a:t>
            </a:fld>
            <a:endParaRPr lang="en-US" dirty="0"/>
          </a:p>
        </p:txBody>
      </p:sp>
    </p:spTree>
    <p:extLst>
      <p:ext uri="{BB962C8B-B14F-4D97-AF65-F5344CB8AC3E}">
        <p14:creationId xmlns:p14="http://schemas.microsoft.com/office/powerpoint/2010/main" val="3287801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[Raina] The next update area relates to to community engagement. Throughout the Funding Guidelines, we have elevated direct and meaningful community engagement to a strong recommendation for agencies during both the design and implementation stages of their programs to bolster our commitment to public participation.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In the draft, we: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Expand on the importance of community engagement throughout as a means of ensuring we are maximizing benefits to priority populations. Updates include incorporating guidance from our community engagement </a:t>
            </a:r>
            <a:r>
              <a:rPr lang="en-US" sz="1200" u="sng" kern="100" dirty="0">
                <a:solidFill>
                  <a:srgbClr val="467886"/>
                </a:solidFill>
                <a:effectLst/>
                <a:latin typeface="Avenir Next LT Pro" panose="020B0504020202020204" pitchFamily="34" charset="0"/>
                <a:ea typeface="Aptos" panose="020B0004020202020204" pitchFamily="34" charset="0"/>
                <a:cs typeface="Times New Roman" panose="02020603050405020304" pitchFamily="18" charset="0"/>
                <a:hlinkClick r:id="rId3"/>
              </a:rPr>
              <a:t>best practices document</a:t>
            </a: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Strengthen our recommendations to conduct direct community engagement where possible and ensure community engagement efforts are meaningful;</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Provide best practices for community engagement; and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venir Next LT Pro" panose="020B0504020202020204" pitchFamily="34" charset="0"/>
                <a:ea typeface="Aptos"/>
                <a:cs typeface="Times New Roman" panose="02020603050405020304" pitchFamily="18" charset="0"/>
              </a:rPr>
              <a:t>Uplift advance payment allowances in existing law to increase access to funding.</a:t>
            </a:r>
            <a:r>
              <a:rPr lang="en-US" sz="1800" dirty="0">
                <a:effectLst/>
                <a:latin typeface="Aptos"/>
                <a:ea typeface="Aptos"/>
                <a:cs typeface="Times New Roman" panose="02020603050405020304" pitchFamily="18" charset="0"/>
              </a:rPr>
              <a:t> </a:t>
            </a:r>
            <a:r>
              <a:rPr lang="en-US" dirty="0">
                <a:effectLst/>
              </a:rPr>
              <a:t> </a:t>
            </a:r>
            <a:r>
              <a:rPr lang="en-US" sz="1800" kern="100" dirty="0">
                <a:effectLst/>
                <a:latin typeface="Aptos"/>
                <a:ea typeface="Aptos"/>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EC420D10-7B71-034E-B445-D78E7E4E8CA6}" type="slidenum">
              <a:rPr lang="en-US" smtClean="0"/>
              <a:pPr/>
              <a:t>20</a:t>
            </a:fld>
            <a:endParaRPr lang="en-US" dirty="0"/>
          </a:p>
        </p:txBody>
      </p:sp>
    </p:spTree>
    <p:extLst>
      <p:ext uri="{BB962C8B-B14F-4D97-AF65-F5344CB8AC3E}">
        <p14:creationId xmlns:p14="http://schemas.microsoft.com/office/powerpoint/2010/main" val="1438246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venir Next LT Pro" panose="020B0504020202020204" pitchFamily="34" charset="0"/>
                <a:ea typeface="Aptos"/>
                <a:cs typeface="Times New Roman" panose="02020603050405020304" pitchFamily="18" charset="0"/>
              </a:rPr>
              <a:t>[Raina] The third update area pertains to our expenditure record process. Administering agencies are required to provide expenditure records by statute. We have updated the expenditure record process to require administering agencies to now host expenditure records on their own websites to ensure the documents are accessible and posted as soon as available. Currently, CARB receives expenditure records from administering agencies and posts them on our website. CARB will still collect and post links to the expenditure records to facilitate access.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Under the current Funding Guidelines, agencies are required to prepare an attestation memo affirming that the expenditure record was prepared according to the GGRF requirements. Unlike the expenditure record, attestation memos are not statutorily required. In an effort to further streamline the expenditure record process we removed the previous attestation memo requirement. </a:t>
            </a:r>
            <a:r>
              <a:rPr lang="en-US" sz="1800" kern="100" dirty="0">
                <a:effectLst/>
                <a:latin typeface="Aptos"/>
                <a:ea typeface="Aptos"/>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C5C-AE61-459D-984B-1504E9F58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005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venir Next LT Pro" panose="020B0504020202020204" pitchFamily="34" charset="0"/>
                <a:ea typeface="Aptos"/>
                <a:cs typeface="Times New Roman" panose="02020603050405020304" pitchFamily="18" charset="0"/>
              </a:rPr>
              <a:t>[Raina] The fourth key update area is a new area of focus in the draft 2024 Funding Guidelines. This is our guidance pertaining to tribal engagement. The update provides guidance on maximizing benefits to tribes, including: </a:t>
            </a:r>
            <a:endParaRPr lang="en-US" sz="1100" kern="100" dirty="0">
              <a:effectLst/>
              <a:latin typeface="Aptos"/>
              <a:ea typeface="Aptos"/>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a:cs typeface="Times New Roman" panose="02020603050405020304" pitchFamily="18" charset="0"/>
              </a:rPr>
              <a:t>Added language throughout to more-meaningfully prioritize projects designed for, implemented by, and directly benefiting Tribes; </a:t>
            </a:r>
            <a:endParaRPr lang="en-US" sz="1100" kern="100" dirty="0">
              <a:effectLst/>
              <a:latin typeface="Aptos"/>
              <a:ea typeface="Aptos"/>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a:cs typeface="Times New Roman" panose="02020603050405020304" pitchFamily="18" charset="0"/>
              </a:rPr>
              <a:t>Recommendations for navigating Limited Waivers of Sovereign Immunity thoughtfully to foster transparency and trust between administering agencies and Tribes, and to increase participation from Tribes.</a:t>
            </a:r>
            <a:endParaRPr lang="en-US" sz="1100" kern="100" dirty="0">
              <a:effectLst/>
              <a:latin typeface="Aptos"/>
              <a:ea typeface="Aptos"/>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a:cs typeface="Times New Roman" panose="02020603050405020304" pitchFamily="18" charset="0"/>
              </a:rPr>
              <a:t>Recommendations for developing proactive relationships with Tribal grantees and applicants.</a:t>
            </a:r>
            <a:endParaRPr lang="en-US" sz="1100" kern="100" dirty="0">
              <a:effectLst/>
              <a:latin typeface="Aptos"/>
              <a:ea typeface="Aptos"/>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a:cs typeface="Times New Roman" panose="02020603050405020304" pitchFamily="18" charset="0"/>
              </a:rPr>
              <a:t>Approaches for designing programs with elements to meet needs unique to Tribes—including dedicated resources, funding, and implementation timelines that are reflective of Tribal needs.</a:t>
            </a:r>
            <a:endParaRPr lang="en-US" sz="1100" kern="100" dirty="0">
              <a:effectLst/>
              <a:latin typeface="Aptos"/>
              <a:ea typeface="Aptos"/>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a:cs typeface="Times New Roman" panose="02020603050405020304" pitchFamily="18" charset="0"/>
              </a:rPr>
              <a:t>Considerations for avoiding undue burden to potential Tribal applicants.</a:t>
            </a:r>
            <a:endParaRPr lang="en-US" sz="11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kern="100" dirty="0">
                <a:effectLst/>
                <a:latin typeface="Avenir Next LT Pro" panose="020B0504020202020204" pitchFamily="34" charset="0"/>
                <a:ea typeface="Aptos"/>
                <a:cs typeface="Times New Roman" panose="02020603050405020304" pitchFamily="18" charset="0"/>
              </a:rPr>
              <a:t>As part of these guidance updates, staff are also compiling important resources related to program design and implementation to maximize benefits to federally and non-federally recognized Tribes, Tribal nonprofits, Tribal businesses, and individual Tribal members —such as the Tribal Engagement Strategy. These resources are linked through the Funding Guidelines and made publicly available on the Resource Portal.</a:t>
            </a:r>
            <a:endParaRPr lang="en-US" sz="1100" kern="100" dirty="0">
              <a:effectLst/>
              <a:latin typeface="Aptos"/>
              <a:ea typeface="Aptos"/>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275CC53-4E99-4629-BBBE-DCE8F6A3C0C4}" type="slidenum">
              <a:rPr lang="en-US" smtClean="0"/>
              <a:t>22</a:t>
            </a:fld>
            <a:endParaRPr lang="en-US"/>
          </a:p>
        </p:txBody>
      </p:sp>
    </p:spTree>
    <p:extLst>
      <p:ext uri="{BB962C8B-B14F-4D97-AF65-F5344CB8AC3E}">
        <p14:creationId xmlns:p14="http://schemas.microsoft.com/office/powerpoint/2010/main" val="424086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a:t>
            </a:r>
            <a:r>
              <a:rPr lang="en-US" sz="1800" dirty="0">
                <a:effectLst/>
                <a:latin typeface="Avenir Next LT Pro" panose="020B0504020202020204" pitchFamily="34" charset="0"/>
                <a:ea typeface="Aptos"/>
                <a:cs typeface="Times New Roman" panose="02020603050405020304" pitchFamily="18" charset="0"/>
              </a:rPr>
              <a:t> The fifth key update area also contains a new focus. This is a dedicated workforce development section. </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This section contains the six baseline workforce standards set forth by AB 680 for certain California Climate Investments programs that receive funding on a continuous basis. AB 680 builds on an existing emphasis on workforce policy within California Climate Investments. The initial legislation that established the GGRF included the priority to foster job creation and job training, wherever possible and prior versions of the Funding Guidelines include recommended actions administering agencies can take to accomplish these goals.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AB 680 workforce standards are: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9144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Fair and responsible employer standards;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9144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Inclusive procurement;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9144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Prevailing wage for construction work;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9144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Community workforce agreements for projects in excess of $1 million;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9144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Preference for applicants that demonstrate partnership with an education or training program; 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9144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Preference for applicants that demonstrate creation of high-quality jobs.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Several of these standards reinforce or back up to existing labor laws. In the draft Funding Guidelines, we outline the intent of each standard, provide avenues to meet the requirements, and highlight the emphasis AB 680 places on priority populations.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br>
              <a:rPr lang="en-US" sz="1800" dirty="0">
                <a:effectLst/>
                <a:latin typeface="Avenir Next LT Pro" panose="020B0504020202020204" pitchFamily="34" charset="0"/>
                <a:ea typeface="Aptos" panose="020B0004020202020204" pitchFamily="34" charset="0"/>
                <a:cs typeface="Times New Roman" panose="02020603050405020304" pitchFamily="18" charset="0"/>
              </a:rPr>
            </a:b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0A0C5C-AE61-459D-984B-1504E9F5808C}" type="slidenum">
              <a:rPr lang="en-US" smtClean="0"/>
              <a:t>23</a:t>
            </a:fld>
            <a:endParaRPr lang="en-US"/>
          </a:p>
        </p:txBody>
      </p:sp>
    </p:spTree>
    <p:extLst>
      <p:ext uri="{BB962C8B-B14F-4D97-AF65-F5344CB8AC3E}">
        <p14:creationId xmlns:p14="http://schemas.microsoft.com/office/powerpoint/2010/main" val="647845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[Raina] The workforce development section builds on the AB 680 standards to provide recommended guidance to programs that may not have a compliance obligation. We encourage all programs to support robust job quality, training, and other workforce development activities, as applicable.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In the draft Funding Guidelines, we recommend programs incorporate the following California Climate Investments Job Quality Principles to support job quality at the project level: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wages above the median that allow workers to live comfortably in their region and comprehensive benefits packages that support an individual beyond base wages;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local and targeted hiring to ensure projects create jobs for the community they are located in and for those in the community in the most need of economic uplift;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training pathways both to enter into a high-quality job and ongoing training to upskill and achieve career mobility, which is especially important as technology changes;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a supportive organizational culture that prioritizes inclusivity, enforces a no tolerance policy for harassment/discrimination, and meaningfully solicits feedback from workers;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and workplace safety.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The recommended strategies provide administering agencies avenues to elevate job quality and incentivize applicants to retain best-in-class employers. We focus on building job quality into solicitations or guiding materials, grant agreements, other contracts, and the procurement process to encourage administering agencies to support high-quality jobs. We recommend incentivizing or requiring applicants with construction projects to enter into community workforce agreements, which build enhanced equity requirements for workers and the community into a project from the start, and to leverage or develop partnerships with training and other workforce development organizations in order to build capacity that supports job quality in communities.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200" kern="100" dirty="0">
                <a:effectLst/>
                <a:latin typeface="Avenir Next LT Pro" panose="020B0504020202020204" pitchFamily="34" charset="0"/>
                <a:ea typeface="Aptos" panose="020B0004020202020204" pitchFamily="34" charset="0"/>
                <a:cs typeface="Times New Roman" panose="02020603050405020304" pitchFamily="18" charset="0"/>
              </a:rPr>
              <a:t>Currently, we provide workforce development and job quality resources on our Resource Portal to support programs, grantees, and all others involved in making a California Climate Investments project a reality. We plan to build on these resources as we identify needs during program implementation.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E0A0C5C-AE61-459D-984B-1504E9F5808C}" type="slidenum">
              <a:rPr lang="en-US" smtClean="0"/>
              <a:t>24</a:t>
            </a:fld>
            <a:endParaRPr lang="en-US"/>
          </a:p>
        </p:txBody>
      </p:sp>
    </p:spTree>
    <p:extLst>
      <p:ext uri="{BB962C8B-B14F-4D97-AF65-F5344CB8AC3E}">
        <p14:creationId xmlns:p14="http://schemas.microsoft.com/office/powerpoint/2010/main" val="4073326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a:t>
            </a:r>
            <a:r>
              <a:rPr lang="en-US" sz="1800" kern="100" dirty="0">
                <a:effectLst/>
                <a:latin typeface="Avenir Next LT Pro" panose="020B0504020202020204" pitchFamily="34" charset="0"/>
                <a:ea typeface="Aptos"/>
                <a:cs typeface="Times New Roman" panose="02020603050405020304" pitchFamily="18" charset="0"/>
              </a:rPr>
              <a:t> </a:t>
            </a:r>
            <a:r>
              <a:rPr lang="en-US" sz="1800" dirty="0">
                <a:effectLst/>
                <a:latin typeface="Avenir Next LT Pro" panose="020B0504020202020204" pitchFamily="34" charset="0"/>
                <a:ea typeface="Aptos"/>
                <a:cs typeface="Times New Roman" panose="02020603050405020304" pitchFamily="18" charset="0"/>
              </a:rPr>
              <a:t>The sixth key update area pertains to reporting. Administering agencies are periodically required to report project-level data to CARB. In response to agency feedback about the time investment required to complete current reporting, we have updated the reporting requirement from twice annually to once a year.</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The current mid-year data update period will be maintained each Spring but reserved for updates or corrections to past data or critical issues identified by staff. For most programs, this will mean only one data reporting period each year.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 The new data cutoff will be October 31</a:t>
            </a:r>
            <a:r>
              <a:rPr lang="en-US" sz="1800" kern="100" baseline="30000" dirty="0">
                <a:effectLst/>
                <a:latin typeface="Avenir Next LT Pro" panose="020B0504020202020204" pitchFamily="34" charset="0"/>
                <a:ea typeface="Aptos"/>
                <a:cs typeface="Times New Roman" panose="02020603050405020304" pitchFamily="18" charset="0"/>
              </a:rPr>
              <a:t>st</a:t>
            </a:r>
            <a:r>
              <a:rPr lang="en-US" sz="1800" kern="100" dirty="0">
                <a:effectLst/>
                <a:latin typeface="Avenir Next LT Pro" panose="020B0504020202020204" pitchFamily="34" charset="0"/>
                <a:ea typeface="Aptos"/>
                <a:cs typeface="Times New Roman" panose="02020603050405020304" pitchFamily="18" charset="0"/>
              </a:rPr>
              <a:t>, a one month shift from the current November 30</a:t>
            </a:r>
            <a:r>
              <a:rPr lang="en-US" sz="1800" kern="100" baseline="30000" dirty="0">
                <a:effectLst/>
                <a:latin typeface="Avenir Next LT Pro" panose="020B0504020202020204" pitchFamily="34" charset="0"/>
                <a:ea typeface="Aptos"/>
                <a:cs typeface="Times New Roman" panose="02020603050405020304" pitchFamily="18" charset="0"/>
              </a:rPr>
              <a:t>th</a:t>
            </a:r>
            <a:r>
              <a:rPr lang="en-US" sz="1800" kern="100" dirty="0">
                <a:effectLst/>
                <a:latin typeface="Avenir Next LT Pro" panose="020B0504020202020204" pitchFamily="34" charset="0"/>
                <a:ea typeface="Aptos"/>
                <a:cs typeface="Times New Roman" panose="02020603050405020304" pitchFamily="18" charset="0"/>
              </a:rPr>
              <a:t> cut off. This allows us a few additional weeks of data review without impacting the Annual Report deadline each Spring. </a:t>
            </a:r>
            <a:endParaRPr lang="en-US" sz="1800" kern="100" dirty="0">
              <a:effectLst/>
              <a:latin typeface="Aptos"/>
              <a:ea typeface="Aptos"/>
              <a:cs typeface="Times New Roman" panose="02020603050405020304" pitchFamily="18" charset="0"/>
            </a:endParaRPr>
          </a:p>
          <a:p>
            <a:pPr marL="0" marR="0">
              <a:lnSpc>
                <a:spcPct val="107000"/>
              </a:lnSpc>
              <a:spcBef>
                <a:spcPts val="0"/>
              </a:spcBef>
              <a:spcAft>
                <a:spcPts val="800"/>
              </a:spcAft>
            </a:pPr>
            <a:br>
              <a:rPr lang="en-US" sz="1800" dirty="0">
                <a:effectLst/>
                <a:latin typeface="Avenir Next LT Pro" panose="020B0504020202020204" pitchFamily="34" charset="0"/>
                <a:ea typeface="Aptos"/>
                <a:cs typeface="Times New Roman" panose="02020603050405020304" pitchFamily="18" charset="0"/>
              </a:rPr>
            </a:br>
            <a:r>
              <a:rPr lang="en-US" sz="1800" kern="100" dirty="0">
                <a:effectLst/>
                <a:latin typeface="Avenir Next LT Pro" panose="020B0504020202020204" pitchFamily="34" charset="0"/>
                <a:ea typeface="Aptos"/>
                <a:cs typeface="Times New Roman" panose="02020603050405020304" pitchFamily="18" charset="0"/>
              </a:rPr>
              <a:t>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C5C-AE61-459D-984B-1504E9F58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925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[Raina] The seventh key update area relates to program and project evaluations. This was previously known as project outcome reporting. Evaluating and monitoring programs and projects supports accountability and transparency. Through reporting we can communicate successes in facilitating the achievement of GHG reductions; maximizing economic, environmental, and public health benefits to the State; and prioritizing equity and priority population considerations. In coordination with CARB, administering agencies will be encouraged to engage in in-house and/or third-party program and project evaluation activities, as feasible and appropriate.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a:cs typeface="Times New Roman" panose="02020603050405020304" pitchFamily="18" charset="0"/>
              </a:rPr>
              <a:t>For the purposes of program and project evaluations: </a:t>
            </a:r>
            <a:endParaRPr lang="en-US" sz="1800" kern="100" dirty="0">
              <a:effectLst/>
              <a:latin typeface="Aptos"/>
              <a:ea typeface="Aptos"/>
              <a:cs typeface="Times New Roman" panose="02020603050405020304" pitchFamily="18" charset="0"/>
            </a:endParaRPr>
          </a:p>
          <a:p>
            <a:pPr marL="800100" marR="0" lvl="1" indent="-342900">
              <a:lnSpc>
                <a:spcPct val="107000"/>
              </a:lnSpc>
              <a:spcBef>
                <a:spcPts val="0"/>
              </a:spcBef>
              <a:spcAft>
                <a:spcPts val="0"/>
              </a:spcAft>
              <a:buFont typeface="Symbol" panose="05050102010706020507" pitchFamily="18" charset="2"/>
              <a:buChar char=""/>
            </a:pPr>
            <a:r>
              <a:rPr lang="en-US" sz="1800" dirty="0">
                <a:effectLst/>
                <a:latin typeface="Avenir Next LT Pro" panose="020B0504020202020204" pitchFamily="34" charset="0"/>
                <a:ea typeface="Aptos"/>
                <a:cs typeface="Times New Roman" panose="02020603050405020304" pitchFamily="18" charset="0"/>
              </a:rPr>
              <a:t>The term </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“Program” evaluation refers to determining how well a given California Climate Investments program is achieving its pre-defined goals to achieve certain outcomes or benefits and examines how the design and implementation processes may impact achievement of those goals.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tabLst>
                <a:tab pos="6858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Similarly, “project” evaluation refers to determining how well a given project(s) is achieving certain results or outputs. These evaluations will look different based on program design, and CARB staff will work with agencies as they plan and implement these evaluations.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C5C-AE61-459D-984B-1504E9F58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190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The last update area contains three appendices. </a:t>
            </a:r>
            <a:r>
              <a:rPr lang="en-US" sz="1800" dirty="0">
                <a:effectLst/>
                <a:latin typeface="Avenir Next LT Pro" panose="020B0504020202020204" pitchFamily="34" charset="0"/>
                <a:ea typeface="Aptos"/>
                <a:cs typeface="Times New Roman" panose="02020603050405020304" pitchFamily="18" charset="0"/>
              </a:rPr>
              <a:t>Each of these appendices contain information that may require future periodic updates.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first appendix contains the standalone guidance CARB released in 2022 in response to CalEPA’s updated priority populations designations after the release of CalEnviroScreen 4.0.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second appendix contains CARB’s finalized guidance for the California Carbon Sequestration and Climate Resiliency Project Registry. SB 27 directed the California Natural Resource Agency to develop an online registry for natural and working lands and direct air capture projects that are in need of funding and required CARB to develop minimum eligibility criteria to be listed on the registry. This guidance was finalized in 2023.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 information contained in these two appendices has been previously reviewed through the public comment process. The final guidance is already published as standalone documents and is being incorporated into the Funding Guidelines. </a:t>
            </a:r>
          </a:p>
          <a:p>
            <a:pPr marL="342900" marR="0" lvl="0" indent="-342900">
              <a:lnSpc>
                <a:spcPct val="107000"/>
              </a:lnSpc>
              <a:spcBef>
                <a:spcPts val="0"/>
              </a:spcBef>
              <a:spcAft>
                <a:spcPts val="800"/>
              </a:spcAft>
              <a:buFont typeface="Arial" panose="020B0604020202020204" pitchFamily="34" charset="0"/>
              <a:buChar char="•"/>
            </a:pPr>
            <a:r>
              <a:rPr lang="en-US" sz="1800" kern="100" dirty="0">
                <a:effectLst/>
                <a:latin typeface="Avenir Next LT Pro" panose="020B0504020202020204" pitchFamily="34" charset="0"/>
                <a:ea typeface="Aptos"/>
                <a:cs typeface="Times New Roman" panose="02020603050405020304" pitchFamily="18" charset="0"/>
              </a:rPr>
              <a:t>The last appendix provides new guidance on reporting project data when the program is no longer funded through the GGRF. </a:t>
            </a:r>
            <a:r>
              <a:rPr lang="en-US" sz="1800" dirty="0">
                <a:effectLst/>
                <a:latin typeface="Avenir Next LT Pro" panose="020B0504020202020204" pitchFamily="34" charset="0"/>
                <a:ea typeface="Aptos"/>
                <a:cs typeface="Times New Roman" panose="02020603050405020304" pitchFamily="18" charset="0"/>
              </a:rPr>
              <a:t>The Legislature, not CARB or administering agencies, appropriates funding for programs and that funding source may change from year to year. </a:t>
            </a:r>
            <a:r>
              <a:rPr lang="en-US" sz="1800" kern="100" dirty="0">
                <a:effectLst/>
                <a:latin typeface="Avenir Next LT Pro" panose="020B0504020202020204" pitchFamily="34" charset="0"/>
                <a:ea typeface="Aptos"/>
                <a:cs typeface="Times New Roman" panose="02020603050405020304" pitchFamily="18" charset="0"/>
              </a:rPr>
              <a:t>In response to administering agency requests, this added guidance allows for the reporting of non</a:t>
            </a:r>
            <a:r>
              <a:rPr lang="en-US" sz="1800" kern="100" dirty="0">
                <a:effectLst/>
                <a:latin typeface="Cambria Math" panose="02040503050406030204" pitchFamily="18" charset="0"/>
                <a:ea typeface="Aptos"/>
                <a:cs typeface="Cambria Math" panose="02040503050406030204" pitchFamily="18" charset="0"/>
              </a:rPr>
              <a:t>‑</a:t>
            </a:r>
            <a:r>
              <a:rPr lang="en-US" sz="1800" kern="100" dirty="0">
                <a:effectLst/>
                <a:latin typeface="Avenir Next LT Pro" panose="020B0504020202020204" pitchFamily="34" charset="0"/>
                <a:ea typeface="Aptos"/>
                <a:cs typeface="Times New Roman" panose="02020603050405020304" pitchFamily="18" charset="0"/>
              </a:rPr>
              <a:t>GGRF</a:t>
            </a:r>
            <a:r>
              <a:rPr lang="en-US" sz="1800" kern="100" dirty="0">
                <a:effectLst/>
                <a:latin typeface="Cambria Math" panose="02040503050406030204" pitchFamily="18" charset="0"/>
                <a:ea typeface="Aptos"/>
                <a:cs typeface="Cambria Math" panose="02040503050406030204" pitchFamily="18" charset="0"/>
              </a:rPr>
              <a:t>‑</a:t>
            </a:r>
            <a:r>
              <a:rPr lang="en-US" sz="1800" kern="100" dirty="0">
                <a:effectLst/>
                <a:latin typeface="Avenir Next LT Pro" panose="020B0504020202020204" pitchFamily="34" charset="0"/>
                <a:ea typeface="Aptos"/>
                <a:cs typeface="Times New Roman" panose="02020603050405020304" pitchFamily="18" charset="0"/>
              </a:rPr>
              <a:t>funded projects under certain circumstances if they otherwise meet the requirements for GGRF-funded projects. </a:t>
            </a:r>
            <a:endParaRPr lang="en-US" sz="1800" kern="100" dirty="0">
              <a:effectLst/>
              <a:latin typeface="Aptos"/>
              <a:ea typeface="Aptos"/>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Those are all the key updates you will see in the draft. Before we move to the next segment of the workshop, I would like to pause here to gauge everyone’s thoughts on the updates. I will pass things to Sierra for another poll.</a:t>
            </a:r>
            <a:endParaRPr lang="en-US" sz="1800" kern="100" dirty="0">
              <a:effectLst/>
              <a:latin typeface="Aptos"/>
              <a:ea typeface="Aptos"/>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ptos"/>
              <a:ea typeface="Aptos"/>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A0C5C-AE61-459D-984B-1504E9F58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601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[Sierra] We want to know – which update area would you like to learn more about? We can use this information to direct our open comment later on. Would you like to learn more about: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General Improvements</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Community Engagement</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Expenditure Record Process</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Tribal Engagement</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Workforce Development</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Reporting Timing and Frequency</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Program and Project Evaluations</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Appendices</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tabLst>
                <a:tab pos="457200" algn="l"/>
              </a:tabLst>
            </a:pPr>
            <a:r>
              <a:rPr lang="en-US" sz="1800" kern="100" dirty="0">
                <a:effectLst/>
                <a:latin typeface="Avenir Next LT Pro" panose="020B0504020202020204" pitchFamily="34" charset="0"/>
                <a:ea typeface="Aptos" panose="020F0502020204030204" pitchFamily="34" charset="0"/>
                <a:cs typeface="Times New Roman" panose="02020603050405020304" pitchFamily="18" charset="0"/>
              </a:rPr>
              <a:t>I would like to learn more about all the updates. </a:t>
            </a:r>
            <a:endParaRPr lang="en-US" sz="1800" kern="100" dirty="0">
              <a:effectLst/>
              <a:latin typeface="Aptos" panose="020F0502020204030204" pitchFamily="34" charset="0"/>
              <a:ea typeface="Aptos"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It looks like people are interested in learning more about [interact based on responses]. The last segment of the workshop is dedicated to hearing your comments and responding to questions. I will now pass things over to Nicole, who will provide a tour of our new Funding Guidelines web companion tool, the Resource Portal.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1920"/>
              </a:spcBef>
              <a:spcAft>
                <a:spcPts val="0"/>
              </a:spcAft>
              <a:buFont typeface="Symbol" panose="05050102010706020507" pitchFamily="18" charset="2"/>
              <a:buNone/>
            </a:pPr>
            <a:endParaRPr lang="en-US" sz="4000" dirty="0"/>
          </a:p>
        </p:txBody>
      </p:sp>
      <p:sp>
        <p:nvSpPr>
          <p:cNvPr id="4" name="Slide Number Placeholder 3"/>
          <p:cNvSpPr>
            <a:spLocks noGrp="1"/>
          </p:cNvSpPr>
          <p:nvPr>
            <p:ph type="sldNum" sz="quarter" idx="5"/>
          </p:nvPr>
        </p:nvSpPr>
        <p:spPr/>
        <p:txBody>
          <a:bodyPr/>
          <a:lstStyle/>
          <a:p>
            <a:fld id="{EC420D10-7B71-034E-B445-D78E7E4E8CA6}" type="slidenum">
              <a:rPr lang="en-US" smtClean="0"/>
              <a:pPr/>
              <a:t>28</a:t>
            </a:fld>
            <a:endParaRPr lang="en-US" dirty="0"/>
          </a:p>
        </p:txBody>
      </p:sp>
    </p:spTree>
    <p:extLst>
      <p:ext uri="{BB962C8B-B14F-4D97-AF65-F5344CB8AC3E}">
        <p14:creationId xmlns:p14="http://schemas.microsoft.com/office/powerpoint/2010/main" val="507674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[Nicole] There are lots of additional resources, tools, guidance, or other materials that CARB and the State could provide that build on and even go beyond what’s contained in the Funding Guidelines. We also know that there are lots of great existing State materials out there, but they’re often not centralized in one place. We want to make the Resource Portal an easy-to-use centralized location for key, relevant resources. We’re thinking about many different audiences here, including State administering agencies, but also technical assistance providers, local jurisdictions, and other participants in climate projects.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Our goal is for the Resource Portal to support all organizations involved in making California Climate Investments projects a reality.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C420D10-7B71-034E-B445-D78E7E4E8CA6}" type="slidenum">
              <a:rPr lang="en-US" smtClean="0"/>
              <a:pPr/>
              <a:t>29</a:t>
            </a:fld>
            <a:endParaRPr lang="en-US" dirty="0"/>
          </a:p>
        </p:txBody>
      </p:sp>
    </p:spTree>
    <p:extLst>
      <p:ext uri="{BB962C8B-B14F-4D97-AF65-F5344CB8AC3E}">
        <p14:creationId xmlns:p14="http://schemas.microsoft.com/office/powerpoint/2010/main" val="137044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Throughout the workshop today, we invite you to submit your written questions using the Zoom Q&amp;A feature.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We recommend taking a moment to ensure your participant name on zoom is your preferred name. This will help us call on you during the Q&amp;A. You’re welcome to add your organization to your name as well.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Later on in the workshop, we’ll also invite those interested in making a verbal comment to use the Raise Hand feature.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If you’re joining on the phone, dial *9 to raise and lower your hand.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My colleague Sierra will help facilitate today’s Q&amp;A sessions and let you know when it’s your turn to speak.</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3</a:t>
            </a:fld>
            <a:endParaRPr lang="en-US" dirty="0"/>
          </a:p>
        </p:txBody>
      </p:sp>
    </p:spTree>
    <p:extLst>
      <p:ext uri="{BB962C8B-B14F-4D97-AF65-F5344CB8AC3E}">
        <p14:creationId xmlns:p14="http://schemas.microsoft.com/office/powerpoint/2010/main" val="2023042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[Nicole] </a:t>
            </a:r>
            <a:r>
              <a:rPr lang="en-US" sz="1800" kern="100" dirty="0">
                <a:solidFill>
                  <a:srgbClr val="000000"/>
                </a:solidFill>
                <a:effectLst/>
                <a:highlight>
                  <a:srgbClr val="FFFFFF"/>
                </a:highlight>
                <a:latin typeface="Avenir Next LT Pro" panose="020B0504020202020204" pitchFamily="34" charset="0"/>
                <a:ea typeface="Aptos" panose="020B0004020202020204" pitchFamily="34" charset="0"/>
                <a:cs typeface="Times New Roman" panose="02020603050405020304" pitchFamily="18" charset="0"/>
              </a:rPr>
              <a:t>Designed with an array of audiences in mind, the Resource Portal may include promising practices guides or checklists, additional guidance on collecting and reporting project information, supporting materials for project design and implementation, project case studies, and more</a:t>
            </a:r>
            <a:r>
              <a:rPr lang="en-US" sz="1800" kern="100">
                <a:solidFill>
                  <a:srgbClr val="000000"/>
                </a:solidFill>
                <a:effectLst/>
                <a:highlight>
                  <a:srgbClr val="FFFFFF"/>
                </a:highlight>
                <a:latin typeface="Avenir Next LT Pro" panose="020B0504020202020204" pitchFamily="34" charset="0"/>
                <a:ea typeface="Aptos" panose="020B0004020202020204" pitchFamily="34" charset="0"/>
                <a:cs typeface="Times New Roman" panose="02020603050405020304" pitchFamily="18" charset="0"/>
              </a:rPr>
              <a:t>.</a:t>
            </a:r>
            <a:r>
              <a:rPr lang="en-US" sz="1800" kern="100">
                <a:effectLst/>
                <a:latin typeface="Avenir Next LT Pro" panose="020B0504020202020204" pitchFamily="34" charset="0"/>
                <a:ea typeface="Aptos" panose="020B000402020202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a:effectLst/>
                <a:latin typeface="Avenir Next LT Pro" panose="020B0504020202020204" pitchFamily="34" charset="0"/>
                <a:ea typeface="Aptos" panose="020B0004020202020204" pitchFamily="34" charset="0"/>
                <a:cs typeface="Times New Roman" panose="02020603050405020304" pitchFamily="18" charset="0"/>
              </a:rPr>
              <a:t>We </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intend the Resource Portal to be a living resource and we’re also thinking about adding videos or story maps to help highlight real-world examples or provide explanations of program guidelines or tools and analytical reports or data tools to help gain insight into implementation of California Climate Investments and identify areas for improvement.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Now that you have some background, let’s take a tour of the Resource Portal.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[share screen. Nicole to extemporaneously highlight RP features while navigating the site.]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30</a:t>
            </a:fld>
            <a:endParaRPr lang="en-US" dirty="0"/>
          </a:p>
        </p:txBody>
      </p:sp>
    </p:spTree>
    <p:extLst>
      <p:ext uri="{BB962C8B-B14F-4D97-AF65-F5344CB8AC3E}">
        <p14:creationId xmlns:p14="http://schemas.microsoft.com/office/powerpoint/2010/main" val="3108414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[Nicole] Now that you’ve had a chance to tour the Resource Portal, we’d like to hear from you! What resources would be most helpful to you or your organization? Please type in the chat or raise your hand and Sierra will unmute you.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Okay, I will now pass things to Raina for the open comment portion of the workshop.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31</a:t>
            </a:fld>
            <a:endParaRPr lang="en-US" dirty="0"/>
          </a:p>
        </p:txBody>
      </p:sp>
    </p:spTree>
    <p:extLst>
      <p:ext uri="{BB962C8B-B14F-4D97-AF65-F5344CB8AC3E}">
        <p14:creationId xmlns:p14="http://schemas.microsoft.com/office/powerpoint/2010/main" val="2138750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Now, we are going to shift gears and open up the floor to you.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If you would like to share a comment verbally, please raise your hand in Zoom. For our participants who are calling in over a phone line, please dial *9 to raise and lower your hand. Sierra will call on you to unmute yourself and ask your question or provide your comment.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r>
              <a:rPr lang="en-US" sz="1800" kern="100">
                <a:effectLst/>
                <a:latin typeface="Avenir Next LT Pro" panose="020B0504020202020204" pitchFamily="34" charset="0"/>
                <a:ea typeface="Aptos" panose="020B0004020202020204" pitchFamily="34" charset="0"/>
                <a:cs typeface="Times New Roman" panose="02020603050405020304" pitchFamily="18" charset="0"/>
              </a:rPr>
              <a:t>In order to allow everyone an opportunity to speak, we ask that speakers limit their question or comment to 3 minutes.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Please also feel free to type your questions into the Q&amp;A, where we may respond either in writing or answer questions live.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br>
              <a:rPr lang="en-US" sz="1800" dirty="0">
                <a:effectLst/>
                <a:latin typeface="Avenir Next LT Pro" panose="020B0504020202020204" pitchFamily="34" charset="0"/>
                <a:ea typeface="Aptos" panose="020B0004020202020204" pitchFamily="34" charset="0"/>
                <a:cs typeface="Times New Roman" panose="02020603050405020304" pitchFamily="18" charset="0"/>
              </a:rPr>
            </a:b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C420D10-7B71-034E-B445-D78E7E4E8CA6}" type="slidenum">
              <a:rPr lang="en-US" smtClean="0"/>
              <a:pPr/>
              <a:t>32</a:t>
            </a:fld>
            <a:endParaRPr lang="en-US" dirty="0"/>
          </a:p>
        </p:txBody>
      </p:sp>
    </p:spTree>
    <p:extLst>
      <p:ext uri="{BB962C8B-B14F-4D97-AF65-F5344CB8AC3E}">
        <p14:creationId xmlns:p14="http://schemas.microsoft.com/office/powerpoint/2010/main" val="2181547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a:cs typeface="Times New Roman" panose="02020603050405020304" pitchFamily="18" charset="0"/>
              </a:rPr>
              <a:t>[Raina] Okay, we have about 30 minutes here for questions and comments. We wrap up with next steps after anyone wishing to has had a chance to speak or after 30 minutes have elapsed. Okay</a:t>
            </a:r>
            <a:r>
              <a:rPr lang="en-US" sz="1800" kern="100">
                <a:effectLst/>
                <a:latin typeface="Avenir Next LT Pro" panose="020B0504020202020204" pitchFamily="34" charset="0"/>
                <a:ea typeface="Aptos"/>
                <a:cs typeface="Times New Roman" panose="02020603050405020304" pitchFamily="18" charset="0"/>
              </a:rPr>
              <a:t>, our </a:t>
            </a:r>
            <a:r>
              <a:rPr lang="en-US" sz="1800" kern="100" dirty="0">
                <a:effectLst/>
                <a:latin typeface="Avenir Next LT Pro" panose="020B0504020202020204" pitchFamily="34" charset="0"/>
                <a:ea typeface="Aptos"/>
                <a:cs typeface="Times New Roman" panose="02020603050405020304" pitchFamily="18" charset="0"/>
              </a:rPr>
              <a:t>time for public </a:t>
            </a:r>
            <a:r>
              <a:rPr lang="en-US" sz="1800" kern="100">
                <a:effectLst/>
                <a:latin typeface="Avenir Next LT Pro" panose="020B0504020202020204" pitchFamily="34" charset="0"/>
                <a:ea typeface="Aptos"/>
                <a:cs typeface="Times New Roman" panose="02020603050405020304" pitchFamily="18" charset="0"/>
              </a:rPr>
              <a:t>comment is coming to a close/</a:t>
            </a:r>
            <a:r>
              <a:rPr lang="en-US" sz="1800" kern="100" dirty="0">
                <a:effectLst/>
                <a:latin typeface="Avenir Next LT Pro" panose="020B0504020202020204" pitchFamily="34" charset="0"/>
                <a:ea typeface="Aptos"/>
                <a:cs typeface="Times New Roman" panose="02020603050405020304" pitchFamily="18" charset="0"/>
              </a:rPr>
              <a:t>we don’t have any more comments, so we are going to move to the closing section of the presentation. Thank you all for your participation!</a:t>
            </a:r>
            <a:r>
              <a:rPr lang="en-US" sz="1800" kern="100" dirty="0">
                <a:effectLst/>
                <a:latin typeface="Aptos"/>
                <a:ea typeface="Aptos"/>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C420D10-7B71-034E-B445-D78E7E4E8CA6}" type="slidenum">
              <a:rPr lang="en-US" smtClean="0"/>
              <a:pPr/>
              <a:t>33</a:t>
            </a:fld>
            <a:endParaRPr lang="en-US" dirty="0"/>
          </a:p>
        </p:txBody>
      </p:sp>
    </p:spTree>
    <p:extLst>
      <p:ext uri="{BB962C8B-B14F-4D97-AF65-F5344CB8AC3E}">
        <p14:creationId xmlns:p14="http://schemas.microsoft.com/office/powerpoint/2010/main" val="1424493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The draft Funding Guidelines are available on our website for public comment until </a:t>
            </a:r>
            <a:r>
              <a:rPr lang="en-US" sz="1800" kern="100">
                <a:effectLst/>
                <a:latin typeface="Avenir Next LT Pro" panose="020B0504020202020204" pitchFamily="34" charset="0"/>
                <a:ea typeface="Aptos" panose="020B0004020202020204" pitchFamily="34" charset="0"/>
                <a:cs typeface="Times New Roman" panose="02020603050405020304" pitchFamily="18" charset="0"/>
              </a:rPr>
              <a:t>July 26th. </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If you have not already, please review the draft and provide your feedback. If you would like to leave additional comments after today’s workshop, please feel free to do that as well via the program email listed above.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We anticipate publishing the final version of the Funding Guidelines this Fall.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We also encourage you to sign up for our listserv to keep up to date on California Climate Investments events.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Our contact information is also on the slide. Feel free to email us with any questions or thoughts.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With that, we’ll conclude the workshop. Thank you once again for your participation today; your input is critical to ensuring California Climate Investments are the best they can be.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EF75F92-3E14-49DC-AB6E-D833CF9CEFEB}" type="slidenum">
              <a:rPr lang="en-US" smtClean="0"/>
              <a:t>34</a:t>
            </a:fld>
            <a:endParaRPr lang="en-US" dirty="0"/>
          </a:p>
        </p:txBody>
      </p:sp>
    </p:spTree>
    <p:extLst>
      <p:ext uri="{BB962C8B-B14F-4D97-AF65-F5344CB8AC3E}">
        <p14:creationId xmlns:p14="http://schemas.microsoft.com/office/powerpoint/2010/main" val="256395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run into any technical issues, please email us at GGRFProgram@arb.ca.gov and we will do our best to assist you.</a:t>
            </a:r>
          </a:p>
        </p:txBody>
      </p:sp>
      <p:sp>
        <p:nvSpPr>
          <p:cNvPr id="4" name="Slide Number Placeholder 3"/>
          <p:cNvSpPr>
            <a:spLocks noGrp="1"/>
          </p:cNvSpPr>
          <p:nvPr>
            <p:ph type="sldNum" sz="quarter" idx="5"/>
          </p:nvPr>
        </p:nvSpPr>
        <p:spPr/>
        <p:txBody>
          <a:bodyPr/>
          <a:lstStyle/>
          <a:p>
            <a:fld id="{EC420D10-7B71-034E-B445-D78E7E4E8CA6}" type="slidenum">
              <a:rPr lang="en-US" smtClean="0"/>
              <a:pPr/>
              <a:t>4</a:t>
            </a:fld>
            <a:endParaRPr lang="en-US" dirty="0"/>
          </a:p>
        </p:txBody>
      </p:sp>
    </p:spTree>
    <p:extLst>
      <p:ext uri="{BB962C8B-B14F-4D97-AF65-F5344CB8AC3E}">
        <p14:creationId xmlns:p14="http://schemas.microsoft.com/office/powerpoint/2010/main" val="261446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Now that we have gone over the logistics, let’s give today’s speakers an opportunity to introduce themselves.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My name is Raina Ryan, and I will be going over the updates in the draft Funding Guidelines today and assisting with the public comment.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Hi everyone. My name is Kristyn, and I will be providing some background on California Climate Investments today.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Hi everyone. My name is Nicole, and I will be walking everyone through a tour of our new web companion, the Resource Portal today.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Hi everyone. My name is Jamie Tipton, and I will be assisting with the public comment portion of today’s workshop.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Hi everyone. My name is Sierra </a:t>
            </a:r>
            <a:r>
              <a:rPr lang="en-US" sz="1800" kern="100" dirty="0" err="1">
                <a:effectLst/>
                <a:latin typeface="Avenir Next LT Pro" panose="020B0504020202020204" pitchFamily="34" charset="0"/>
                <a:ea typeface="Aptos" panose="020B0004020202020204" pitchFamily="34" charset="0"/>
                <a:cs typeface="Times New Roman" panose="02020603050405020304" pitchFamily="18" charset="0"/>
              </a:rPr>
              <a:t>Maciorowski</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and I will be assisting with Q&amp;A and polling.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[Raina] Thank everyone for introducing yourselves! Here is our agenda. We will start with an overview of the California Climate Investments and build on that with background on the Funding Guidelines, which is the topic of today’s discussion. After that, we will dive into the updates in the 2024 draft Funding Guidelines. Once we have a had a chance to go over key elements of the draft, we will provide a tour of our new supplemental web tool, the Resource Portal. Then, we will open the floor for public comment and discussion before wrapping up with next steps.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Now, I will pass the mic to Sierra for a poll question</a:t>
            </a:r>
            <a:r>
              <a:rPr lang="en-US" dirty="0"/>
              <a:t>. </a:t>
            </a:r>
          </a:p>
        </p:txBody>
      </p:sp>
      <p:sp>
        <p:nvSpPr>
          <p:cNvPr id="4" name="Slide Number Placeholder 3"/>
          <p:cNvSpPr>
            <a:spLocks noGrp="1"/>
          </p:cNvSpPr>
          <p:nvPr>
            <p:ph type="sldNum" sz="quarter" idx="5"/>
          </p:nvPr>
        </p:nvSpPr>
        <p:spPr/>
        <p:txBody>
          <a:bodyPr/>
          <a:lstStyle/>
          <a:p>
            <a:fld id="{EC420D10-7B71-034E-B445-D78E7E4E8CA6}" type="slidenum">
              <a:rPr lang="en-US" smtClean="0"/>
              <a:pPr/>
              <a:t>5</a:t>
            </a:fld>
            <a:endParaRPr lang="en-US" dirty="0"/>
          </a:p>
        </p:txBody>
      </p:sp>
    </p:spTree>
    <p:extLst>
      <p:ext uri="{BB962C8B-B14F-4D97-AF65-F5344CB8AC3E}">
        <p14:creationId xmlns:p14="http://schemas.microsoft.com/office/powerpoint/2010/main" val="254767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[Sierra] We’d like to get a sense of who’s joining us today, so we invite you to respond to this poll question.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[Read poll options, share poll results and summarize takeaways from the poll] Sierra is going to launch the poll.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We see we have a fairly diverse set of organizations here today. We appreciate the varied perspectives everyone will have to give.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Thank you all for participating. Now we are going to transition Kristyn, who will provide  a brief overview of California Climate Investments.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420D10-7B71-034E-B445-D78E7E4E8CA6}" type="slidenum">
              <a:rPr lang="en-US" smtClean="0"/>
              <a:pPr/>
              <a:t>6</a:t>
            </a:fld>
            <a:endParaRPr lang="en-US" dirty="0"/>
          </a:p>
        </p:txBody>
      </p:sp>
    </p:spTree>
    <p:extLst>
      <p:ext uri="{BB962C8B-B14F-4D97-AF65-F5344CB8AC3E}">
        <p14:creationId xmlns:p14="http://schemas.microsoft.com/office/powerpoint/2010/main" val="407794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[Kristyn] Before we launch into the updates, I will give an overview of what California Climate Investments are, how it works, and how programs and projects are benefiting Californians.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California Climate Investments put billions of dollars of Cap-and-Trade proceeds to work in communities across the state - all with the goal of reducing climate pollution, benefiting disadvantaged communities and low-income communities and households, and providing health and economic benefits.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C420D10-7B71-034E-B445-D78E7E4E8CA6}" type="slidenum">
              <a:rPr lang="en-US" smtClean="0"/>
              <a:pPr/>
              <a:t>7</a:t>
            </a:fld>
            <a:endParaRPr lang="en-US" dirty="0"/>
          </a:p>
        </p:txBody>
      </p:sp>
    </p:spTree>
    <p:extLst>
      <p:ext uri="{BB962C8B-B14F-4D97-AF65-F5344CB8AC3E}">
        <p14:creationId xmlns:p14="http://schemas.microsoft.com/office/powerpoint/2010/main" val="3138628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[Kristyn] California’s Cap-and-Trade program is one component of a suite of California climate policies to reduce GHG emissions.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Our Cap-and-Trade Program includes an allowance auction mechanism that generates money in the form of auction proceeds.  The State's portion of the proceeds from the auction are put into the Greenhouse Gas Reduction Fund, or the GGRF.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That fund has generated over </a:t>
            </a:r>
            <a:r>
              <a:rPr lang="en-US" sz="1800" i="1" kern="100" dirty="0">
                <a:effectLst/>
                <a:latin typeface="Avenir Next LT Pro" panose="020B0504020202020204" pitchFamily="34" charset="0"/>
                <a:ea typeface="Aptos" panose="020B0004020202020204" pitchFamily="34" charset="0"/>
                <a:cs typeface="Times New Roman" panose="02020603050405020304" pitchFamily="18" charset="0"/>
              </a:rPr>
              <a:t>$28 billion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i="1" kern="100" dirty="0">
                <a:effectLst/>
                <a:latin typeface="Avenir Next LT Pro" panose="020B0504020202020204" pitchFamily="34" charset="0"/>
                <a:ea typeface="Aptos" panose="020B0004020202020204" pitchFamily="34" charset="0"/>
                <a:cs typeface="Times New Roman" panose="02020603050405020304" pitchFamily="18" charset="0"/>
              </a:rPr>
              <a:t>*</a:t>
            </a: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 to date and is used for projects collectively known as California Climate Investments.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 collection of state agencies works together to administer programs that provide the fundings to recipients that result in projects on the ground.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EF75F92-3E14-49DC-AB6E-D833CF9CEFEB}" type="slidenum">
              <a:rPr lang="en-US" smtClean="0"/>
              <a:t>8</a:t>
            </a:fld>
            <a:endParaRPr lang="en-US"/>
          </a:p>
        </p:txBody>
      </p:sp>
    </p:spTree>
    <p:extLst>
      <p:ext uri="{BB962C8B-B14F-4D97-AF65-F5344CB8AC3E}">
        <p14:creationId xmlns:p14="http://schemas.microsoft.com/office/powerpoint/2010/main" val="405651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[Kristyn] Altogether, 24 state agencies administer about 90 different California Climate Investments programs.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CARB, the agency I work for, is the administrator of the GGRF, and plays an important role in overseeing the use of these funds, collecting information about projects, and providing accountability and transparency by publicly releasing information on outcomes. CARB also administers some California Climate Investments programs.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All the agencies you can see on the screen are directing billions of dollars into our state’s transition to a low‑carbon and more equitable future. Each of these administering agencies specializes in a specific sector or set of project types that align with that agency’s focus.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Agencies are administering a broad portfolio of California Climate Investments programs and project types that span virtually all sectors of the economy from transportation and housing to energy efficiency to agriculture, forestry, waste, water, job training and technical assistance.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kern="100" dirty="0">
                <a:effectLst/>
                <a:latin typeface="Avenir Next LT Pro" panose="020B0504020202020204" pitchFamily="34" charset="0"/>
                <a:ea typeface="Aptos" panose="020B0004020202020204" pitchFamily="34" charset="0"/>
                <a:cs typeface="Times New Roman" panose="02020603050405020304" pitchFamily="18" charset="0"/>
              </a:rPr>
              <a:t>There is also a growing suite of programs focused on renewable energy generation, electric vehicle charging infrastructure, and building decarbonization.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4DB8332-46D1-4046-87B8-7CA0EDB2EDBF}" type="slidenum">
              <a:rPr lang="en-US" smtClean="0"/>
              <a:t>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96849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91009"/>
            <a:ext cx="7772400" cy="914820"/>
          </a:xfrm>
        </p:spPr>
        <p:txBody>
          <a:bodyPr>
            <a:normAutofit/>
          </a:bodyPr>
          <a:lstStyle>
            <a:lvl1pPr>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920141"/>
            <a:ext cx="6400800" cy="739125"/>
          </a:xfrm>
        </p:spPr>
        <p:txBody>
          <a:bodyPr anchor="ctr">
            <a:normAutofit/>
          </a:bodyPr>
          <a:lstStyle>
            <a:lvl1pPr marL="0" indent="0" algn="ctr">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nchor="ctr"/>
          <a:lstStyle>
            <a:lvl1pPr>
              <a:defRPr sz="1000" b="0" i="0">
                <a:solidFill>
                  <a:schemeClr val="tx1"/>
                </a:solidFill>
                <a:latin typeface="Avenir LT Std 55 Roman" panose="020B0503020203020204" pitchFamily="34" charset="77"/>
              </a:defRPr>
            </a:lvl1pPr>
          </a:lstStyle>
          <a:p>
            <a:endParaRPr lang="en-US" dirty="0"/>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9231" y="577241"/>
            <a:ext cx="2526412" cy="1892372"/>
          </a:xfrm>
          <a:prstGeom prst="rect">
            <a:avLst/>
          </a:prstGeom>
        </p:spPr>
      </p:pic>
      <p:sp>
        <p:nvSpPr>
          <p:cNvPr id="8" name="Slide Number Placeholder 5">
            <a:extLst>
              <a:ext uri="{FF2B5EF4-FFF2-40B4-BE49-F238E27FC236}">
                <a16:creationId xmlns:a16="http://schemas.microsoft.com/office/drawing/2014/main" id="{852EE840-1CAF-2B4C-9703-D108FA898E25}"/>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8" name="Slide Number Placeholder 5">
            <a:extLst>
              <a:ext uri="{FF2B5EF4-FFF2-40B4-BE49-F238E27FC236}">
                <a16:creationId xmlns:a16="http://schemas.microsoft.com/office/drawing/2014/main" id="{59B98D5B-4C9E-7E42-B4C2-470C2148B331}"/>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noAutofit/>
          </a:bodyPr>
          <a:lstStyle>
            <a:lvl1pPr algn="l">
              <a:defRPr sz="36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normAutofit/>
          </a:bodyPr>
          <a:lstStyle>
            <a:lvl1pPr marL="0" indent="0">
              <a:buNone/>
              <a:defRPr sz="2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6" name="Slide Number Placeholder 5">
            <a:extLst>
              <a:ext uri="{FF2B5EF4-FFF2-40B4-BE49-F238E27FC236}">
                <a16:creationId xmlns:a16="http://schemas.microsoft.com/office/drawing/2014/main" id="{95A78699-9EA3-EB43-8453-1D7376AB200D}"/>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600">
                <a:solidFill>
                  <a:schemeClr val="tx1"/>
                </a:solidFill>
              </a:defRPr>
            </a:lvl1pPr>
            <a:lvl2pPr>
              <a:defRPr sz="2400">
                <a:solidFill>
                  <a:schemeClr val="tx1"/>
                </a:solidFill>
              </a:defRPr>
            </a:lvl2pPr>
            <a:lvl3pPr>
              <a:defRPr sz="2200">
                <a:solidFill>
                  <a:schemeClr val="tx1"/>
                </a:solidFill>
              </a:defRPr>
            </a:lvl3pPr>
            <a:lvl4pPr>
              <a:defRPr sz="20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7" name="Slide Number Placeholder 5">
            <a:extLst>
              <a:ext uri="{FF2B5EF4-FFF2-40B4-BE49-F238E27FC236}">
                <a16:creationId xmlns:a16="http://schemas.microsoft.com/office/drawing/2014/main" id="{C5817C16-4A64-7841-B735-7AF4E6AACABE}"/>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Autofit/>
          </a:bodyPr>
          <a:lstStyle>
            <a:lvl1pPr marL="0" indent="0">
              <a:buNone/>
              <a:defRPr sz="2000" b="0" i="0">
                <a:latin typeface="Avenir LT Std 55 Roman" panose="020B05030202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0" i="0">
                <a:latin typeface="Avenir LT Std 55 Roman" panose="020B05030202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45026" y="1631156"/>
            <a:ext cx="4041775"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9" name="Slide Number Placeholder 5">
            <a:extLst>
              <a:ext uri="{FF2B5EF4-FFF2-40B4-BE49-F238E27FC236}">
                <a16:creationId xmlns:a16="http://schemas.microsoft.com/office/drawing/2014/main" id="{F20B377A-D0B9-8744-9CA8-7A576708BFE5}"/>
              </a:ext>
            </a:extLst>
          </p:cNvPr>
          <p:cNvSpPr>
            <a:spLocks noGrp="1"/>
          </p:cNvSpPr>
          <p:nvPr>
            <p:ph type="sldNum" sz="quarter" idx="10"/>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p>
        </p:txBody>
      </p:sp>
      <p:pic>
        <p:nvPicPr>
          <p:cNvPr id="6" name="Picture 5"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5" name="Slide Number Placeholder 5">
            <a:extLst>
              <a:ext uri="{FF2B5EF4-FFF2-40B4-BE49-F238E27FC236}">
                <a16:creationId xmlns:a16="http://schemas.microsoft.com/office/drawing/2014/main" id="{5593CC9A-B2A5-4549-8DCD-90493EEAA42C}"/>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4" name="Slide Number Placeholder 5">
            <a:extLst>
              <a:ext uri="{FF2B5EF4-FFF2-40B4-BE49-F238E27FC236}">
                <a16:creationId xmlns:a16="http://schemas.microsoft.com/office/drawing/2014/main" id="{AF9F8E6F-DF0A-3A46-BFC3-FF080048CAE1}"/>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solidFill>
                  <a:schemeClr val="tx1"/>
                </a:solidFill>
              </a:defRPr>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7" name="Slide Number Placeholder 5">
            <a:extLst>
              <a:ext uri="{FF2B5EF4-FFF2-40B4-BE49-F238E27FC236}">
                <a16:creationId xmlns:a16="http://schemas.microsoft.com/office/drawing/2014/main" id="{72CDDBB3-A50C-E54A-9DD7-B65F95EBC4AB}"/>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Autofit/>
          </a:bodyPr>
          <a:lstStyle>
            <a:lvl1pPr algn="l">
              <a:defRPr sz="26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normAutofit/>
          </a:bodyPr>
          <a:lstStyle>
            <a:lvl1pPr marL="0" indent="0">
              <a:buNone/>
              <a:defRPr sz="2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4767263"/>
            <a:ext cx="1230468" cy="273843"/>
          </a:xfrm>
          <a:prstGeom prst="rect">
            <a:avLst/>
          </a:prstGeom>
        </p:spPr>
      </p:pic>
      <p:sp>
        <p:nvSpPr>
          <p:cNvPr id="7" name="Slide Number Placeholder 5">
            <a:extLst>
              <a:ext uri="{FF2B5EF4-FFF2-40B4-BE49-F238E27FC236}">
                <a16:creationId xmlns:a16="http://schemas.microsoft.com/office/drawing/2014/main" id="{512A5A00-B307-F44A-9FE6-580AD7CBEDAB}"/>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6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72EB56F-F4D4-E94F-9B2F-7142D6C18AE3}"/>
              </a:ext>
            </a:extLst>
          </p:cNvPr>
          <p:cNvSpPr>
            <a:spLocks noGrp="1"/>
          </p:cNvSpPr>
          <p:nvPr>
            <p:ph type="sldNum" sz="quarter" idx="4"/>
          </p:nvPr>
        </p:nvSpPr>
        <p:spPr>
          <a:xfrm>
            <a:off x="7768856" y="4767264"/>
            <a:ext cx="917944" cy="273844"/>
          </a:xfrm>
          <a:prstGeom prst="rect">
            <a:avLst/>
          </a:prstGeom>
        </p:spPr>
        <p:txBody>
          <a:bodyPr vert="horz" lIns="91440" tIns="45720" rIns="91440" bIns="45720" rtlCol="0" anchor="ctr"/>
          <a:lstStyle>
            <a:lvl1pPr algn="r" fontAlgn="auto">
              <a:spcBef>
                <a:spcPts val="0"/>
              </a:spcBef>
              <a:spcAft>
                <a:spcPts val="0"/>
              </a:spcAft>
              <a:defRPr sz="100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Lst>
  <p:hf hdr="0" ftr="0" dt="0"/>
  <p:txStyles>
    <p:titleStyle>
      <a:lvl1pPr algn="ctr" defTabSz="457200" rtl="0" eaLnBrk="1" latinLnBrk="0" hangingPunct="1">
        <a:spcBef>
          <a:spcPct val="0"/>
        </a:spcBef>
        <a:buNone/>
        <a:defRPr sz="3600" b="1" kern="1200">
          <a:solidFill>
            <a:schemeClr val="tx2"/>
          </a:solidFill>
          <a:latin typeface="Avenir LT Std 55 Roman" panose="020B0503020203020204" pitchFamily="34" charset="77"/>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Avenir LT Std 55 Roman" panose="020B0503020203020204" pitchFamily="34" charset="77"/>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venir LT Std 55 Roman" panose="020B0503020203020204" pitchFamily="34" charset="77"/>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Avenir LT Std 55 Roman" panose="020B0503020203020204" pitchFamily="34" charset="77"/>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LT Std 55 Roman" panose="020B0503020203020204" pitchFamily="34" charset="77"/>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Avenir LT Std 55 Roman" panose="020B0503020203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mailto:GGRFProgram@arb.ca.gov" TargetMode="External"/><Relationship Id="rId7"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12.emf"/><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hyperlink" Target="mailto:GGRFProgram@arb.c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jpeg"/><Relationship Id="rId26" Type="http://schemas.openxmlformats.org/officeDocument/2006/relationships/image" Target="../media/image35.png"/><Relationship Id="rId3" Type="http://schemas.openxmlformats.org/officeDocument/2006/relationships/image" Target="../media/image12.emf"/><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emf"/><Relationship Id="rId17" Type="http://schemas.openxmlformats.org/officeDocument/2006/relationships/image" Target="../media/image26.emf"/><Relationship Id="rId25" Type="http://schemas.openxmlformats.org/officeDocument/2006/relationships/image" Target="../media/image34.gif"/><Relationship Id="rId2" Type="http://schemas.openxmlformats.org/officeDocument/2006/relationships/notesSlide" Target="../notesSlides/notesSlide9.xml"/><Relationship Id="rId16" Type="http://schemas.openxmlformats.org/officeDocument/2006/relationships/image" Target="../media/image25.tiff"/><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jpeg"/><Relationship Id="rId5" Type="http://schemas.openxmlformats.org/officeDocument/2006/relationships/image" Target="../media/image14.png"/><Relationship Id="rId15" Type="http://schemas.openxmlformats.org/officeDocument/2006/relationships/image" Target="../media/image24.emf"/><Relationship Id="rId23" Type="http://schemas.openxmlformats.org/officeDocument/2006/relationships/image" Target="../media/image32.png"/><Relationship Id="rId10" Type="http://schemas.openxmlformats.org/officeDocument/2006/relationships/image" Target="../media/image19.tiff"/><Relationship Id="rId19" Type="http://schemas.openxmlformats.org/officeDocument/2006/relationships/image" Target="../media/image28.jpeg"/><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84F0-B547-032D-280F-039C4F968A2B}"/>
              </a:ext>
            </a:extLst>
          </p:cNvPr>
          <p:cNvSpPr>
            <a:spLocks noGrp="1"/>
          </p:cNvSpPr>
          <p:nvPr>
            <p:ph type="ctrTitle"/>
          </p:nvPr>
        </p:nvSpPr>
        <p:spPr>
          <a:xfrm>
            <a:off x="1317172" y="2805524"/>
            <a:ext cx="6400800" cy="914820"/>
          </a:xfrm>
        </p:spPr>
        <p:txBody>
          <a:bodyPr>
            <a:normAutofit fontScale="90000"/>
          </a:bodyPr>
          <a:lstStyle/>
          <a:p>
            <a:br>
              <a:rPr lang="en-US" dirty="0">
                <a:latin typeface="Avenir Next LT Pro" panose="020B0504020202020204" pitchFamily="34" charset="0"/>
              </a:rPr>
            </a:br>
            <a:r>
              <a:rPr lang="en-US" sz="3100" dirty="0">
                <a:latin typeface="Avenir Next LT Pro" panose="020B0504020202020204" pitchFamily="34" charset="0"/>
              </a:rPr>
              <a:t>Draft 2024 Funding Guidelines for Agencies that Administer California Climate Investments</a:t>
            </a:r>
            <a:endParaRPr lang="en-US" dirty="0">
              <a:latin typeface="Avenir Next LT Pro" panose="020B0504020202020204" pitchFamily="34" charset="0"/>
            </a:endParaRPr>
          </a:p>
        </p:txBody>
      </p:sp>
      <p:sp>
        <p:nvSpPr>
          <p:cNvPr id="3" name="Subtitle 2">
            <a:extLst>
              <a:ext uri="{FF2B5EF4-FFF2-40B4-BE49-F238E27FC236}">
                <a16:creationId xmlns:a16="http://schemas.microsoft.com/office/drawing/2014/main" id="{4C02FCB0-73E6-0C03-75A2-4382567A7E59}"/>
              </a:ext>
            </a:extLst>
          </p:cNvPr>
          <p:cNvSpPr>
            <a:spLocks noGrp="1"/>
          </p:cNvSpPr>
          <p:nvPr>
            <p:ph type="subTitle" idx="1"/>
          </p:nvPr>
        </p:nvSpPr>
        <p:spPr>
          <a:xfrm>
            <a:off x="3401785" y="4165061"/>
            <a:ext cx="2340429" cy="739125"/>
          </a:xfrm>
        </p:spPr>
        <p:txBody>
          <a:bodyPr/>
          <a:lstStyle/>
          <a:p>
            <a:r>
              <a:rPr lang="en-US" dirty="0">
                <a:latin typeface="Avenir Next LT Pro" panose="020B0504020202020204" pitchFamily="34" charset="0"/>
              </a:rPr>
              <a:t>July 11, 2024</a:t>
            </a:r>
          </a:p>
        </p:txBody>
      </p:sp>
      <p:sp>
        <p:nvSpPr>
          <p:cNvPr id="4" name="Slide Number Placeholder 3">
            <a:extLst>
              <a:ext uri="{FF2B5EF4-FFF2-40B4-BE49-F238E27FC236}">
                <a16:creationId xmlns:a16="http://schemas.microsoft.com/office/drawing/2014/main" id="{BF542567-6B14-D23C-0AFE-86FC3B329B6F}"/>
              </a:ext>
            </a:extLst>
          </p:cNvPr>
          <p:cNvSpPr>
            <a:spLocks noGrp="1"/>
          </p:cNvSpPr>
          <p:nvPr>
            <p:ph type="sldNum" sz="quarter" idx="4"/>
          </p:nvPr>
        </p:nvSpPr>
        <p:spPr/>
        <p:txBody>
          <a:bodyPr/>
          <a:lstStyle/>
          <a:p>
            <a:pPr>
              <a:defRPr/>
            </a:pPr>
            <a:fld id="{F01DF9B2-7F23-5B4A-9BBE-C5890CF05FB0}" type="slidenum">
              <a:rPr lang="en-US" smtClean="0"/>
              <a:pPr>
                <a:defRPr/>
              </a:pPr>
              <a:t>1</a:t>
            </a:fld>
            <a:endParaRPr lang="en-US" dirty="0"/>
          </a:p>
        </p:txBody>
      </p:sp>
      <p:pic>
        <p:nvPicPr>
          <p:cNvPr id="6" name="Picture 5" descr="A picture containing logo&#10;&#10;Description automatically generated">
            <a:extLst>
              <a:ext uri="{FF2B5EF4-FFF2-40B4-BE49-F238E27FC236}">
                <a16:creationId xmlns:a16="http://schemas.microsoft.com/office/drawing/2014/main" id="{15CBC7D2-0450-A914-7F04-85B330C73F39}"/>
              </a:ext>
            </a:extLst>
          </p:cNvPr>
          <p:cNvPicPr>
            <a:picLocks noChangeAspect="1"/>
          </p:cNvPicPr>
          <p:nvPr/>
        </p:nvPicPr>
        <p:blipFill>
          <a:blip r:embed="rId3"/>
          <a:stretch>
            <a:fillRect/>
          </a:stretch>
        </p:blipFill>
        <p:spPr>
          <a:xfrm>
            <a:off x="7031629" y="102392"/>
            <a:ext cx="1892258" cy="1488664"/>
          </a:xfrm>
          <a:prstGeom prst="rect">
            <a:avLst/>
          </a:prstGeom>
        </p:spPr>
      </p:pic>
    </p:spTree>
    <p:extLst>
      <p:ext uri="{BB962C8B-B14F-4D97-AF65-F5344CB8AC3E}">
        <p14:creationId xmlns:p14="http://schemas.microsoft.com/office/powerpoint/2010/main" val="83401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7783-3A0D-41F3-AA89-D73E9023DBDA}"/>
              </a:ext>
            </a:extLst>
          </p:cNvPr>
          <p:cNvSpPr>
            <a:spLocks noGrp="1"/>
          </p:cNvSpPr>
          <p:nvPr>
            <p:ph type="title"/>
          </p:nvPr>
        </p:nvSpPr>
        <p:spPr/>
        <p:txBody>
          <a:bodyPr/>
          <a:lstStyle/>
          <a:p>
            <a:r>
              <a:rPr lang="en-US">
                <a:latin typeface="Avenir Next LT Pro" panose="020B0504020202020204" pitchFamily="34" charset="0"/>
              </a:rPr>
              <a:t>Priority Populations</a:t>
            </a:r>
          </a:p>
        </p:txBody>
      </p:sp>
      <p:sp>
        <p:nvSpPr>
          <p:cNvPr id="3" name="Content Placeholder 2">
            <a:extLst>
              <a:ext uri="{FF2B5EF4-FFF2-40B4-BE49-F238E27FC236}">
                <a16:creationId xmlns:a16="http://schemas.microsoft.com/office/drawing/2014/main" id="{5C28FF87-662E-456C-B20B-80C56C3C5838}"/>
              </a:ext>
            </a:extLst>
          </p:cNvPr>
          <p:cNvSpPr>
            <a:spLocks noGrp="1"/>
          </p:cNvSpPr>
          <p:nvPr>
            <p:ph idx="1"/>
          </p:nvPr>
        </p:nvSpPr>
        <p:spPr/>
        <p:txBody>
          <a:bodyPr>
            <a:normAutofit lnSpcReduction="10000"/>
          </a:bodyPr>
          <a:lstStyle/>
          <a:p>
            <a:r>
              <a:rPr lang="en-US">
                <a:latin typeface="Avenir Next LT Pro" panose="020B0504020202020204" pitchFamily="34" charset="0"/>
                <a:cs typeface="Arial" panose="020B0604020202020204" pitchFamily="34" charset="0"/>
              </a:rPr>
              <a:t>Assembly Bill 1550</a:t>
            </a:r>
          </a:p>
          <a:p>
            <a:pPr lvl="1"/>
            <a:r>
              <a:rPr lang="en-US" sz="2100">
                <a:latin typeface="Avenir Next LT Pro" panose="020B0504020202020204" pitchFamily="34" charset="0"/>
                <a:cs typeface="Arial" panose="020B0604020202020204" pitchFamily="34" charset="0"/>
              </a:rPr>
              <a:t>Disadvantaged communities (25%)</a:t>
            </a:r>
          </a:p>
          <a:p>
            <a:pPr lvl="1"/>
            <a:r>
              <a:rPr lang="en-US" sz="2100">
                <a:latin typeface="Avenir Next LT Pro" panose="020B0504020202020204" pitchFamily="34" charset="0"/>
                <a:cs typeface="Arial" panose="020B0604020202020204" pitchFamily="34" charset="0"/>
              </a:rPr>
              <a:t>Low-income communities</a:t>
            </a:r>
            <a:br>
              <a:rPr lang="en-US" sz="2100">
                <a:latin typeface="Avenir Next LT Pro" panose="020B0504020202020204" pitchFamily="34" charset="0"/>
                <a:cs typeface="Arial" panose="020B0604020202020204" pitchFamily="34" charset="0"/>
              </a:rPr>
            </a:br>
            <a:r>
              <a:rPr lang="en-US" sz="2100">
                <a:latin typeface="Avenir Next LT Pro" panose="020B0504020202020204" pitchFamily="34" charset="0"/>
                <a:cs typeface="Arial" panose="020B0604020202020204" pitchFamily="34" charset="0"/>
              </a:rPr>
              <a:t>and households (5%)</a:t>
            </a:r>
          </a:p>
          <a:p>
            <a:pPr lvl="1"/>
            <a:r>
              <a:rPr lang="en-US" sz="2100">
                <a:latin typeface="Avenir Next LT Pro" panose="020B0504020202020204" pitchFamily="34" charset="0"/>
                <a:cs typeface="Arial" panose="020B0604020202020204" pitchFamily="34" charset="0"/>
              </a:rPr>
              <a:t>Low-income communities and</a:t>
            </a:r>
            <a:br>
              <a:rPr lang="en-US" sz="2100">
                <a:latin typeface="Avenir Next LT Pro" panose="020B0504020202020204" pitchFamily="34" charset="0"/>
                <a:cs typeface="Arial" panose="020B0604020202020204" pitchFamily="34" charset="0"/>
              </a:rPr>
            </a:br>
            <a:r>
              <a:rPr lang="en-US" sz="2100">
                <a:latin typeface="Avenir Next LT Pro" panose="020B0504020202020204" pitchFamily="34" charset="0"/>
                <a:cs typeface="Arial" panose="020B0604020202020204" pitchFamily="34" charset="0"/>
              </a:rPr>
              <a:t>households within ½ mile of</a:t>
            </a:r>
            <a:br>
              <a:rPr lang="en-US" sz="2100">
                <a:latin typeface="Avenir Next LT Pro" panose="020B0504020202020204" pitchFamily="34" charset="0"/>
                <a:cs typeface="Arial" panose="020B0604020202020204" pitchFamily="34" charset="0"/>
              </a:rPr>
            </a:br>
            <a:r>
              <a:rPr lang="en-US" sz="2100">
                <a:latin typeface="Avenir Next LT Pro" panose="020B0504020202020204" pitchFamily="34" charset="0"/>
                <a:cs typeface="Arial" panose="020B0604020202020204" pitchFamily="34" charset="0"/>
              </a:rPr>
              <a:t>disadvantaged communities (5%)</a:t>
            </a:r>
          </a:p>
          <a:p>
            <a:r>
              <a:rPr lang="en-US">
                <a:latin typeface="Avenir Next LT Pro" panose="020B0504020202020204" pitchFamily="34" charset="0"/>
                <a:cs typeface="Arial" panose="020B0604020202020204" pitchFamily="34" charset="0"/>
              </a:rPr>
              <a:t>CARB sets investment targets for programs</a:t>
            </a:r>
          </a:p>
          <a:p>
            <a:r>
              <a:rPr lang="en-US">
                <a:latin typeface="Avenir Next LT Pro" panose="020B0504020202020204" pitchFamily="34" charset="0"/>
                <a:cs typeface="Arial" panose="020B0604020202020204" pitchFamily="34" charset="0"/>
              </a:rPr>
              <a:t>Require agencies to evaluate project benefits</a:t>
            </a:r>
          </a:p>
        </p:txBody>
      </p:sp>
      <p:sp>
        <p:nvSpPr>
          <p:cNvPr id="4" name="Slide Number Placeholder 3">
            <a:extLst>
              <a:ext uri="{FF2B5EF4-FFF2-40B4-BE49-F238E27FC236}">
                <a16:creationId xmlns:a16="http://schemas.microsoft.com/office/drawing/2014/main" id="{3D2A86E0-6249-4242-B43F-9A2A69B39E7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10</a:t>
            </a:fld>
            <a:endParaRPr lang="en-US">
              <a:latin typeface="Avenir Next LT Pro" panose="020B0504020202020204" pitchFamily="34" charset="0"/>
            </a:endParaRPr>
          </a:p>
        </p:txBody>
      </p:sp>
      <p:pic>
        <p:nvPicPr>
          <p:cNvPr id="5" name="Picture 4">
            <a:extLst>
              <a:ext uri="{FF2B5EF4-FFF2-40B4-BE49-F238E27FC236}">
                <a16:creationId xmlns:a16="http://schemas.microsoft.com/office/drawing/2014/main" id="{7EF6ACFB-D32F-411B-B374-3ED2E4D9C8B2}"/>
              </a:ext>
            </a:extLst>
          </p:cNvPr>
          <p:cNvPicPr/>
          <p:nvPr/>
        </p:nvPicPr>
        <p:blipFill rotWithShape="1">
          <a:blip r:embed="rId3">
            <a:extLst>
              <a:ext uri="{28A0092B-C50C-407E-A947-70E740481C1C}">
                <a14:useLocalDpi xmlns:a14="http://schemas.microsoft.com/office/drawing/2010/main" val="0"/>
              </a:ext>
            </a:extLst>
          </a:blip>
          <a:srcRect l="11396" t="8843" r="50565" b="9857"/>
          <a:stretch/>
        </p:blipFill>
        <p:spPr bwMode="auto">
          <a:xfrm>
            <a:off x="5523272" y="700548"/>
            <a:ext cx="2514146" cy="302895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AFBE492-7185-19A8-C9E1-E7D27E9B9200}"/>
              </a:ext>
            </a:extLst>
          </p:cNvPr>
          <p:cNvSpPr txBox="1"/>
          <p:nvPr/>
        </p:nvSpPr>
        <p:spPr>
          <a:xfrm>
            <a:off x="2088859" y="4742699"/>
            <a:ext cx="4477109" cy="276999"/>
          </a:xfrm>
          <a:prstGeom prst="rect">
            <a:avLst/>
          </a:prstGeom>
          <a:noFill/>
        </p:spPr>
        <p:txBody>
          <a:bodyPr wrap="square" rtlCol="0">
            <a:spAutoFit/>
          </a:bodyPr>
          <a:lstStyle/>
          <a:p>
            <a:pPr algn="ctr"/>
            <a:r>
              <a:rPr lang="en-US" sz="1200">
                <a:solidFill>
                  <a:schemeClr val="bg1"/>
                </a:solidFill>
                <a:latin typeface="Avenir Next LT Pro" panose="020B0504020202020204" pitchFamily="34" charset="0"/>
              </a:rPr>
              <a:t>California Climate Investments</a:t>
            </a:r>
          </a:p>
        </p:txBody>
      </p:sp>
    </p:spTree>
    <p:extLst>
      <p:ext uri="{BB962C8B-B14F-4D97-AF65-F5344CB8AC3E}">
        <p14:creationId xmlns:p14="http://schemas.microsoft.com/office/powerpoint/2010/main" val="111993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6496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venir Next LT Pro" panose="020B0504020202020204" pitchFamily="34" charset="0"/>
            </a:endParaRPr>
          </a:p>
        </p:txBody>
      </p:sp>
      <p:sp>
        <p:nvSpPr>
          <p:cNvPr id="6" name="Title 1"/>
          <p:cNvSpPr>
            <a:spLocks noGrp="1"/>
          </p:cNvSpPr>
          <p:nvPr>
            <p:ph type="title"/>
          </p:nvPr>
        </p:nvSpPr>
        <p:spPr>
          <a:xfrm>
            <a:off x="628650" y="10090"/>
            <a:ext cx="7886700" cy="994172"/>
          </a:xfrm>
        </p:spPr>
        <p:txBody>
          <a:bodyPr>
            <a:normAutofit fontScale="90000"/>
          </a:bodyPr>
          <a:lstStyle/>
          <a:p>
            <a:r>
              <a:rPr lang="en-US" dirty="0">
                <a:latin typeface="Avenir Next LT Pro"/>
              </a:rPr>
              <a:t>Program Design and Implementation</a:t>
            </a:r>
          </a:p>
        </p:txBody>
      </p:sp>
      <p:sp>
        <p:nvSpPr>
          <p:cNvPr id="4" name="Content Placeholder 2">
            <a:extLst>
              <a:ext uri="{FF2B5EF4-FFF2-40B4-BE49-F238E27FC236}">
                <a16:creationId xmlns:a16="http://schemas.microsoft.com/office/drawing/2014/main" id="{A7278DD9-2449-4A1A-BF22-7F2876DBB97C}"/>
              </a:ext>
            </a:extLst>
          </p:cNvPr>
          <p:cNvSpPr>
            <a:spLocks noGrp="1"/>
          </p:cNvSpPr>
          <p:nvPr>
            <p:ph idx="1"/>
          </p:nvPr>
        </p:nvSpPr>
        <p:spPr>
          <a:xfrm>
            <a:off x="533400" y="1004262"/>
            <a:ext cx="5525609" cy="2937424"/>
          </a:xfrm>
        </p:spPr>
        <p:txBody>
          <a:bodyPr>
            <a:noAutofit/>
          </a:bodyPr>
          <a:lstStyle/>
          <a:p>
            <a:pPr>
              <a:lnSpc>
                <a:spcPct val="100000"/>
              </a:lnSpc>
            </a:pPr>
            <a:r>
              <a:rPr lang="en-US" dirty="0">
                <a:solidFill>
                  <a:srgbClr val="58595B"/>
                </a:solidFill>
                <a:latin typeface="Avenir Next LT Pro" panose="020B0504020202020204" pitchFamily="34" charset="0"/>
              </a:rPr>
              <a:t>Legislature and Administration appropriate fund during annual budget process</a:t>
            </a:r>
          </a:p>
          <a:p>
            <a:pPr>
              <a:lnSpc>
                <a:spcPct val="100000"/>
              </a:lnSpc>
            </a:pPr>
            <a:r>
              <a:rPr lang="en-US" dirty="0">
                <a:solidFill>
                  <a:srgbClr val="58595B"/>
                </a:solidFill>
                <a:latin typeface="Avenir Next LT Pro" panose="020B0504020202020204" pitchFamily="34" charset="0"/>
              </a:rPr>
              <a:t>Agencies responsible for program design</a:t>
            </a:r>
          </a:p>
          <a:p>
            <a:pPr>
              <a:lnSpc>
                <a:spcPct val="100000"/>
              </a:lnSpc>
            </a:pPr>
            <a:r>
              <a:rPr lang="en-US" dirty="0">
                <a:solidFill>
                  <a:srgbClr val="58595B"/>
                </a:solidFill>
                <a:latin typeface="Avenir Next LT Pro" panose="020B0504020202020204" pitchFamily="34" charset="0"/>
              </a:rPr>
              <a:t>Must adhere to CARB Funding Guidelines</a:t>
            </a:r>
          </a:p>
        </p:txBody>
      </p:sp>
      <p:sp>
        <p:nvSpPr>
          <p:cNvPr id="5" name="Slide Number Placeholder 4">
            <a:extLst>
              <a:ext uri="{FF2B5EF4-FFF2-40B4-BE49-F238E27FC236}">
                <a16:creationId xmlns:a16="http://schemas.microsoft.com/office/drawing/2014/main" id="{85CF3CC1-0786-41E4-A395-6CF9210E457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11</a:t>
            </a:fld>
            <a:endParaRPr lang="en-US">
              <a:solidFill>
                <a:schemeClr val="bg1"/>
              </a:solidFill>
              <a:latin typeface="Avenir Next LT Pro" panose="020B0504020202020204" pitchFamily="34" charset="0"/>
            </a:endParaRPr>
          </a:p>
        </p:txBody>
      </p:sp>
      <p:pic>
        <p:nvPicPr>
          <p:cNvPr id="10" name="Picture 9" descr="A group of people planting a tree&#10;&#10;Description automatically generated">
            <a:extLst>
              <a:ext uri="{FF2B5EF4-FFF2-40B4-BE49-F238E27FC236}">
                <a16:creationId xmlns:a16="http://schemas.microsoft.com/office/drawing/2014/main" id="{B60629D4-426A-ACB3-FCDB-42CDD5DE7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260" y="729863"/>
            <a:ext cx="2456340" cy="3683774"/>
          </a:xfrm>
          <a:prstGeom prst="rect">
            <a:avLst/>
          </a:prstGeom>
        </p:spPr>
      </p:pic>
    </p:spTree>
    <p:extLst>
      <p:ext uri="{BB962C8B-B14F-4D97-AF65-F5344CB8AC3E}">
        <p14:creationId xmlns:p14="http://schemas.microsoft.com/office/powerpoint/2010/main" val="3306079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B853-8A0B-468A-96C0-FC493F0B2657}"/>
              </a:ext>
            </a:extLst>
          </p:cNvPr>
          <p:cNvSpPr>
            <a:spLocks noGrp="1"/>
          </p:cNvSpPr>
          <p:nvPr>
            <p:ph type="title"/>
          </p:nvPr>
        </p:nvSpPr>
        <p:spPr>
          <a:xfrm>
            <a:off x="315943" y="273844"/>
            <a:ext cx="8512115" cy="1004955"/>
          </a:xfrm>
        </p:spPr>
        <p:txBody>
          <a:bodyPr>
            <a:normAutofit fontScale="90000"/>
          </a:bodyPr>
          <a:lstStyle/>
          <a:p>
            <a:r>
              <a:rPr lang="en-US" dirty="0">
                <a:latin typeface="Avenir Next LT Pro"/>
              </a:rPr>
              <a:t>Funding Guidelines for Agencies that Administer California Climate Investments</a:t>
            </a:r>
            <a:endParaRPr lang="en-US" dirty="0"/>
          </a:p>
        </p:txBody>
      </p:sp>
      <p:sp>
        <p:nvSpPr>
          <p:cNvPr id="3" name="Content Placeholder 2">
            <a:extLst>
              <a:ext uri="{FF2B5EF4-FFF2-40B4-BE49-F238E27FC236}">
                <a16:creationId xmlns:a16="http://schemas.microsoft.com/office/drawing/2014/main" id="{606CB5A9-AE8F-4B5C-8732-B82E215F61FA}"/>
              </a:ext>
            </a:extLst>
          </p:cNvPr>
          <p:cNvSpPr>
            <a:spLocks noGrp="1"/>
          </p:cNvSpPr>
          <p:nvPr>
            <p:ph idx="1"/>
          </p:nvPr>
        </p:nvSpPr>
        <p:spPr/>
        <p:txBody>
          <a:bodyPr vert="horz" lIns="68580" tIns="34290" rIns="68580" bIns="34290" rtlCol="0" anchor="t">
            <a:normAutofit fontScale="92500"/>
          </a:bodyPr>
          <a:lstStyle/>
          <a:p>
            <a:pPr>
              <a:spcBef>
                <a:spcPts val="900"/>
              </a:spcBef>
            </a:pPr>
            <a:r>
              <a:rPr lang="en-US" dirty="0">
                <a:latin typeface="Avenir Next LT Pro"/>
                <a:cs typeface="Arial"/>
              </a:rPr>
              <a:t>Set guiding principles and investment requirements</a:t>
            </a:r>
          </a:p>
          <a:p>
            <a:pPr lvl="1">
              <a:spcBef>
                <a:spcPts val="900"/>
              </a:spcBef>
            </a:pPr>
            <a:r>
              <a:rPr lang="en-US" sz="2100" dirty="0">
                <a:latin typeface="Avenir Next LT Pro"/>
                <a:cs typeface="Arial"/>
              </a:rPr>
              <a:t>Facilitate GHG emissions reductions</a:t>
            </a:r>
          </a:p>
          <a:p>
            <a:pPr lvl="1">
              <a:spcBef>
                <a:spcPts val="900"/>
              </a:spcBef>
            </a:pPr>
            <a:r>
              <a:rPr lang="en-US" sz="2100" dirty="0">
                <a:latin typeface="Avenir Next LT Pro"/>
                <a:cs typeface="Arial"/>
              </a:rPr>
              <a:t>Benefit priority populations</a:t>
            </a:r>
          </a:p>
          <a:p>
            <a:pPr>
              <a:spcBef>
                <a:spcPts val="900"/>
              </a:spcBef>
            </a:pPr>
            <a:r>
              <a:rPr lang="en-US" dirty="0">
                <a:latin typeface="Avenir Next LT Pro"/>
                <a:cs typeface="Arial"/>
              </a:rPr>
              <a:t>Used by agencies as they design programs and select projects</a:t>
            </a:r>
          </a:p>
          <a:p>
            <a:pPr>
              <a:spcBef>
                <a:spcPts val="900"/>
              </a:spcBef>
            </a:pPr>
            <a:r>
              <a:rPr lang="en-US" dirty="0">
                <a:latin typeface="Avenir Next LT Pro"/>
                <a:cs typeface="Arial"/>
              </a:rPr>
              <a:t>Support accountability and transparency</a:t>
            </a:r>
          </a:p>
          <a:p>
            <a:pPr lvl="1">
              <a:spcBef>
                <a:spcPts val="900"/>
              </a:spcBef>
            </a:pPr>
            <a:r>
              <a:rPr lang="en-US" sz="2100" dirty="0">
                <a:latin typeface="Avenir Next LT Pro"/>
                <a:cs typeface="Arial"/>
              </a:rPr>
              <a:t>Annual Report on outcomes</a:t>
            </a:r>
          </a:p>
          <a:p>
            <a:pPr lvl="1">
              <a:spcBef>
                <a:spcPts val="900"/>
              </a:spcBef>
            </a:pPr>
            <a:r>
              <a:rPr lang="en-US" sz="2100" dirty="0">
                <a:latin typeface="Avenir Next LT Pro"/>
                <a:cs typeface="Arial"/>
              </a:rPr>
              <a:t>Interactive project map and downloadable database</a:t>
            </a:r>
          </a:p>
        </p:txBody>
      </p:sp>
      <p:sp>
        <p:nvSpPr>
          <p:cNvPr id="4" name="Slide Number Placeholder 3">
            <a:extLst>
              <a:ext uri="{FF2B5EF4-FFF2-40B4-BE49-F238E27FC236}">
                <a16:creationId xmlns:a16="http://schemas.microsoft.com/office/drawing/2014/main" id="{A3F53D1E-5A6A-4A62-9D4B-457B0789586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12</a:t>
            </a:fld>
            <a:endParaRPr lang="en-US">
              <a:latin typeface="Avenir Next LT Pro" panose="020B0504020202020204" pitchFamily="34" charset="0"/>
            </a:endParaRPr>
          </a:p>
        </p:txBody>
      </p:sp>
    </p:spTree>
    <p:extLst>
      <p:ext uri="{BB962C8B-B14F-4D97-AF65-F5344CB8AC3E}">
        <p14:creationId xmlns:p14="http://schemas.microsoft.com/office/powerpoint/2010/main" val="41624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B853-8A0B-468A-96C0-FC493F0B2657}"/>
              </a:ext>
            </a:extLst>
          </p:cNvPr>
          <p:cNvSpPr>
            <a:spLocks noGrp="1"/>
          </p:cNvSpPr>
          <p:nvPr>
            <p:ph type="title"/>
          </p:nvPr>
        </p:nvSpPr>
        <p:spPr>
          <a:xfrm>
            <a:off x="315943" y="273844"/>
            <a:ext cx="8512115" cy="1004955"/>
          </a:xfrm>
        </p:spPr>
        <p:txBody>
          <a:bodyPr>
            <a:normAutofit/>
          </a:bodyPr>
          <a:lstStyle/>
          <a:p>
            <a:r>
              <a:rPr lang="en-US" dirty="0">
                <a:latin typeface="Avenir Next LT Pro"/>
              </a:rPr>
              <a:t>Project Outcomes</a:t>
            </a:r>
            <a:endParaRPr lang="en-US" dirty="0"/>
          </a:p>
        </p:txBody>
      </p:sp>
      <p:sp>
        <p:nvSpPr>
          <p:cNvPr id="3" name="Content Placeholder 2">
            <a:extLst>
              <a:ext uri="{FF2B5EF4-FFF2-40B4-BE49-F238E27FC236}">
                <a16:creationId xmlns:a16="http://schemas.microsoft.com/office/drawing/2014/main" id="{606CB5A9-AE8F-4B5C-8732-B82E215F61FA}"/>
              </a:ext>
            </a:extLst>
          </p:cNvPr>
          <p:cNvSpPr>
            <a:spLocks noGrp="1"/>
          </p:cNvSpPr>
          <p:nvPr>
            <p:ph idx="1"/>
          </p:nvPr>
        </p:nvSpPr>
        <p:spPr/>
        <p:txBody>
          <a:bodyPr vert="horz" lIns="68580" tIns="34290" rIns="68580" bIns="34290" rtlCol="0" anchor="t">
            <a:normAutofit/>
          </a:bodyPr>
          <a:lstStyle/>
          <a:p>
            <a:pPr>
              <a:spcBef>
                <a:spcPts val="900"/>
              </a:spcBef>
            </a:pPr>
            <a:r>
              <a:rPr lang="en-US" dirty="0">
                <a:latin typeface="Avenir Next LT Pro"/>
                <a:cs typeface="Arial"/>
              </a:rPr>
              <a:t>Agencies design their programs</a:t>
            </a:r>
          </a:p>
          <a:p>
            <a:pPr lvl="1">
              <a:spcBef>
                <a:spcPts val="900"/>
              </a:spcBef>
            </a:pPr>
            <a:r>
              <a:rPr lang="en-US" dirty="0">
                <a:latin typeface="Avenir Next LT Pro"/>
                <a:cs typeface="Arial"/>
              </a:rPr>
              <a:t>May prioritize applicants serving priority populations</a:t>
            </a:r>
          </a:p>
          <a:p>
            <a:pPr>
              <a:spcBef>
                <a:spcPts val="900"/>
              </a:spcBef>
            </a:pPr>
            <a:r>
              <a:rPr lang="en-US" dirty="0">
                <a:latin typeface="Avenir Next LT Pro"/>
                <a:cs typeface="Arial"/>
              </a:rPr>
              <a:t>CARB tracks achievements and releases Annual Report in coordination with Department of Finance </a:t>
            </a:r>
          </a:p>
          <a:p>
            <a:pPr>
              <a:spcBef>
                <a:spcPts val="900"/>
              </a:spcBef>
            </a:pPr>
            <a:r>
              <a:rPr lang="en-US" dirty="0">
                <a:latin typeface="Avenir Next LT Pro"/>
                <a:cs typeface="Arial"/>
              </a:rPr>
              <a:t>As of November 2023, $8.1 billion (76%) of implemented projects benefit priority populations</a:t>
            </a:r>
          </a:p>
        </p:txBody>
      </p:sp>
      <p:sp>
        <p:nvSpPr>
          <p:cNvPr id="4" name="Slide Number Placeholder 3">
            <a:extLst>
              <a:ext uri="{FF2B5EF4-FFF2-40B4-BE49-F238E27FC236}">
                <a16:creationId xmlns:a16="http://schemas.microsoft.com/office/drawing/2014/main" id="{A3F53D1E-5A6A-4A62-9D4B-457B0789586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13</a:t>
            </a:fld>
            <a:endParaRPr lang="en-US">
              <a:latin typeface="Avenir Next LT Pro" panose="020B0504020202020204" pitchFamily="34" charset="0"/>
            </a:endParaRPr>
          </a:p>
        </p:txBody>
      </p:sp>
    </p:spTree>
    <p:extLst>
      <p:ext uri="{BB962C8B-B14F-4D97-AF65-F5344CB8AC3E}">
        <p14:creationId xmlns:p14="http://schemas.microsoft.com/office/powerpoint/2010/main" val="370133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84DA-3009-48E2-9940-2AF5DC9E1219}"/>
              </a:ext>
            </a:extLst>
          </p:cNvPr>
          <p:cNvSpPr>
            <a:spLocks noGrp="1"/>
          </p:cNvSpPr>
          <p:nvPr>
            <p:ph type="title"/>
          </p:nvPr>
        </p:nvSpPr>
        <p:spPr>
          <a:xfrm>
            <a:off x="137786" y="205979"/>
            <a:ext cx="8855902" cy="857250"/>
          </a:xfrm>
        </p:spPr>
        <p:txBody>
          <a:bodyPr anchor="ctr">
            <a:normAutofit fontScale="90000"/>
          </a:bodyPr>
          <a:lstStyle/>
          <a:p>
            <a:pPr>
              <a:lnSpc>
                <a:spcPct val="90000"/>
              </a:lnSpc>
            </a:pPr>
            <a:r>
              <a:rPr lang="en-US" sz="2800" dirty="0">
                <a:latin typeface="Avenir Next LT Pro" panose="020B0504020202020204" pitchFamily="34" charset="0"/>
              </a:rPr>
              <a:t>Poll: What is your level of familiarity with California Climate Investments and the Funding Guidelines?</a:t>
            </a:r>
          </a:p>
        </p:txBody>
      </p:sp>
      <p:sp>
        <p:nvSpPr>
          <p:cNvPr id="3" name="Content Placeholder 2">
            <a:extLst>
              <a:ext uri="{FF2B5EF4-FFF2-40B4-BE49-F238E27FC236}">
                <a16:creationId xmlns:a16="http://schemas.microsoft.com/office/drawing/2014/main" id="{958637E4-B032-8B4F-7842-3432B5958FD3}"/>
              </a:ext>
            </a:extLst>
          </p:cNvPr>
          <p:cNvSpPr>
            <a:spLocks noGrp="1"/>
          </p:cNvSpPr>
          <p:nvPr>
            <p:ph sz="half" idx="1"/>
          </p:nvPr>
        </p:nvSpPr>
        <p:spPr>
          <a:xfrm>
            <a:off x="457200" y="1200151"/>
            <a:ext cx="4038600" cy="3394472"/>
          </a:xfrm>
        </p:spPr>
        <p:txBody>
          <a:bodyPr>
            <a:normAutofit lnSpcReduction="10000"/>
          </a:bodyPr>
          <a:lstStyle/>
          <a:p>
            <a:pPr marL="514350" indent="-514350">
              <a:lnSpc>
                <a:spcPct val="90000"/>
              </a:lnSpc>
              <a:buFont typeface="+mj-lt"/>
              <a:buAutoNum type="alphaUcPeriod"/>
            </a:pPr>
            <a:r>
              <a:rPr lang="en-US" dirty="0">
                <a:latin typeface="Avenir Next LT Pro" panose="020B0504020202020204" pitchFamily="34" charset="0"/>
              </a:rPr>
              <a:t>Very familiar.</a:t>
            </a:r>
          </a:p>
          <a:p>
            <a:pPr marL="514350" indent="-514350">
              <a:lnSpc>
                <a:spcPct val="90000"/>
              </a:lnSpc>
              <a:buFont typeface="+mj-lt"/>
              <a:buAutoNum type="alphaUcPeriod"/>
            </a:pPr>
            <a:r>
              <a:rPr lang="en-US" dirty="0">
                <a:latin typeface="Avenir Next LT Pro" panose="020B0504020202020204" pitchFamily="34" charset="0"/>
              </a:rPr>
              <a:t>Somewhat familiar.</a:t>
            </a:r>
          </a:p>
          <a:p>
            <a:pPr marL="514350" indent="-514350">
              <a:lnSpc>
                <a:spcPct val="90000"/>
              </a:lnSpc>
              <a:buFont typeface="+mj-lt"/>
              <a:buAutoNum type="alphaUcPeriod"/>
            </a:pPr>
            <a:r>
              <a:rPr lang="en-US" dirty="0">
                <a:latin typeface="Avenir Next LT Pro" panose="020B0504020202020204" pitchFamily="34" charset="0"/>
              </a:rPr>
              <a:t>I am familiar with California Climate Investments but not the Funding Guidelines. </a:t>
            </a:r>
          </a:p>
          <a:p>
            <a:pPr marL="514350" indent="-514350">
              <a:lnSpc>
                <a:spcPct val="90000"/>
              </a:lnSpc>
              <a:buFont typeface="+mj-lt"/>
              <a:buAutoNum type="alphaUcPeriod"/>
            </a:pPr>
            <a:r>
              <a:rPr lang="en-US" dirty="0">
                <a:latin typeface="Avenir Next LT Pro" panose="020B0504020202020204" pitchFamily="34" charset="0"/>
              </a:rPr>
              <a:t>Unfamiliar. I attended today to learn more.</a:t>
            </a:r>
          </a:p>
        </p:txBody>
      </p:sp>
      <p:pic>
        <p:nvPicPr>
          <p:cNvPr id="5" name="Picture 4" descr="California Climate Investments logo. Cap and Trade Dollars at Work.">
            <a:extLst>
              <a:ext uri="{FF2B5EF4-FFF2-40B4-BE49-F238E27FC236}">
                <a16:creationId xmlns:a16="http://schemas.microsoft.com/office/drawing/2014/main" id="{E1EC9158-664E-7128-0BB6-5BBB9209BDDF}"/>
              </a:ext>
            </a:extLst>
          </p:cNvPr>
          <p:cNvPicPr>
            <a:picLocks noChangeAspect="1"/>
          </p:cNvPicPr>
          <p:nvPr/>
        </p:nvPicPr>
        <p:blipFill>
          <a:blip r:embed="rId3"/>
          <a:stretch>
            <a:fillRect/>
          </a:stretch>
        </p:blipFill>
        <p:spPr>
          <a:xfrm>
            <a:off x="4648200" y="1307188"/>
            <a:ext cx="4038600" cy="3180398"/>
          </a:xfrm>
          <a:prstGeom prst="rect">
            <a:avLst/>
          </a:prstGeom>
          <a:noFill/>
        </p:spPr>
      </p:pic>
      <p:sp>
        <p:nvSpPr>
          <p:cNvPr id="4" name="Slide Number Placeholder 3">
            <a:extLst>
              <a:ext uri="{FF2B5EF4-FFF2-40B4-BE49-F238E27FC236}">
                <a16:creationId xmlns:a16="http://schemas.microsoft.com/office/drawing/2014/main" id="{E67DFCA7-9BDA-AFBE-CA25-8A2217243E32}"/>
              </a:ext>
            </a:extLst>
          </p:cNvPr>
          <p:cNvSpPr>
            <a:spLocks noGrp="1"/>
          </p:cNvSpPr>
          <p:nvPr>
            <p:ph type="sldNum" sz="quarter" idx="4"/>
          </p:nvPr>
        </p:nvSpPr>
        <p:spPr>
          <a:xfrm>
            <a:off x="7768856" y="4767264"/>
            <a:ext cx="917944" cy="273844"/>
          </a:xfrm>
        </p:spPr>
        <p:txBody>
          <a:bodyPr anchor="ctr">
            <a:normAutofit/>
          </a:bodyPr>
          <a:lstStyle/>
          <a:p>
            <a:pPr>
              <a:spcAft>
                <a:spcPts val="600"/>
              </a:spcAft>
              <a:defRPr/>
            </a:pPr>
            <a:fld id="{F01DF9B2-7F23-5B4A-9BBE-C5890CF05FB0}" type="slidenum">
              <a:rPr lang="en-US" smtClean="0"/>
              <a:pPr>
                <a:spcAft>
                  <a:spcPts val="600"/>
                </a:spcAft>
                <a:defRPr/>
              </a:pPr>
              <a:t>14</a:t>
            </a:fld>
            <a:endParaRPr lang="en-US"/>
          </a:p>
        </p:txBody>
      </p:sp>
    </p:spTree>
    <p:extLst>
      <p:ext uri="{BB962C8B-B14F-4D97-AF65-F5344CB8AC3E}">
        <p14:creationId xmlns:p14="http://schemas.microsoft.com/office/powerpoint/2010/main" val="288580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86B-8CD3-EBF0-3E42-EC78276CADC6}"/>
              </a:ext>
            </a:extLst>
          </p:cNvPr>
          <p:cNvSpPr>
            <a:spLocks noGrp="1"/>
          </p:cNvSpPr>
          <p:nvPr>
            <p:ph type="ctrTitle"/>
          </p:nvPr>
        </p:nvSpPr>
        <p:spPr/>
        <p:txBody>
          <a:bodyPr>
            <a:normAutofit fontScale="90000"/>
          </a:bodyPr>
          <a:lstStyle/>
          <a:p>
            <a:r>
              <a:rPr lang="en-US" dirty="0"/>
              <a:t>Why are the draft 2024 Funding Guidelines important to me?</a:t>
            </a:r>
          </a:p>
        </p:txBody>
      </p:sp>
      <p:sp>
        <p:nvSpPr>
          <p:cNvPr id="4" name="Slide Number Placeholder 3">
            <a:extLst>
              <a:ext uri="{FF2B5EF4-FFF2-40B4-BE49-F238E27FC236}">
                <a16:creationId xmlns:a16="http://schemas.microsoft.com/office/drawing/2014/main" id="{0D67E923-2545-DB67-8A17-A1FA9AC2A143}"/>
              </a:ext>
            </a:extLst>
          </p:cNvPr>
          <p:cNvSpPr>
            <a:spLocks noGrp="1"/>
          </p:cNvSpPr>
          <p:nvPr>
            <p:ph type="sldNum" sz="quarter" idx="4"/>
          </p:nvPr>
        </p:nvSpPr>
        <p:spPr/>
        <p:txBody>
          <a:bodyPr/>
          <a:lstStyle/>
          <a:p>
            <a:pPr>
              <a:defRPr/>
            </a:pPr>
            <a:fld id="{F01DF9B2-7F23-5B4A-9BBE-C5890CF05FB0}" type="slidenum">
              <a:rPr lang="en-US" smtClean="0"/>
              <a:pPr>
                <a:defRPr/>
              </a:pPr>
              <a:t>15</a:t>
            </a:fld>
            <a:endParaRPr lang="en-US" dirty="0"/>
          </a:p>
        </p:txBody>
      </p:sp>
    </p:spTree>
    <p:extLst>
      <p:ext uri="{BB962C8B-B14F-4D97-AF65-F5344CB8AC3E}">
        <p14:creationId xmlns:p14="http://schemas.microsoft.com/office/powerpoint/2010/main" val="11800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488B-0002-495D-8449-78CC7302997D}"/>
              </a:ext>
            </a:extLst>
          </p:cNvPr>
          <p:cNvSpPr>
            <a:spLocks noGrp="1"/>
          </p:cNvSpPr>
          <p:nvPr>
            <p:ph type="title"/>
          </p:nvPr>
        </p:nvSpPr>
        <p:spPr>
          <a:xfrm>
            <a:off x="457200" y="-6064"/>
            <a:ext cx="8229600" cy="857250"/>
          </a:xfrm>
        </p:spPr>
        <p:txBody>
          <a:bodyPr>
            <a:normAutofit/>
          </a:bodyPr>
          <a:lstStyle/>
          <a:p>
            <a:r>
              <a:rPr lang="en-US" sz="3200" dirty="0">
                <a:latin typeface="Avenir Next LT Pro" panose="020B0504020202020204" pitchFamily="34" charset="0"/>
              </a:rPr>
              <a:t>Timeline for Funding Guidelines Update</a:t>
            </a:r>
          </a:p>
        </p:txBody>
      </p:sp>
      <p:sp>
        <p:nvSpPr>
          <p:cNvPr id="4" name="Slide Number Placeholder 3">
            <a:extLst>
              <a:ext uri="{FF2B5EF4-FFF2-40B4-BE49-F238E27FC236}">
                <a16:creationId xmlns:a16="http://schemas.microsoft.com/office/drawing/2014/main" id="{3F5C1DC5-86F9-4CE8-8F5B-CCDB39AA8281}"/>
              </a:ext>
            </a:extLst>
          </p:cNvPr>
          <p:cNvSpPr>
            <a:spLocks noGrp="1"/>
          </p:cNvSpPr>
          <p:nvPr>
            <p:ph type="sldNum" sz="quarter" idx="4"/>
          </p:nvPr>
        </p:nvSpPr>
        <p:spPr/>
        <p:txBody>
          <a:bodyPr/>
          <a:lstStyle/>
          <a:p>
            <a:pPr>
              <a:defRPr/>
            </a:pPr>
            <a:fld id="{F01DF9B2-7F23-5B4A-9BBE-C5890CF05FB0}" type="slidenum">
              <a:rPr lang="en-US" smtClean="0"/>
              <a:pPr>
                <a:defRPr/>
              </a:pPr>
              <a:t>16</a:t>
            </a:fld>
            <a:endParaRPr lang="en-US"/>
          </a:p>
        </p:txBody>
      </p:sp>
      <p:grpSp>
        <p:nvGrpSpPr>
          <p:cNvPr id="3" name="Group 2">
            <a:extLst>
              <a:ext uri="{FF2B5EF4-FFF2-40B4-BE49-F238E27FC236}">
                <a16:creationId xmlns:a16="http://schemas.microsoft.com/office/drawing/2014/main" id="{2C3FEF5D-DE38-5B38-85D2-1C28A23043DD}"/>
              </a:ext>
            </a:extLst>
          </p:cNvPr>
          <p:cNvGrpSpPr/>
          <p:nvPr/>
        </p:nvGrpSpPr>
        <p:grpSpPr>
          <a:xfrm>
            <a:off x="152479" y="900333"/>
            <a:ext cx="8898390" cy="3261810"/>
            <a:chOff x="1353333" y="1590886"/>
            <a:chExt cx="6419067" cy="1976543"/>
          </a:xfrm>
        </p:grpSpPr>
        <p:grpSp>
          <p:nvGrpSpPr>
            <p:cNvPr id="5" name="Group 4">
              <a:extLst>
                <a:ext uri="{FF2B5EF4-FFF2-40B4-BE49-F238E27FC236}">
                  <a16:creationId xmlns:a16="http://schemas.microsoft.com/office/drawing/2014/main" id="{21264A33-EDB7-A3D0-2580-8C0E7C4E6630}"/>
                </a:ext>
              </a:extLst>
            </p:cNvPr>
            <p:cNvGrpSpPr/>
            <p:nvPr/>
          </p:nvGrpSpPr>
          <p:grpSpPr>
            <a:xfrm>
              <a:off x="1353333" y="1590886"/>
              <a:ext cx="6419067" cy="1976543"/>
              <a:chOff x="1353333" y="1590886"/>
              <a:chExt cx="6419067" cy="1976543"/>
            </a:xfrm>
          </p:grpSpPr>
          <p:sp>
            <p:nvSpPr>
              <p:cNvPr id="13" name="Arrow: Notched Right 12">
                <a:extLst>
                  <a:ext uri="{FF2B5EF4-FFF2-40B4-BE49-F238E27FC236}">
                    <a16:creationId xmlns:a16="http://schemas.microsoft.com/office/drawing/2014/main" id="{B8D62CCB-8B05-D563-79C6-9E9E11548FD6}"/>
                  </a:ext>
                </a:extLst>
              </p:cNvPr>
              <p:cNvSpPr/>
              <p:nvPr/>
            </p:nvSpPr>
            <p:spPr>
              <a:xfrm>
                <a:off x="1371600" y="2173477"/>
                <a:ext cx="6400800" cy="796544"/>
              </a:xfrm>
              <a:prstGeom prst="notchedRightArrow">
                <a:avLst/>
              </a:prstGeom>
              <a:solidFill>
                <a:srgbClr val="0F5A7C"/>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sz="1600">
                  <a:latin typeface="Avenir Next LT Pro" panose="020B0504020202020204" pitchFamily="34" charset="0"/>
                </a:endParaRPr>
              </a:p>
            </p:txBody>
          </p:sp>
          <p:sp>
            <p:nvSpPr>
              <p:cNvPr id="14" name="Freeform: Shape 13">
                <a:extLst>
                  <a:ext uri="{FF2B5EF4-FFF2-40B4-BE49-F238E27FC236}">
                    <a16:creationId xmlns:a16="http://schemas.microsoft.com/office/drawing/2014/main" id="{BA49E118-2E66-7A2D-5070-D2A93B86818C}"/>
                  </a:ext>
                </a:extLst>
              </p:cNvPr>
              <p:cNvSpPr/>
              <p:nvPr/>
            </p:nvSpPr>
            <p:spPr>
              <a:xfrm>
                <a:off x="1353333" y="2698995"/>
                <a:ext cx="865502" cy="796544"/>
              </a:xfrm>
              <a:custGeom>
                <a:avLst/>
                <a:gdLst>
                  <a:gd name="connsiteX0" fmla="*/ 0 w 727692"/>
                  <a:gd name="connsiteY0" fmla="*/ 0 h 796544"/>
                  <a:gd name="connsiteX1" fmla="*/ 727692 w 727692"/>
                  <a:gd name="connsiteY1" fmla="*/ 0 h 796544"/>
                  <a:gd name="connsiteX2" fmla="*/ 727692 w 727692"/>
                  <a:gd name="connsiteY2" fmla="*/ 796544 h 796544"/>
                  <a:gd name="connsiteX3" fmla="*/ 0 w 727692"/>
                  <a:gd name="connsiteY3" fmla="*/ 796544 h 796544"/>
                  <a:gd name="connsiteX4" fmla="*/ 0 w 727692"/>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92" h="796544">
                    <a:moveTo>
                      <a:pt x="0" y="0"/>
                    </a:moveTo>
                    <a:lnTo>
                      <a:pt x="727692" y="0"/>
                    </a:lnTo>
                    <a:lnTo>
                      <a:pt x="727692"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533387">
                  <a:lnSpc>
                    <a:spcPct val="90000"/>
                  </a:lnSpc>
                  <a:spcBef>
                    <a:spcPct val="0"/>
                  </a:spcBef>
                  <a:spcAft>
                    <a:spcPct val="35000"/>
                  </a:spcAft>
                </a:pPr>
                <a:endParaRPr lang="en-US" sz="1600" dirty="0">
                  <a:solidFill>
                    <a:schemeClr val="tx2"/>
                  </a:solidFill>
                  <a:latin typeface="Avenir Next LT Pro" panose="020B0504020202020204" pitchFamily="34" charset="0"/>
                  <a:cs typeface="Helvetica"/>
                </a:endParaRPr>
              </a:p>
              <a:p>
                <a:pPr algn="ctr" defTabSz="533387">
                  <a:lnSpc>
                    <a:spcPct val="90000"/>
                  </a:lnSpc>
                  <a:spcBef>
                    <a:spcPct val="0"/>
                  </a:spcBef>
                  <a:spcAft>
                    <a:spcPct val="35000"/>
                  </a:spcAft>
                </a:pPr>
                <a:endParaRPr lang="en-US" sz="1600" dirty="0">
                  <a:solidFill>
                    <a:schemeClr val="tx2"/>
                  </a:solidFill>
                  <a:latin typeface="Avenir Next LT Pro" panose="020B0504020202020204" pitchFamily="34" charset="0"/>
                  <a:cs typeface="Helvetica"/>
                </a:endParaRPr>
              </a:p>
              <a:p>
                <a:pPr algn="ctr" defTabSz="533387">
                  <a:lnSpc>
                    <a:spcPct val="90000"/>
                  </a:lnSpc>
                  <a:spcBef>
                    <a:spcPct val="0"/>
                  </a:spcBef>
                  <a:spcAft>
                    <a:spcPct val="35000"/>
                  </a:spcAft>
                </a:pPr>
                <a:r>
                  <a:rPr lang="en-US" sz="1600" b="1" dirty="0">
                    <a:solidFill>
                      <a:schemeClr val="tx2"/>
                    </a:solidFill>
                    <a:latin typeface="Avenir Next LT Pro" panose="020B0504020202020204" pitchFamily="34" charset="0"/>
                    <a:cs typeface="Helvetica"/>
                  </a:rPr>
                  <a:t>Fall 2022</a:t>
                </a:r>
              </a:p>
              <a:p>
                <a:pPr algn="ctr" defTabSz="533387">
                  <a:lnSpc>
                    <a:spcPct val="90000"/>
                  </a:lnSpc>
                  <a:spcBef>
                    <a:spcPct val="0"/>
                  </a:spcBef>
                  <a:spcAft>
                    <a:spcPct val="35000"/>
                  </a:spcAft>
                </a:pPr>
                <a:r>
                  <a:rPr lang="en-US" sz="1600" b="1" dirty="0">
                    <a:solidFill>
                      <a:schemeClr val="tx2"/>
                    </a:solidFill>
                    <a:latin typeface="Avenir Next LT Pro" panose="020B0504020202020204" pitchFamily="34" charset="0"/>
                    <a:cs typeface="Helvetica"/>
                  </a:rPr>
                  <a:t> </a:t>
                </a:r>
                <a:r>
                  <a:rPr lang="en-US" sz="1600" dirty="0">
                    <a:solidFill>
                      <a:schemeClr val="tx2"/>
                    </a:solidFill>
                    <a:latin typeface="Avenir Next LT Pro" panose="020B0504020202020204" pitchFamily="34" charset="0"/>
                    <a:cs typeface="Helvetica"/>
                  </a:rPr>
                  <a:t>Public Survey</a:t>
                </a:r>
              </a:p>
              <a:p>
                <a:pPr algn="ctr" defTabSz="533387">
                  <a:lnSpc>
                    <a:spcPct val="90000"/>
                  </a:lnSpc>
                  <a:spcBef>
                    <a:spcPct val="0"/>
                  </a:spcBef>
                  <a:spcAft>
                    <a:spcPct val="35000"/>
                  </a:spcAft>
                </a:pPr>
                <a:endParaRPr lang="en-US" sz="1600" b="1" dirty="0">
                  <a:solidFill>
                    <a:schemeClr val="tx2"/>
                  </a:solidFill>
                  <a:latin typeface="Avenir Next LT Pro" panose="020B0504020202020204" pitchFamily="34" charset="0"/>
                  <a:cs typeface="Helvetica"/>
                </a:endParaRPr>
              </a:p>
            </p:txBody>
          </p:sp>
          <p:sp>
            <p:nvSpPr>
              <p:cNvPr id="15" name="Freeform: Shape 14">
                <a:extLst>
                  <a:ext uri="{FF2B5EF4-FFF2-40B4-BE49-F238E27FC236}">
                    <a16:creationId xmlns:a16="http://schemas.microsoft.com/office/drawing/2014/main" id="{0B874690-9E93-8EA3-ED86-C8AD028ACA2C}"/>
                  </a:ext>
                </a:extLst>
              </p:cNvPr>
              <p:cNvSpPr/>
              <p:nvPr/>
            </p:nvSpPr>
            <p:spPr>
              <a:xfrm>
                <a:off x="1977723" y="1686255"/>
                <a:ext cx="865503" cy="796544"/>
              </a:xfrm>
              <a:custGeom>
                <a:avLst/>
                <a:gdLst>
                  <a:gd name="connsiteX0" fmla="*/ 0 w 865503"/>
                  <a:gd name="connsiteY0" fmla="*/ 0 h 796544"/>
                  <a:gd name="connsiteX1" fmla="*/ 865503 w 865503"/>
                  <a:gd name="connsiteY1" fmla="*/ 0 h 796544"/>
                  <a:gd name="connsiteX2" fmla="*/ 865503 w 865503"/>
                  <a:gd name="connsiteY2" fmla="*/ 796544 h 796544"/>
                  <a:gd name="connsiteX3" fmla="*/ 0 w 865503"/>
                  <a:gd name="connsiteY3" fmla="*/ 796544 h 796544"/>
                  <a:gd name="connsiteX4" fmla="*/ 0 w 865503"/>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3" h="796544">
                    <a:moveTo>
                      <a:pt x="0" y="0"/>
                    </a:moveTo>
                    <a:lnTo>
                      <a:pt x="865503" y="0"/>
                    </a:lnTo>
                    <a:lnTo>
                      <a:pt x="865503"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387">
                  <a:lnSpc>
                    <a:spcPct val="90000"/>
                  </a:lnSpc>
                  <a:spcBef>
                    <a:spcPct val="0"/>
                  </a:spcBef>
                  <a:spcAft>
                    <a:spcPct val="35000"/>
                  </a:spcAft>
                </a:pPr>
                <a:r>
                  <a:rPr lang="en-US" sz="1600" dirty="0">
                    <a:solidFill>
                      <a:schemeClr val="tx2"/>
                    </a:solidFill>
                    <a:latin typeface="Avenir Next LT Pro" panose="020B0504020202020204" pitchFamily="34" charset="0"/>
                    <a:cs typeface="Helvetica"/>
                  </a:rPr>
                  <a:t>First Public Workshop</a:t>
                </a:r>
              </a:p>
              <a:p>
                <a:pPr algn="ctr" defTabSz="533387">
                  <a:lnSpc>
                    <a:spcPct val="90000"/>
                  </a:lnSpc>
                  <a:spcBef>
                    <a:spcPct val="0"/>
                  </a:spcBef>
                  <a:spcAft>
                    <a:spcPct val="35000"/>
                  </a:spcAft>
                </a:pPr>
                <a:r>
                  <a:rPr lang="en-US" sz="1600" b="1" dirty="0">
                    <a:solidFill>
                      <a:schemeClr val="tx2"/>
                    </a:solidFill>
                    <a:latin typeface="Avenir Next LT Pro" panose="020B0504020202020204" pitchFamily="34" charset="0"/>
                    <a:cs typeface="Helvetica"/>
                  </a:rPr>
                  <a:t>May 8, 2023</a:t>
                </a:r>
              </a:p>
            </p:txBody>
          </p:sp>
          <p:sp>
            <p:nvSpPr>
              <p:cNvPr id="16" name="Freeform: Shape 15">
                <a:extLst>
                  <a:ext uri="{FF2B5EF4-FFF2-40B4-BE49-F238E27FC236}">
                    <a16:creationId xmlns:a16="http://schemas.microsoft.com/office/drawing/2014/main" id="{3B7F0BB8-BC60-BBC2-8C93-2DF1F5E29B16}"/>
                  </a:ext>
                </a:extLst>
              </p:cNvPr>
              <p:cNvSpPr/>
              <p:nvPr/>
            </p:nvSpPr>
            <p:spPr>
              <a:xfrm>
                <a:off x="3401307" y="1590886"/>
                <a:ext cx="1304484" cy="796544"/>
              </a:xfrm>
              <a:custGeom>
                <a:avLst/>
                <a:gdLst>
                  <a:gd name="connsiteX0" fmla="*/ 0 w 1160962"/>
                  <a:gd name="connsiteY0" fmla="*/ 0 h 796544"/>
                  <a:gd name="connsiteX1" fmla="*/ 1160962 w 1160962"/>
                  <a:gd name="connsiteY1" fmla="*/ 0 h 796544"/>
                  <a:gd name="connsiteX2" fmla="*/ 1160962 w 1160962"/>
                  <a:gd name="connsiteY2" fmla="*/ 796544 h 796544"/>
                  <a:gd name="connsiteX3" fmla="*/ 0 w 1160962"/>
                  <a:gd name="connsiteY3" fmla="*/ 796544 h 796544"/>
                  <a:gd name="connsiteX4" fmla="*/ 0 w 1160962"/>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962" h="796544">
                    <a:moveTo>
                      <a:pt x="0" y="0"/>
                    </a:moveTo>
                    <a:lnTo>
                      <a:pt x="1160962" y="0"/>
                    </a:lnTo>
                    <a:lnTo>
                      <a:pt x="1160962"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533387">
                  <a:lnSpc>
                    <a:spcPct val="90000"/>
                  </a:lnSpc>
                  <a:spcBef>
                    <a:spcPct val="0"/>
                  </a:spcBef>
                  <a:spcAft>
                    <a:spcPct val="35000"/>
                  </a:spcAft>
                </a:pPr>
                <a:r>
                  <a:rPr lang="en-US" sz="1600" dirty="0">
                    <a:solidFill>
                      <a:schemeClr val="tx2"/>
                    </a:solidFill>
                    <a:latin typeface="Avenir Next LT Pro" panose="020B0504020202020204" pitchFamily="34" charset="0"/>
                    <a:cs typeface="Helvetica"/>
                  </a:rPr>
                  <a:t>Release Draft Funding Guidelines for </a:t>
                </a:r>
                <a:br>
                  <a:rPr lang="en-US" sz="1600" dirty="0">
                    <a:solidFill>
                      <a:schemeClr val="tx2"/>
                    </a:solidFill>
                    <a:latin typeface="Avenir Next LT Pro" panose="020B0504020202020204" pitchFamily="34" charset="0"/>
                    <a:cs typeface="Helvetica"/>
                  </a:rPr>
                </a:br>
                <a:r>
                  <a:rPr lang="en-US" sz="1600" dirty="0">
                    <a:solidFill>
                      <a:schemeClr val="tx2"/>
                    </a:solidFill>
                    <a:latin typeface="Avenir Next LT Pro" panose="020B0504020202020204" pitchFamily="34" charset="0"/>
                    <a:cs typeface="Helvetica"/>
                  </a:rPr>
                  <a:t>public comment </a:t>
                </a:r>
              </a:p>
              <a:p>
                <a:pPr algn="ctr" defTabSz="533387">
                  <a:lnSpc>
                    <a:spcPct val="90000"/>
                  </a:lnSpc>
                  <a:spcBef>
                    <a:spcPct val="0"/>
                  </a:spcBef>
                  <a:spcAft>
                    <a:spcPct val="35000"/>
                  </a:spcAft>
                </a:pPr>
                <a:r>
                  <a:rPr lang="en-US" sz="1600" b="1" dirty="0">
                    <a:solidFill>
                      <a:schemeClr val="tx2"/>
                    </a:solidFill>
                    <a:latin typeface="Avenir Next LT Pro" panose="020B0504020202020204" pitchFamily="34" charset="0"/>
                    <a:cs typeface="Helvetica"/>
                  </a:rPr>
                  <a:t>June 2024</a:t>
                </a:r>
              </a:p>
            </p:txBody>
          </p:sp>
          <p:sp>
            <p:nvSpPr>
              <p:cNvPr id="17" name="Freeform: Shape 16">
                <a:extLst>
                  <a:ext uri="{FF2B5EF4-FFF2-40B4-BE49-F238E27FC236}">
                    <a16:creationId xmlns:a16="http://schemas.microsoft.com/office/drawing/2014/main" id="{1B1E87F8-AD1A-7DAB-6DB9-921A6A181737}"/>
                  </a:ext>
                </a:extLst>
              </p:cNvPr>
              <p:cNvSpPr/>
              <p:nvPr/>
            </p:nvSpPr>
            <p:spPr>
              <a:xfrm>
                <a:off x="4456764" y="2770885"/>
                <a:ext cx="1149715" cy="796544"/>
              </a:xfrm>
              <a:custGeom>
                <a:avLst/>
                <a:gdLst>
                  <a:gd name="connsiteX0" fmla="*/ 0 w 899125"/>
                  <a:gd name="connsiteY0" fmla="*/ 0 h 796544"/>
                  <a:gd name="connsiteX1" fmla="*/ 899125 w 899125"/>
                  <a:gd name="connsiteY1" fmla="*/ 0 h 796544"/>
                  <a:gd name="connsiteX2" fmla="*/ 899125 w 899125"/>
                  <a:gd name="connsiteY2" fmla="*/ 796544 h 796544"/>
                  <a:gd name="connsiteX3" fmla="*/ 0 w 899125"/>
                  <a:gd name="connsiteY3" fmla="*/ 796544 h 796544"/>
                  <a:gd name="connsiteX4" fmla="*/ 0 w 899125"/>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125" h="796544">
                    <a:moveTo>
                      <a:pt x="0" y="0"/>
                    </a:moveTo>
                    <a:lnTo>
                      <a:pt x="899125" y="0"/>
                    </a:lnTo>
                    <a:lnTo>
                      <a:pt x="899125"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387">
                  <a:lnSpc>
                    <a:spcPct val="90000"/>
                  </a:lnSpc>
                  <a:spcBef>
                    <a:spcPct val="0"/>
                  </a:spcBef>
                  <a:spcAft>
                    <a:spcPct val="35000"/>
                  </a:spcAft>
                </a:pPr>
                <a:r>
                  <a:rPr lang="en-US" sz="1600" b="1" dirty="0">
                    <a:solidFill>
                      <a:schemeClr val="tx2"/>
                    </a:solidFill>
                    <a:latin typeface="Avenir Next LT Pro" panose="020B0504020202020204" pitchFamily="34" charset="0"/>
                    <a:cs typeface="Helvetica"/>
                  </a:rPr>
                  <a:t>July 11, 2024</a:t>
                </a:r>
                <a:endParaRPr lang="en-US" sz="1600" dirty="0">
                  <a:solidFill>
                    <a:schemeClr val="tx2"/>
                  </a:solidFill>
                  <a:latin typeface="Avenir Next LT Pro" panose="020B0504020202020204" pitchFamily="34" charset="0"/>
                  <a:cs typeface="Helvetica"/>
                </a:endParaRPr>
              </a:p>
              <a:p>
                <a:pPr algn="ctr" defTabSz="533387">
                  <a:lnSpc>
                    <a:spcPct val="90000"/>
                  </a:lnSpc>
                  <a:spcBef>
                    <a:spcPct val="0"/>
                  </a:spcBef>
                  <a:spcAft>
                    <a:spcPct val="35000"/>
                  </a:spcAft>
                </a:pPr>
                <a:r>
                  <a:rPr lang="en-US" sz="1600" dirty="0">
                    <a:solidFill>
                      <a:schemeClr val="tx2"/>
                    </a:solidFill>
                    <a:latin typeface="Avenir Next LT Pro" panose="020B0504020202020204" pitchFamily="34" charset="0"/>
                    <a:cs typeface="Helvetica"/>
                  </a:rPr>
                  <a:t>Second Public Workshop</a:t>
                </a:r>
              </a:p>
            </p:txBody>
          </p:sp>
          <p:sp>
            <p:nvSpPr>
              <p:cNvPr id="19" name="Freeform: Shape 18">
                <a:extLst>
                  <a:ext uri="{FF2B5EF4-FFF2-40B4-BE49-F238E27FC236}">
                    <a16:creationId xmlns:a16="http://schemas.microsoft.com/office/drawing/2014/main" id="{484EADB9-572D-A474-2283-05FA7560F688}"/>
                  </a:ext>
                </a:extLst>
              </p:cNvPr>
              <p:cNvSpPr/>
              <p:nvPr/>
            </p:nvSpPr>
            <p:spPr>
              <a:xfrm>
                <a:off x="5174037" y="1763110"/>
                <a:ext cx="1218222" cy="565162"/>
              </a:xfrm>
              <a:custGeom>
                <a:avLst/>
                <a:gdLst>
                  <a:gd name="connsiteX0" fmla="*/ 0 w 941791"/>
                  <a:gd name="connsiteY0" fmla="*/ 0 h 796544"/>
                  <a:gd name="connsiteX1" fmla="*/ 941791 w 941791"/>
                  <a:gd name="connsiteY1" fmla="*/ 0 h 796544"/>
                  <a:gd name="connsiteX2" fmla="*/ 941791 w 941791"/>
                  <a:gd name="connsiteY2" fmla="*/ 796544 h 796544"/>
                  <a:gd name="connsiteX3" fmla="*/ 0 w 941791"/>
                  <a:gd name="connsiteY3" fmla="*/ 796544 h 796544"/>
                  <a:gd name="connsiteX4" fmla="*/ 0 w 941791"/>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791" h="796544">
                    <a:moveTo>
                      <a:pt x="0" y="0"/>
                    </a:moveTo>
                    <a:lnTo>
                      <a:pt x="941791" y="0"/>
                    </a:lnTo>
                    <a:lnTo>
                      <a:pt x="941791"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387">
                  <a:lnSpc>
                    <a:spcPct val="90000"/>
                  </a:lnSpc>
                  <a:spcBef>
                    <a:spcPct val="0"/>
                  </a:spcBef>
                  <a:spcAft>
                    <a:spcPct val="35000"/>
                  </a:spcAft>
                </a:pPr>
                <a:r>
                  <a:rPr lang="en-US" sz="1600" dirty="0">
                    <a:solidFill>
                      <a:schemeClr val="tx2"/>
                    </a:solidFill>
                    <a:latin typeface="Avenir Next LT Pro" panose="020B0504020202020204" pitchFamily="34" charset="0"/>
                    <a:cs typeface="Helvetica"/>
                  </a:rPr>
                  <a:t>Finalize Funding Guidelines</a:t>
                </a:r>
              </a:p>
              <a:p>
                <a:pPr algn="ctr" defTabSz="533387">
                  <a:lnSpc>
                    <a:spcPct val="90000"/>
                  </a:lnSpc>
                  <a:spcBef>
                    <a:spcPct val="0"/>
                  </a:spcBef>
                  <a:spcAft>
                    <a:spcPct val="35000"/>
                  </a:spcAft>
                </a:pPr>
                <a:r>
                  <a:rPr lang="en-US" sz="1600" b="1" dirty="0">
                    <a:solidFill>
                      <a:schemeClr val="tx2"/>
                    </a:solidFill>
                    <a:latin typeface="Avenir Next LT Pro" panose="020B0504020202020204" pitchFamily="34" charset="0"/>
                    <a:cs typeface="Helvetica"/>
                  </a:rPr>
                  <a:t>Fall 2024</a:t>
                </a:r>
              </a:p>
            </p:txBody>
          </p:sp>
        </p:grpSp>
        <p:sp>
          <p:nvSpPr>
            <p:cNvPr id="6" name="Text Box 2">
              <a:extLst>
                <a:ext uri="{FF2B5EF4-FFF2-40B4-BE49-F238E27FC236}">
                  <a16:creationId xmlns:a16="http://schemas.microsoft.com/office/drawing/2014/main" id="{78F28475-0AF6-4B6E-2AEF-AE200AF5A5F8}"/>
                </a:ext>
              </a:extLst>
            </p:cNvPr>
            <p:cNvSpPr txBox="1">
              <a:spLocks noChangeArrowheads="1"/>
            </p:cNvSpPr>
            <p:nvPr/>
          </p:nvSpPr>
          <p:spPr bwMode="auto">
            <a:xfrm>
              <a:off x="1692191" y="2432180"/>
              <a:ext cx="5350042" cy="239159"/>
            </a:xfrm>
            <a:prstGeom prst="rect">
              <a:avLst/>
            </a:prstGeom>
            <a:solidFill>
              <a:schemeClr val="accent3"/>
            </a:solid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1600" dirty="0">
                  <a:solidFill>
                    <a:srgbClr val="FFFFFF"/>
                  </a:solidFill>
                  <a:latin typeface="Avenir Next LT Pro" panose="020B0504020202020204" pitchFamily="34" charset="0"/>
                  <a:ea typeface="Avenir LT Std 55 Roman" panose="020B0503020203020204" pitchFamily="34" charset="0"/>
                  <a:cs typeface="Times New Roman" panose="02020603050405020304" pitchFamily="18" charset="0"/>
                </a:rPr>
                <a:t>Ongoing outreach &amp; engagement</a:t>
              </a:r>
              <a:endParaRPr lang="en-US" sz="1600" dirty="0">
                <a:latin typeface="Avenir Next LT Pro" panose="020B0504020202020204" pitchFamily="34" charset="0"/>
                <a:ea typeface="Avenir LT Std 55 Roman" panose="020B0503020203020204" pitchFamily="34" charset="0"/>
                <a:cs typeface="Times New Roman" panose="02020603050405020304" pitchFamily="18" charset="0"/>
              </a:endParaRPr>
            </a:p>
          </p:txBody>
        </p:sp>
        <p:sp>
          <p:nvSpPr>
            <p:cNvPr id="8" name="Flowchart: Extract 7">
              <a:extLst>
                <a:ext uri="{FF2B5EF4-FFF2-40B4-BE49-F238E27FC236}">
                  <a16:creationId xmlns:a16="http://schemas.microsoft.com/office/drawing/2014/main" id="{606FD116-8D43-B868-D648-8D044AB70ADF}"/>
                </a:ext>
              </a:extLst>
            </p:cNvPr>
            <p:cNvSpPr/>
            <p:nvPr/>
          </p:nvSpPr>
          <p:spPr>
            <a:xfrm>
              <a:off x="2368564" y="2337384"/>
              <a:ext cx="83820" cy="72421"/>
            </a:xfrm>
            <a:prstGeom prst="flowChartExtract">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600" kern="0">
                <a:solidFill>
                  <a:sysClr val="windowText" lastClr="000000"/>
                </a:solidFill>
                <a:latin typeface="Avenir Next LT Pro" panose="020B0504020202020204" pitchFamily="34" charset="0"/>
              </a:endParaRPr>
            </a:p>
          </p:txBody>
        </p:sp>
      </p:grpSp>
      <p:pic>
        <p:nvPicPr>
          <p:cNvPr id="21" name="Picture 20" descr="California Climate Investments logo. Cap and Trade Dollars at Work.">
            <a:extLst>
              <a:ext uri="{FF2B5EF4-FFF2-40B4-BE49-F238E27FC236}">
                <a16:creationId xmlns:a16="http://schemas.microsoft.com/office/drawing/2014/main" id="{AC4896FB-98E1-9739-6047-716C096FB319}"/>
              </a:ext>
            </a:extLst>
          </p:cNvPr>
          <p:cNvPicPr>
            <a:picLocks noChangeAspect="1"/>
          </p:cNvPicPr>
          <p:nvPr/>
        </p:nvPicPr>
        <p:blipFill>
          <a:blip r:embed="rId3"/>
          <a:stretch>
            <a:fillRect/>
          </a:stretch>
        </p:blipFill>
        <p:spPr>
          <a:xfrm>
            <a:off x="7620002" y="4402166"/>
            <a:ext cx="837355" cy="658758"/>
          </a:xfrm>
          <a:prstGeom prst="rect">
            <a:avLst/>
          </a:prstGeom>
        </p:spPr>
      </p:pic>
      <p:sp>
        <p:nvSpPr>
          <p:cNvPr id="29" name="Freeform: Shape 28">
            <a:extLst>
              <a:ext uri="{FF2B5EF4-FFF2-40B4-BE49-F238E27FC236}">
                <a16:creationId xmlns:a16="http://schemas.microsoft.com/office/drawing/2014/main" id="{C4AD1805-AD8E-A9E0-AE23-E8DD82E9F43A}"/>
              </a:ext>
            </a:extLst>
          </p:cNvPr>
          <p:cNvSpPr/>
          <p:nvPr/>
        </p:nvSpPr>
        <p:spPr>
          <a:xfrm>
            <a:off x="1911128" y="2913127"/>
            <a:ext cx="1963219" cy="622554"/>
          </a:xfrm>
          <a:custGeom>
            <a:avLst/>
            <a:gdLst>
              <a:gd name="connsiteX0" fmla="*/ 0 w 865503"/>
              <a:gd name="connsiteY0" fmla="*/ 0 h 796544"/>
              <a:gd name="connsiteX1" fmla="*/ 865503 w 865503"/>
              <a:gd name="connsiteY1" fmla="*/ 0 h 796544"/>
              <a:gd name="connsiteX2" fmla="*/ 865503 w 865503"/>
              <a:gd name="connsiteY2" fmla="*/ 796544 h 796544"/>
              <a:gd name="connsiteX3" fmla="*/ 0 w 865503"/>
              <a:gd name="connsiteY3" fmla="*/ 796544 h 796544"/>
              <a:gd name="connsiteX4" fmla="*/ 0 w 865503"/>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3" h="796544">
                <a:moveTo>
                  <a:pt x="0" y="0"/>
                </a:moveTo>
                <a:lnTo>
                  <a:pt x="865503" y="0"/>
                </a:lnTo>
                <a:lnTo>
                  <a:pt x="865503"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algn="ctr" defTabSz="533387">
              <a:lnSpc>
                <a:spcPct val="90000"/>
              </a:lnSpc>
              <a:spcBef>
                <a:spcPct val="0"/>
              </a:spcBef>
            </a:pPr>
            <a:r>
              <a:rPr lang="en-US" sz="1600" b="1" dirty="0">
                <a:solidFill>
                  <a:schemeClr val="tx2"/>
                </a:solidFill>
                <a:latin typeface="Avenir Next LT Pro" panose="020B0504020202020204" pitchFamily="34" charset="0"/>
                <a:cs typeface="Helvetica"/>
              </a:rPr>
              <a:t>October 24, 2023</a:t>
            </a:r>
            <a:endParaRPr lang="en-US" sz="1600" dirty="0">
              <a:solidFill>
                <a:schemeClr val="tx2"/>
              </a:solidFill>
              <a:latin typeface="Avenir Next LT Pro" panose="020B0504020202020204" pitchFamily="34" charset="0"/>
              <a:cs typeface="Helvetica"/>
            </a:endParaRPr>
          </a:p>
          <a:p>
            <a:pPr algn="ctr" defTabSz="533387">
              <a:lnSpc>
                <a:spcPct val="90000"/>
              </a:lnSpc>
              <a:spcBef>
                <a:spcPct val="0"/>
              </a:spcBef>
              <a:spcAft>
                <a:spcPct val="35000"/>
              </a:spcAft>
            </a:pPr>
            <a:r>
              <a:rPr lang="en-US" sz="1600" dirty="0">
                <a:solidFill>
                  <a:schemeClr val="tx2"/>
                </a:solidFill>
                <a:latin typeface="Avenir Next LT Pro" panose="020B0504020202020204" pitchFamily="34" charset="0"/>
                <a:cs typeface="Helvetica"/>
              </a:rPr>
              <a:t>Assembly Bill 680 Workgroup</a:t>
            </a:r>
          </a:p>
        </p:txBody>
      </p:sp>
      <p:sp>
        <p:nvSpPr>
          <p:cNvPr id="20" name="Flowchart: Merge 19">
            <a:extLst>
              <a:ext uri="{FF2B5EF4-FFF2-40B4-BE49-F238E27FC236}">
                <a16:creationId xmlns:a16="http://schemas.microsoft.com/office/drawing/2014/main" id="{456ACA28-3BCD-6003-77CB-544DC8464E98}"/>
              </a:ext>
            </a:extLst>
          </p:cNvPr>
          <p:cNvSpPr/>
          <p:nvPr/>
        </p:nvSpPr>
        <p:spPr>
          <a:xfrm>
            <a:off x="636182" y="2774931"/>
            <a:ext cx="116195" cy="119514"/>
          </a:xfrm>
          <a:prstGeom prst="flowChartMerge">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350" kern="0">
              <a:solidFill>
                <a:sysClr val="windowText" lastClr="000000"/>
              </a:solidFill>
            </a:endParaRPr>
          </a:p>
        </p:txBody>
      </p:sp>
      <p:sp>
        <p:nvSpPr>
          <p:cNvPr id="22" name="Flowchart: Extract 21">
            <a:extLst>
              <a:ext uri="{FF2B5EF4-FFF2-40B4-BE49-F238E27FC236}">
                <a16:creationId xmlns:a16="http://schemas.microsoft.com/office/drawing/2014/main" id="{C7B2E478-E87B-0D07-E319-278825813FB2}"/>
              </a:ext>
            </a:extLst>
          </p:cNvPr>
          <p:cNvSpPr/>
          <p:nvPr/>
        </p:nvSpPr>
        <p:spPr>
          <a:xfrm>
            <a:off x="3823486" y="2127286"/>
            <a:ext cx="116195" cy="119514"/>
          </a:xfrm>
          <a:prstGeom prst="flowChartExtract">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350" kern="0">
              <a:solidFill>
                <a:sysClr val="windowText" lastClr="000000"/>
              </a:solidFill>
            </a:endParaRPr>
          </a:p>
        </p:txBody>
      </p:sp>
      <p:sp>
        <p:nvSpPr>
          <p:cNvPr id="24" name="Flowchart: Merge 23">
            <a:extLst>
              <a:ext uri="{FF2B5EF4-FFF2-40B4-BE49-F238E27FC236}">
                <a16:creationId xmlns:a16="http://schemas.microsoft.com/office/drawing/2014/main" id="{7B2272D7-27F9-7476-62E5-D8D819EAD8E4}"/>
              </a:ext>
            </a:extLst>
          </p:cNvPr>
          <p:cNvSpPr/>
          <p:nvPr/>
        </p:nvSpPr>
        <p:spPr>
          <a:xfrm>
            <a:off x="2621527" y="2774931"/>
            <a:ext cx="116195" cy="119514"/>
          </a:xfrm>
          <a:prstGeom prst="flowChartMerge">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350" kern="0">
              <a:solidFill>
                <a:sysClr val="windowText" lastClr="000000"/>
              </a:solidFill>
            </a:endParaRPr>
          </a:p>
        </p:txBody>
      </p:sp>
      <p:sp>
        <p:nvSpPr>
          <p:cNvPr id="25" name="Flowchart: Merge 24">
            <a:extLst>
              <a:ext uri="{FF2B5EF4-FFF2-40B4-BE49-F238E27FC236}">
                <a16:creationId xmlns:a16="http://schemas.microsoft.com/office/drawing/2014/main" id="{7C516F4B-4F2E-CF13-D0E8-A1E49CF3A87A}"/>
              </a:ext>
            </a:extLst>
          </p:cNvPr>
          <p:cNvSpPr/>
          <p:nvPr/>
        </p:nvSpPr>
        <p:spPr>
          <a:xfrm>
            <a:off x="5085126" y="2769278"/>
            <a:ext cx="116195" cy="119514"/>
          </a:xfrm>
          <a:prstGeom prst="flowChartMerge">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350" kern="0">
              <a:solidFill>
                <a:sysClr val="windowText" lastClr="000000"/>
              </a:solidFill>
            </a:endParaRPr>
          </a:p>
        </p:txBody>
      </p:sp>
      <p:sp>
        <p:nvSpPr>
          <p:cNvPr id="26" name="Flowchart: Merge 25">
            <a:extLst>
              <a:ext uri="{FF2B5EF4-FFF2-40B4-BE49-F238E27FC236}">
                <a16:creationId xmlns:a16="http://schemas.microsoft.com/office/drawing/2014/main" id="{D39936B2-49D0-ED19-1E66-243E43213F32}"/>
              </a:ext>
            </a:extLst>
          </p:cNvPr>
          <p:cNvSpPr/>
          <p:nvPr/>
        </p:nvSpPr>
        <p:spPr>
          <a:xfrm>
            <a:off x="7201640" y="2769607"/>
            <a:ext cx="116195" cy="119514"/>
          </a:xfrm>
          <a:prstGeom prst="flowChartMerge">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350" kern="0">
              <a:solidFill>
                <a:sysClr val="windowText" lastClr="000000"/>
              </a:solidFill>
            </a:endParaRPr>
          </a:p>
        </p:txBody>
      </p:sp>
      <p:sp>
        <p:nvSpPr>
          <p:cNvPr id="7" name="Flowchart: Extract 6">
            <a:extLst>
              <a:ext uri="{FF2B5EF4-FFF2-40B4-BE49-F238E27FC236}">
                <a16:creationId xmlns:a16="http://schemas.microsoft.com/office/drawing/2014/main" id="{4E225754-5FA4-F349-3978-51D668430B3A}"/>
              </a:ext>
            </a:extLst>
          </p:cNvPr>
          <p:cNvSpPr/>
          <p:nvPr/>
        </p:nvSpPr>
        <p:spPr>
          <a:xfrm>
            <a:off x="6235184" y="2159118"/>
            <a:ext cx="116195" cy="119514"/>
          </a:xfrm>
          <a:prstGeom prst="flowChartExtract">
            <a:avLst/>
          </a:prstGeom>
          <a:ln/>
        </p:spPr>
        <p:style>
          <a:lnRef idx="2">
            <a:schemeClr val="accent3"/>
          </a:lnRef>
          <a:fillRef idx="1">
            <a:schemeClr val="lt1"/>
          </a:fillRef>
          <a:effectRef idx="0">
            <a:schemeClr val="accent3"/>
          </a:effectRef>
          <a:fontRef idx="minor">
            <a:schemeClr val="dk1"/>
          </a:fontRef>
        </p:style>
        <p:txBody>
          <a:bodyPr rot="0" spcFirstLastPara="1" vert="horz" wrap="square" lIns="45719" tIns="45719" rIns="45719" bIns="45719" numCol="1" spcCol="38100" rtlCol="0" fromWordArt="0" anchor="ctr" anchorCtr="0" forceAA="0" compatLnSpc="1">
            <a:prstTxWarp prst="textNoShape">
              <a:avLst/>
            </a:prstTxWarp>
            <a:noAutofit/>
          </a:bodyPr>
          <a:lstStyle/>
          <a:p>
            <a:pPr defTabSz="914378">
              <a:defRPr/>
            </a:pPr>
            <a:endParaRPr lang="en-US" sz="1350" kern="0">
              <a:solidFill>
                <a:sysClr val="windowText" lastClr="000000"/>
              </a:solidFill>
            </a:endParaRPr>
          </a:p>
        </p:txBody>
      </p:sp>
      <p:sp>
        <p:nvSpPr>
          <p:cNvPr id="9" name="Freeform: Shape 8">
            <a:extLst>
              <a:ext uri="{FF2B5EF4-FFF2-40B4-BE49-F238E27FC236}">
                <a16:creationId xmlns:a16="http://schemas.microsoft.com/office/drawing/2014/main" id="{0CEB3580-B65F-6200-B0AC-1EB45E9D67F8}"/>
              </a:ext>
            </a:extLst>
          </p:cNvPr>
          <p:cNvSpPr/>
          <p:nvPr/>
        </p:nvSpPr>
        <p:spPr>
          <a:xfrm>
            <a:off x="6293282" y="2888792"/>
            <a:ext cx="1914016" cy="1314505"/>
          </a:xfrm>
          <a:custGeom>
            <a:avLst/>
            <a:gdLst>
              <a:gd name="connsiteX0" fmla="*/ 0 w 1010807"/>
              <a:gd name="connsiteY0" fmla="*/ 0 h 796544"/>
              <a:gd name="connsiteX1" fmla="*/ 1010807 w 1010807"/>
              <a:gd name="connsiteY1" fmla="*/ 0 h 796544"/>
              <a:gd name="connsiteX2" fmla="*/ 1010807 w 1010807"/>
              <a:gd name="connsiteY2" fmla="*/ 796544 h 796544"/>
              <a:gd name="connsiteX3" fmla="*/ 0 w 1010807"/>
              <a:gd name="connsiteY3" fmla="*/ 796544 h 796544"/>
              <a:gd name="connsiteX4" fmla="*/ 0 w 1010807"/>
              <a:gd name="connsiteY4" fmla="*/ 0 h 79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807" h="796544">
                <a:moveTo>
                  <a:pt x="0" y="0"/>
                </a:moveTo>
                <a:lnTo>
                  <a:pt x="1010807" y="0"/>
                </a:lnTo>
                <a:lnTo>
                  <a:pt x="1010807" y="796544"/>
                </a:lnTo>
                <a:lnTo>
                  <a:pt x="0" y="796544"/>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algn="ctr" defTabSz="533387">
              <a:spcBef>
                <a:spcPct val="0"/>
              </a:spcBef>
            </a:pPr>
            <a:r>
              <a:rPr lang="en-US" sz="1600" b="1" dirty="0">
                <a:solidFill>
                  <a:schemeClr val="tx2"/>
                </a:solidFill>
                <a:latin typeface="Avenir Next LT Pro" panose="020B0504020202020204" pitchFamily="34" charset="0"/>
                <a:cs typeface="Helvetica"/>
              </a:rPr>
              <a:t>July 1, 2025</a:t>
            </a:r>
            <a:endParaRPr lang="en-US" sz="1600" dirty="0">
              <a:solidFill>
                <a:schemeClr val="tx2"/>
              </a:solidFill>
              <a:latin typeface="Avenir Next LT Pro" panose="020B0504020202020204" pitchFamily="34" charset="0"/>
              <a:cs typeface="Helvetica"/>
            </a:endParaRPr>
          </a:p>
          <a:p>
            <a:pPr algn="ctr" defTabSz="533387">
              <a:spcBef>
                <a:spcPct val="0"/>
              </a:spcBef>
            </a:pPr>
            <a:r>
              <a:rPr lang="en-US" sz="1600" dirty="0">
                <a:solidFill>
                  <a:schemeClr val="tx2"/>
                </a:solidFill>
                <a:latin typeface="Avenir Next LT Pro" panose="020B0504020202020204" pitchFamily="34" charset="0"/>
                <a:cs typeface="Helvetica"/>
              </a:rPr>
              <a:t>Assembly Bill 680 statutory deadline to update Funding Guidelines </a:t>
            </a:r>
          </a:p>
        </p:txBody>
      </p:sp>
    </p:spTree>
    <p:extLst>
      <p:ext uri="{BB962C8B-B14F-4D97-AF65-F5344CB8AC3E}">
        <p14:creationId xmlns:p14="http://schemas.microsoft.com/office/powerpoint/2010/main" val="112297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DFCA7-9BDA-AFBE-CA25-8A2217243E32}"/>
              </a:ext>
            </a:extLst>
          </p:cNvPr>
          <p:cNvSpPr>
            <a:spLocks noGrp="1"/>
          </p:cNvSpPr>
          <p:nvPr>
            <p:ph type="sldNum" sz="quarter" idx="4"/>
          </p:nvPr>
        </p:nvSpPr>
        <p:spPr/>
        <p:txBody>
          <a:bodyPr/>
          <a:lstStyle/>
          <a:p>
            <a:pPr>
              <a:defRPr/>
            </a:pPr>
            <a:fld id="{F01DF9B2-7F23-5B4A-9BBE-C5890CF05FB0}" type="slidenum">
              <a:rPr lang="en-US" smtClean="0"/>
              <a:pPr>
                <a:defRPr/>
              </a:pPr>
              <a:t>17</a:t>
            </a:fld>
            <a:endParaRPr lang="en-US" dirty="0"/>
          </a:p>
        </p:txBody>
      </p:sp>
      <p:pic>
        <p:nvPicPr>
          <p:cNvPr id="5" name="Picture 4" descr="California Climate Investments logo. Cap and Trade Dollars at Work.">
            <a:extLst>
              <a:ext uri="{FF2B5EF4-FFF2-40B4-BE49-F238E27FC236}">
                <a16:creationId xmlns:a16="http://schemas.microsoft.com/office/drawing/2014/main" id="{E1EC9158-664E-7128-0BB6-5BBB9209BDDF}"/>
              </a:ext>
            </a:extLst>
          </p:cNvPr>
          <p:cNvPicPr>
            <a:picLocks noChangeAspect="1"/>
          </p:cNvPicPr>
          <p:nvPr/>
        </p:nvPicPr>
        <p:blipFill>
          <a:blip r:embed="rId3"/>
          <a:stretch>
            <a:fillRect/>
          </a:stretch>
        </p:blipFill>
        <p:spPr>
          <a:xfrm>
            <a:off x="7620001" y="4402166"/>
            <a:ext cx="837355" cy="658758"/>
          </a:xfrm>
          <a:prstGeom prst="rect">
            <a:avLst/>
          </a:prstGeom>
        </p:spPr>
      </p:pic>
      <p:sp>
        <p:nvSpPr>
          <p:cNvPr id="11" name="Title 10">
            <a:extLst>
              <a:ext uri="{FF2B5EF4-FFF2-40B4-BE49-F238E27FC236}">
                <a16:creationId xmlns:a16="http://schemas.microsoft.com/office/drawing/2014/main" id="{9DA467C9-3ED1-4C8D-D0B2-08632D737198}"/>
              </a:ext>
            </a:extLst>
          </p:cNvPr>
          <p:cNvSpPr>
            <a:spLocks noGrp="1"/>
          </p:cNvSpPr>
          <p:nvPr>
            <p:ph type="title"/>
          </p:nvPr>
        </p:nvSpPr>
        <p:spPr>
          <a:xfrm>
            <a:off x="457200" y="205979"/>
            <a:ext cx="8000156" cy="857250"/>
          </a:xfrm>
        </p:spPr>
        <p:txBody>
          <a:bodyPr>
            <a:noAutofit/>
          </a:bodyPr>
          <a:lstStyle/>
          <a:p>
            <a:r>
              <a:rPr lang="en-US" sz="2800" dirty="0">
                <a:latin typeface="Avenir Next LT Pro" panose="020B0504020202020204" pitchFamily="34" charset="0"/>
              </a:rPr>
              <a:t>Poll: Are there specific topic areas you are interested in hearing more about?</a:t>
            </a:r>
            <a:endParaRPr lang="en-US" sz="2800" dirty="0"/>
          </a:p>
        </p:txBody>
      </p:sp>
      <p:sp>
        <p:nvSpPr>
          <p:cNvPr id="13" name="Content Placeholder 12">
            <a:extLst>
              <a:ext uri="{FF2B5EF4-FFF2-40B4-BE49-F238E27FC236}">
                <a16:creationId xmlns:a16="http://schemas.microsoft.com/office/drawing/2014/main" id="{615F4CAB-8F78-B34E-A744-A68A7061E75F}"/>
              </a:ext>
            </a:extLst>
          </p:cNvPr>
          <p:cNvSpPr>
            <a:spLocks noGrp="1"/>
          </p:cNvSpPr>
          <p:nvPr>
            <p:ph idx="1"/>
          </p:nvPr>
        </p:nvSpPr>
        <p:spPr/>
        <p:txBody>
          <a:bodyPr>
            <a:normAutofit/>
          </a:bodyPr>
          <a:lstStyle/>
          <a:p>
            <a:pPr marL="514350" indent="-514350">
              <a:buFont typeface="+mj-lt"/>
              <a:buAutoNum type="alphaUcPeriod"/>
            </a:pPr>
            <a:r>
              <a:rPr lang="en-US" sz="2800" dirty="0">
                <a:latin typeface="Avenir Next LT Pro" panose="020B0504020202020204" pitchFamily="34" charset="0"/>
              </a:rPr>
              <a:t>Key updates to existing guidance</a:t>
            </a:r>
          </a:p>
          <a:p>
            <a:pPr marL="514350" indent="-514350">
              <a:buFont typeface="+mj-lt"/>
              <a:buAutoNum type="alphaUcPeriod"/>
            </a:pPr>
            <a:r>
              <a:rPr lang="en-US" sz="2800" dirty="0">
                <a:latin typeface="Avenir Next LT Pro" panose="020B0504020202020204" pitchFamily="34" charset="0"/>
              </a:rPr>
              <a:t>Resources for program design and implementation</a:t>
            </a:r>
          </a:p>
          <a:p>
            <a:pPr marL="514350" indent="-514350">
              <a:buFont typeface="+mj-lt"/>
              <a:buAutoNum type="alphaUcPeriod"/>
            </a:pPr>
            <a:r>
              <a:rPr lang="en-US" sz="2800" dirty="0">
                <a:latin typeface="Avenir Next LT Pro" panose="020B0504020202020204" pitchFamily="34" charset="0"/>
              </a:rPr>
              <a:t>AB 680 workforce standards</a:t>
            </a:r>
          </a:p>
          <a:p>
            <a:pPr marL="514350" indent="-514350">
              <a:buFont typeface="+mj-lt"/>
              <a:buAutoNum type="alphaUcPeriod"/>
            </a:pPr>
            <a:r>
              <a:rPr lang="en-US" sz="2800" dirty="0">
                <a:latin typeface="Avenir Next LT Pro" panose="020B0504020202020204" pitchFamily="34" charset="0"/>
              </a:rPr>
              <a:t>Other topics </a:t>
            </a:r>
            <a:r>
              <a:rPr lang="en-US" sz="2800" i="1" u="sng" dirty="0">
                <a:latin typeface="Avenir Next LT Pro" panose="020B0504020202020204" pitchFamily="34" charset="0"/>
              </a:rPr>
              <a:t>(please type in chat!)</a:t>
            </a:r>
          </a:p>
          <a:p>
            <a:pPr marL="514350" indent="-514350">
              <a:buFont typeface="+mj-lt"/>
              <a:buAutoNum type="alphaUcPeriod"/>
            </a:pPr>
            <a:r>
              <a:rPr lang="en-US" sz="2800" dirty="0">
                <a:latin typeface="Avenir Next LT Pro" panose="020B0504020202020204" pitchFamily="34" charset="0"/>
              </a:rPr>
              <a:t>All of the above</a:t>
            </a:r>
          </a:p>
        </p:txBody>
      </p:sp>
    </p:spTree>
    <p:extLst>
      <p:ext uri="{BB962C8B-B14F-4D97-AF65-F5344CB8AC3E}">
        <p14:creationId xmlns:p14="http://schemas.microsoft.com/office/powerpoint/2010/main" val="3945760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DD70-CED0-22EB-20A1-52585928D742}"/>
              </a:ext>
            </a:extLst>
          </p:cNvPr>
          <p:cNvSpPr>
            <a:spLocks noGrp="1"/>
          </p:cNvSpPr>
          <p:nvPr>
            <p:ph type="title"/>
          </p:nvPr>
        </p:nvSpPr>
        <p:spPr/>
        <p:txBody>
          <a:bodyPr/>
          <a:lstStyle/>
          <a:p>
            <a:r>
              <a:rPr lang="en-US" dirty="0">
                <a:latin typeface="Avenir Next LT Pro" panose="020B0504020202020204" pitchFamily="34" charset="0"/>
              </a:rPr>
              <a:t>Key Updates</a:t>
            </a:r>
          </a:p>
        </p:txBody>
      </p:sp>
      <p:sp>
        <p:nvSpPr>
          <p:cNvPr id="3" name="Content Placeholder 2">
            <a:extLst>
              <a:ext uri="{FF2B5EF4-FFF2-40B4-BE49-F238E27FC236}">
                <a16:creationId xmlns:a16="http://schemas.microsoft.com/office/drawing/2014/main" id="{DADA3D36-6327-C474-C1A6-5B30A473745A}"/>
              </a:ext>
            </a:extLst>
          </p:cNvPr>
          <p:cNvSpPr>
            <a:spLocks noGrp="1"/>
          </p:cNvSpPr>
          <p:nvPr>
            <p:ph sz="half" idx="1"/>
          </p:nvPr>
        </p:nvSpPr>
        <p:spPr>
          <a:xfrm>
            <a:off x="457200" y="1200150"/>
            <a:ext cx="4038600" cy="3567113"/>
          </a:xfrm>
        </p:spPr>
        <p:txBody>
          <a:bodyPr>
            <a:normAutofit fontScale="85000" lnSpcReduction="10000"/>
          </a:bodyPr>
          <a:lstStyle/>
          <a:p>
            <a:pPr marL="514350" indent="-514350">
              <a:buFont typeface="+mj-lt"/>
              <a:buAutoNum type="arabicPeriod"/>
            </a:pPr>
            <a:r>
              <a:rPr lang="en-US" dirty="0">
                <a:latin typeface="Avenir Next LT Pro" panose="020B0504020202020204" pitchFamily="34" charset="0"/>
              </a:rPr>
              <a:t>General Improvements</a:t>
            </a:r>
          </a:p>
          <a:p>
            <a:pPr marL="514350" indent="-514350">
              <a:buFont typeface="+mj-lt"/>
              <a:buAutoNum type="arabicPeriod"/>
            </a:pPr>
            <a:r>
              <a:rPr lang="en-US" dirty="0">
                <a:latin typeface="Avenir Next LT Pro" panose="020B0504020202020204" pitchFamily="34" charset="0"/>
              </a:rPr>
              <a:t>Community Engagement</a:t>
            </a:r>
          </a:p>
          <a:p>
            <a:pPr marL="514350" indent="-514350">
              <a:buFont typeface="+mj-lt"/>
              <a:buAutoNum type="arabicPeriod"/>
            </a:pPr>
            <a:r>
              <a:rPr lang="en-US" dirty="0">
                <a:latin typeface="Avenir Next LT Pro" panose="020B0504020202020204" pitchFamily="34" charset="0"/>
              </a:rPr>
              <a:t>Expenditure Record Process</a:t>
            </a:r>
          </a:p>
          <a:p>
            <a:pPr marL="514350" indent="-514350">
              <a:buFont typeface="+mj-lt"/>
              <a:buAutoNum type="arabicPeriod"/>
            </a:pPr>
            <a:r>
              <a:rPr lang="en-US" dirty="0">
                <a:latin typeface="Avenir Next LT Pro" panose="020B0504020202020204" pitchFamily="34" charset="0"/>
              </a:rPr>
              <a:t>Tribal Engagement</a:t>
            </a:r>
          </a:p>
          <a:p>
            <a:pPr marL="514350" indent="-514350">
              <a:buFont typeface="+mj-lt"/>
              <a:buAutoNum type="arabicPeriod"/>
            </a:pPr>
            <a:r>
              <a:rPr lang="en-US" dirty="0">
                <a:latin typeface="Avenir Next LT Pro" panose="020B0504020202020204" pitchFamily="34" charset="0"/>
              </a:rPr>
              <a:t>Workforce Development</a:t>
            </a:r>
          </a:p>
          <a:p>
            <a:pPr marL="514350" indent="-514350">
              <a:buFont typeface="+mj-lt"/>
              <a:buAutoNum type="arabicPeriod"/>
            </a:pPr>
            <a:r>
              <a:rPr lang="en-US" dirty="0">
                <a:latin typeface="Avenir Next LT Pro" panose="020B0504020202020204" pitchFamily="34" charset="0"/>
              </a:rPr>
              <a:t>Reporting Timing and Frequency</a:t>
            </a:r>
          </a:p>
          <a:p>
            <a:pPr marL="400050" lvl="1" indent="0">
              <a:buNone/>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5" name="Content Placeholder 4">
            <a:extLst>
              <a:ext uri="{FF2B5EF4-FFF2-40B4-BE49-F238E27FC236}">
                <a16:creationId xmlns:a16="http://schemas.microsoft.com/office/drawing/2014/main" id="{D8060CFD-D3C2-D437-E1B3-D0FBBC1CB2B4}"/>
              </a:ext>
            </a:extLst>
          </p:cNvPr>
          <p:cNvSpPr>
            <a:spLocks noGrp="1"/>
          </p:cNvSpPr>
          <p:nvPr>
            <p:ph sz="half" idx="2"/>
          </p:nvPr>
        </p:nvSpPr>
        <p:spPr>
          <a:xfrm>
            <a:off x="4402318" y="1200151"/>
            <a:ext cx="4284482" cy="3394472"/>
          </a:xfrm>
        </p:spPr>
        <p:txBody>
          <a:bodyPr>
            <a:normAutofit fontScale="85000" lnSpcReduction="10000"/>
          </a:bodyPr>
          <a:lstStyle/>
          <a:p>
            <a:pPr marL="514350" indent="-514350">
              <a:buFont typeface="+mj-lt"/>
              <a:buAutoNum type="arabicPeriod" startAt="7"/>
            </a:pPr>
            <a:r>
              <a:rPr lang="en-US" dirty="0">
                <a:latin typeface="Avenir Next LT Pro" panose="020B0504020202020204" pitchFamily="34" charset="0"/>
              </a:rPr>
              <a:t>Program and Project Evaluations</a:t>
            </a:r>
          </a:p>
          <a:p>
            <a:pPr marL="514350" indent="-514350">
              <a:buFont typeface="+mj-lt"/>
              <a:buAutoNum type="arabicPeriod" startAt="7"/>
            </a:pPr>
            <a:r>
              <a:rPr lang="en-US" dirty="0">
                <a:latin typeface="Avenir Next LT Pro" panose="020B0504020202020204" pitchFamily="34" charset="0"/>
              </a:rPr>
              <a:t>Appendices</a:t>
            </a:r>
          </a:p>
          <a:p>
            <a:pPr marL="914400" lvl="1" indent="-514350"/>
            <a:r>
              <a:rPr lang="en-US" dirty="0">
                <a:latin typeface="Avenir Next LT Pro" panose="020B0504020202020204" pitchFamily="34" charset="0"/>
              </a:rPr>
              <a:t>California Carbon Sequestration and Climate Resiliency Project Registry</a:t>
            </a:r>
          </a:p>
          <a:p>
            <a:pPr marL="914400" lvl="1" indent="-514350"/>
            <a:r>
              <a:rPr lang="en-US" dirty="0">
                <a:latin typeface="Avenir Next LT Pro" panose="020B0504020202020204" pitchFamily="34" charset="0"/>
              </a:rPr>
              <a:t>Updated Priority Populations Designations</a:t>
            </a:r>
          </a:p>
          <a:p>
            <a:pPr marL="914400" lvl="1" indent="-514350"/>
            <a:r>
              <a:rPr lang="en-US" dirty="0">
                <a:latin typeface="Avenir Next LT Pro" panose="020B0504020202020204" pitchFamily="34" charset="0"/>
              </a:rPr>
              <a:t>Reporting for Projects not Funded by GGRF</a:t>
            </a:r>
          </a:p>
        </p:txBody>
      </p:sp>
      <p:sp>
        <p:nvSpPr>
          <p:cNvPr id="4" name="Slide Number Placeholder 3">
            <a:extLst>
              <a:ext uri="{FF2B5EF4-FFF2-40B4-BE49-F238E27FC236}">
                <a16:creationId xmlns:a16="http://schemas.microsoft.com/office/drawing/2014/main" id="{FD8A3CD4-D413-BA88-4A94-32CEC88CB991}"/>
              </a:ext>
            </a:extLst>
          </p:cNvPr>
          <p:cNvSpPr>
            <a:spLocks noGrp="1"/>
          </p:cNvSpPr>
          <p:nvPr>
            <p:ph type="sldNum" sz="quarter" idx="4"/>
          </p:nvPr>
        </p:nvSpPr>
        <p:spPr/>
        <p:txBody>
          <a:bodyPr/>
          <a:lstStyle/>
          <a:p>
            <a:pPr>
              <a:defRPr/>
            </a:pPr>
            <a:fld id="{F01DF9B2-7F23-5B4A-9BBE-C5890CF05FB0}" type="slidenum">
              <a:rPr lang="en-US" smtClean="0"/>
              <a:pPr>
                <a:defRPr/>
              </a:pPr>
              <a:t>18</a:t>
            </a:fld>
            <a:endParaRPr lang="en-US" dirty="0"/>
          </a:p>
        </p:txBody>
      </p:sp>
    </p:spTree>
    <p:extLst>
      <p:ext uri="{BB962C8B-B14F-4D97-AF65-F5344CB8AC3E}">
        <p14:creationId xmlns:p14="http://schemas.microsoft.com/office/powerpoint/2010/main" val="2668393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7FF3-6D0A-08C5-8816-2960E7421F2D}"/>
              </a:ext>
            </a:extLst>
          </p:cNvPr>
          <p:cNvSpPr>
            <a:spLocks noGrp="1"/>
          </p:cNvSpPr>
          <p:nvPr>
            <p:ph type="title"/>
          </p:nvPr>
        </p:nvSpPr>
        <p:spPr>
          <a:xfrm>
            <a:off x="-400050" y="246619"/>
            <a:ext cx="8229600" cy="857250"/>
          </a:xfrm>
        </p:spPr>
        <p:txBody>
          <a:bodyPr/>
          <a:lstStyle/>
          <a:p>
            <a:r>
              <a:rPr lang="en-US" dirty="0">
                <a:latin typeface="Avenir Next LT Pro" panose="020B0504020202020204" pitchFamily="34" charset="0"/>
              </a:rPr>
              <a:t>1. </a:t>
            </a:r>
            <a:r>
              <a:rPr lang="en-US" dirty="0">
                <a:latin typeface="Avenir Next LT Pro" panose="020B0504020202020204" pitchFamily="34" charset="0"/>
                <a:ea typeface="+mn-lt"/>
                <a:cs typeface="+mn-lt"/>
              </a:rPr>
              <a:t>General Improvements</a:t>
            </a:r>
            <a:endParaRPr lang="en-US"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8BD6D7E4-B660-A302-F912-2BEC2A221192}"/>
              </a:ext>
            </a:extLst>
          </p:cNvPr>
          <p:cNvSpPr>
            <a:spLocks noGrp="1"/>
          </p:cNvSpPr>
          <p:nvPr>
            <p:ph idx="1"/>
          </p:nvPr>
        </p:nvSpPr>
        <p:spPr>
          <a:xfrm>
            <a:off x="628650" y="1369219"/>
            <a:ext cx="5687929" cy="3263504"/>
          </a:xfrm>
        </p:spPr>
        <p:txBody>
          <a:bodyPr>
            <a:normAutofit/>
          </a:bodyPr>
          <a:lstStyle/>
          <a:p>
            <a:pPr fontAlgn="base"/>
            <a:r>
              <a:rPr lang="en-US" sz="2400" dirty="0">
                <a:solidFill>
                  <a:schemeClr val="tx2"/>
                </a:solidFill>
                <a:latin typeface="Avenir Next LT Pro" panose="020B0504020202020204" pitchFamily="34" charset="0"/>
              </a:rPr>
              <a:t>Condense and consolidate information</a:t>
            </a:r>
          </a:p>
          <a:p>
            <a:pPr fontAlgn="base"/>
            <a:r>
              <a:rPr lang="en-US" sz="2400" dirty="0">
                <a:solidFill>
                  <a:schemeClr val="tx2"/>
                </a:solidFill>
                <a:latin typeface="Avenir Next LT Pro" panose="020B0504020202020204" pitchFamily="34" charset="0"/>
              </a:rPr>
              <a:t>Clarify action items </a:t>
            </a:r>
          </a:p>
          <a:p>
            <a:pPr fontAlgn="base"/>
            <a:r>
              <a:rPr lang="en-US" sz="2400" dirty="0">
                <a:solidFill>
                  <a:schemeClr val="tx2"/>
                </a:solidFill>
                <a:latin typeface="Avenir Next LT Pro" panose="020B0504020202020204" pitchFamily="34" charset="0"/>
              </a:rPr>
              <a:t>Addition of appendices</a:t>
            </a:r>
          </a:p>
          <a:p>
            <a:pPr fontAlgn="base"/>
            <a:r>
              <a:rPr lang="en-US" sz="2400" dirty="0">
                <a:solidFill>
                  <a:schemeClr val="tx2"/>
                </a:solidFill>
                <a:latin typeface="Avenir Next LT Pro" panose="020B0504020202020204" pitchFamily="34" charset="0"/>
              </a:rPr>
              <a:t>Add new links to the Resource Portal, resources, and materials</a:t>
            </a:r>
          </a:p>
        </p:txBody>
      </p:sp>
      <p:pic>
        <p:nvPicPr>
          <p:cNvPr id="5" name="Picture 4">
            <a:extLst>
              <a:ext uri="{FF2B5EF4-FFF2-40B4-BE49-F238E27FC236}">
                <a16:creationId xmlns:a16="http://schemas.microsoft.com/office/drawing/2014/main" id="{E664B5A6-923F-DD49-CFD0-23F819AC30B9}"/>
              </a:ext>
            </a:extLst>
          </p:cNvPr>
          <p:cNvPicPr>
            <a:picLocks noChangeAspect="1"/>
          </p:cNvPicPr>
          <p:nvPr/>
        </p:nvPicPr>
        <p:blipFill rotWithShape="1">
          <a:blip r:embed="rId3"/>
          <a:srcRect t="940" b="5984"/>
          <a:stretch/>
        </p:blipFill>
        <p:spPr>
          <a:xfrm>
            <a:off x="6770880" y="0"/>
            <a:ext cx="2384550" cy="5143500"/>
          </a:xfrm>
          <a:prstGeom prst="rect">
            <a:avLst/>
          </a:prstGeom>
        </p:spPr>
      </p:pic>
      <p:sp>
        <p:nvSpPr>
          <p:cNvPr id="4" name="Slide Number Placeholder 3">
            <a:extLst>
              <a:ext uri="{FF2B5EF4-FFF2-40B4-BE49-F238E27FC236}">
                <a16:creationId xmlns:a16="http://schemas.microsoft.com/office/drawing/2014/main" id="{AF99CEAD-F4D2-B4C3-E3AA-82FB4C647202}"/>
              </a:ext>
            </a:extLst>
          </p:cNvPr>
          <p:cNvSpPr>
            <a:spLocks noGrp="1"/>
          </p:cNvSpPr>
          <p:nvPr>
            <p:ph type="sldNum" sz="quarter" idx="12"/>
          </p:nvPr>
        </p:nvSpPr>
        <p:spPr>
          <a:xfrm>
            <a:off x="7829550" y="4767263"/>
            <a:ext cx="685800" cy="256429"/>
          </a:xfrm>
          <a:prstGeom prst="rect">
            <a:avLst/>
          </a:prstGeom>
        </p:spPr>
        <p:txBody>
          <a:bodyPr vert="horz" lIns="91440" tIns="45720" rIns="91440" bIns="45720" rtlCol="0" anchor="ct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427C57-C128-45E6-B223-9D701C552BB5}" type="slidenum">
              <a:rPr lang="en-US" smtClean="0"/>
              <a:pPr/>
              <a:t>19</a:t>
            </a:fld>
            <a:endParaRPr lang="en-US"/>
          </a:p>
        </p:txBody>
      </p:sp>
    </p:spTree>
    <p:extLst>
      <p:ext uri="{BB962C8B-B14F-4D97-AF65-F5344CB8AC3E}">
        <p14:creationId xmlns:p14="http://schemas.microsoft.com/office/powerpoint/2010/main" val="35771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B871-56DE-A040-1391-3EB9184DFB56}"/>
              </a:ext>
            </a:extLst>
          </p:cNvPr>
          <p:cNvSpPr>
            <a:spLocks noGrp="1"/>
          </p:cNvSpPr>
          <p:nvPr>
            <p:ph type="title"/>
          </p:nvPr>
        </p:nvSpPr>
        <p:spPr/>
        <p:txBody>
          <a:bodyPr>
            <a:normAutofit/>
          </a:bodyPr>
          <a:lstStyle/>
          <a:p>
            <a:r>
              <a:rPr lang="en-US" sz="3200" dirty="0">
                <a:latin typeface="Avenir Next LT Pro" panose="020B0504020202020204" pitchFamily="34" charset="0"/>
              </a:rPr>
              <a:t>Live Spanish Interpretation</a:t>
            </a:r>
          </a:p>
        </p:txBody>
      </p:sp>
      <p:sp>
        <p:nvSpPr>
          <p:cNvPr id="3" name="Content Placeholder 2">
            <a:extLst>
              <a:ext uri="{FF2B5EF4-FFF2-40B4-BE49-F238E27FC236}">
                <a16:creationId xmlns:a16="http://schemas.microsoft.com/office/drawing/2014/main" id="{C8D9DC89-7D7C-D49A-633A-9B235EB31C35}"/>
              </a:ext>
            </a:extLst>
          </p:cNvPr>
          <p:cNvSpPr>
            <a:spLocks noGrp="1"/>
          </p:cNvSpPr>
          <p:nvPr>
            <p:ph idx="1"/>
          </p:nvPr>
        </p:nvSpPr>
        <p:spPr>
          <a:xfrm>
            <a:off x="1033670" y="2704930"/>
            <a:ext cx="7653130" cy="3394472"/>
          </a:xfrm>
        </p:spPr>
        <p:txBody>
          <a:bodyPr>
            <a:normAutofit/>
          </a:bodyPr>
          <a:lstStyle/>
          <a:p>
            <a:pPr marL="514350" indent="-514350">
              <a:buAutoNum type="arabicPeriod"/>
            </a:pPr>
            <a:r>
              <a:rPr lang="en-US" sz="2200" dirty="0">
                <a:latin typeface="Avenir Next LT Pro" panose="020B0504020202020204" pitchFamily="34" charset="0"/>
              </a:rPr>
              <a:t>In your meeting/webinar controls, click Interpretation. </a:t>
            </a:r>
          </a:p>
          <a:p>
            <a:pPr marL="514350" indent="-514350">
              <a:buAutoNum type="arabicPeriod"/>
            </a:pPr>
            <a:r>
              <a:rPr lang="en-US" sz="2200" dirty="0">
                <a:latin typeface="Avenir Next LT Pro" panose="020B0504020202020204" pitchFamily="34" charset="0"/>
              </a:rPr>
              <a:t>Click the language that you would like to hear.</a:t>
            </a:r>
          </a:p>
          <a:p>
            <a:pPr marL="514350" indent="-514350">
              <a:buAutoNum type="arabicPeriod"/>
            </a:pPr>
            <a:r>
              <a:rPr lang="en-US" sz="2200" dirty="0">
                <a:latin typeface="Avenir Next LT Pro" panose="020B0504020202020204" pitchFamily="34" charset="0"/>
              </a:rPr>
              <a:t>To hear the interpreted language only, click </a:t>
            </a:r>
            <a:br>
              <a:rPr lang="en-US" sz="2200" dirty="0">
                <a:latin typeface="Avenir Next LT Pro" panose="020B0504020202020204" pitchFamily="34" charset="0"/>
              </a:rPr>
            </a:br>
            <a:r>
              <a:rPr lang="en-US" sz="2200" dirty="0">
                <a:latin typeface="Avenir Next LT Pro" panose="020B0504020202020204" pitchFamily="34" charset="0"/>
              </a:rPr>
              <a:t>Mute Original Audio.</a:t>
            </a:r>
          </a:p>
        </p:txBody>
      </p:sp>
      <p:sp>
        <p:nvSpPr>
          <p:cNvPr id="4" name="Slide Number Placeholder 3">
            <a:extLst>
              <a:ext uri="{FF2B5EF4-FFF2-40B4-BE49-F238E27FC236}">
                <a16:creationId xmlns:a16="http://schemas.microsoft.com/office/drawing/2014/main" id="{CAF397F5-2F21-DD6F-30FC-91E88CEDCF23}"/>
              </a:ext>
            </a:extLst>
          </p:cNvPr>
          <p:cNvSpPr>
            <a:spLocks noGrp="1"/>
          </p:cNvSpPr>
          <p:nvPr>
            <p:ph type="sldNum" sz="quarter" idx="4"/>
          </p:nvPr>
        </p:nvSpPr>
        <p:spPr/>
        <p:txBody>
          <a:bodyPr/>
          <a:lstStyle/>
          <a:p>
            <a:pPr>
              <a:defRPr/>
            </a:pPr>
            <a:fld id="{F01DF9B2-7F23-5B4A-9BBE-C5890CF05FB0}" type="slidenum">
              <a:rPr lang="en-US" smtClean="0"/>
              <a:pPr>
                <a:defRPr/>
              </a:pPr>
              <a:t>2</a:t>
            </a:fld>
            <a:endParaRPr lang="en-US" dirty="0"/>
          </a:p>
        </p:txBody>
      </p:sp>
      <p:pic>
        <p:nvPicPr>
          <p:cNvPr id="5" name="Picture 4" descr="A picture containing logo&#10;&#10;Description automatically generated">
            <a:extLst>
              <a:ext uri="{FF2B5EF4-FFF2-40B4-BE49-F238E27FC236}">
                <a16:creationId xmlns:a16="http://schemas.microsoft.com/office/drawing/2014/main" id="{73C19EB6-FE61-2DD2-457D-50D6F4454C7E}"/>
              </a:ext>
            </a:extLst>
          </p:cNvPr>
          <p:cNvPicPr>
            <a:picLocks noChangeAspect="1"/>
          </p:cNvPicPr>
          <p:nvPr/>
        </p:nvPicPr>
        <p:blipFill>
          <a:blip r:embed="rId3"/>
          <a:stretch>
            <a:fillRect/>
          </a:stretch>
        </p:blipFill>
        <p:spPr>
          <a:xfrm>
            <a:off x="7620001" y="4402166"/>
            <a:ext cx="837355" cy="658758"/>
          </a:xfrm>
          <a:prstGeom prst="rect">
            <a:avLst/>
          </a:prstGeom>
        </p:spPr>
      </p:pic>
      <p:pic>
        <p:nvPicPr>
          <p:cNvPr id="1026" name="Picture 6" descr="A screenshot of a computer&#10;&#10;Description automatically generated with medium confidence">
            <a:extLst>
              <a:ext uri="{FF2B5EF4-FFF2-40B4-BE49-F238E27FC236}">
                <a16:creationId xmlns:a16="http://schemas.microsoft.com/office/drawing/2014/main" id="{411A7BC5-4C39-9077-9A7C-B6A0F01A5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135" y="1297058"/>
            <a:ext cx="1541729" cy="104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56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96A91-9861-ABDA-C6ED-7CBE138AAF39}"/>
              </a:ext>
            </a:extLst>
          </p:cNvPr>
          <p:cNvSpPr>
            <a:spLocks noGrp="1"/>
          </p:cNvSpPr>
          <p:nvPr>
            <p:ph type="title"/>
          </p:nvPr>
        </p:nvSpPr>
        <p:spPr/>
        <p:txBody>
          <a:bodyPr/>
          <a:lstStyle/>
          <a:p>
            <a:r>
              <a:rPr lang="en-US" dirty="0">
                <a:latin typeface="Avenir Next LT Pro" panose="020B0504020202020204" pitchFamily="34" charset="0"/>
              </a:rPr>
              <a:t>2. Community Engagement</a:t>
            </a:r>
          </a:p>
        </p:txBody>
      </p:sp>
      <p:sp>
        <p:nvSpPr>
          <p:cNvPr id="3" name="Content Placeholder 2">
            <a:extLst>
              <a:ext uri="{FF2B5EF4-FFF2-40B4-BE49-F238E27FC236}">
                <a16:creationId xmlns:a16="http://schemas.microsoft.com/office/drawing/2014/main" id="{5FEA3F75-6B8B-232B-FA25-41DD6250F664}"/>
              </a:ext>
            </a:extLst>
          </p:cNvPr>
          <p:cNvSpPr>
            <a:spLocks noGrp="1"/>
          </p:cNvSpPr>
          <p:nvPr>
            <p:ph idx="1"/>
          </p:nvPr>
        </p:nvSpPr>
        <p:spPr/>
        <p:txBody>
          <a:bodyPr/>
          <a:lstStyle/>
          <a:p>
            <a:r>
              <a:rPr lang="en-US" sz="2800" dirty="0">
                <a:latin typeface="Avenir Next LT Pro" panose="020B0504020202020204" pitchFamily="34" charset="0"/>
              </a:rPr>
              <a:t>Expand on community engagement to maximize benefits to priority populations</a:t>
            </a:r>
          </a:p>
          <a:p>
            <a:r>
              <a:rPr lang="en-US" sz="2800" dirty="0">
                <a:latin typeface="Avenir Next LT Pro" panose="020B0504020202020204" pitchFamily="34" charset="0"/>
              </a:rPr>
              <a:t>Strengthen guidance for direct and meaningful community engagement</a:t>
            </a:r>
          </a:p>
          <a:p>
            <a:r>
              <a:rPr lang="en-US" sz="2800" dirty="0">
                <a:latin typeface="Avenir Next LT Pro" panose="020B0504020202020204" pitchFamily="34" charset="0"/>
              </a:rPr>
              <a:t>Update language to incorporate best practices</a:t>
            </a:r>
          </a:p>
          <a:p>
            <a:r>
              <a:rPr lang="en-US" sz="2800" dirty="0">
                <a:latin typeface="Avenir Next LT Pro" panose="020B0504020202020204" pitchFamily="34" charset="0"/>
              </a:rPr>
              <a:t>Uplift existing advance payment allowances</a:t>
            </a:r>
            <a:endParaRPr lang="en-US" dirty="0"/>
          </a:p>
        </p:txBody>
      </p:sp>
      <p:sp>
        <p:nvSpPr>
          <p:cNvPr id="4" name="Slide Number Placeholder 3">
            <a:extLst>
              <a:ext uri="{FF2B5EF4-FFF2-40B4-BE49-F238E27FC236}">
                <a16:creationId xmlns:a16="http://schemas.microsoft.com/office/drawing/2014/main" id="{7C046DD9-EEA5-928D-0099-D28945A9EBF4}"/>
              </a:ext>
            </a:extLst>
          </p:cNvPr>
          <p:cNvSpPr>
            <a:spLocks noGrp="1"/>
          </p:cNvSpPr>
          <p:nvPr>
            <p:ph type="sldNum" sz="quarter" idx="4"/>
          </p:nvPr>
        </p:nvSpPr>
        <p:spPr/>
        <p:txBody>
          <a:bodyPr/>
          <a:lstStyle/>
          <a:p>
            <a:pPr>
              <a:defRPr/>
            </a:pPr>
            <a:fld id="{F01DF9B2-7F23-5B4A-9BBE-C5890CF05FB0}" type="slidenum">
              <a:rPr lang="en-US" smtClean="0"/>
              <a:pPr>
                <a:defRPr/>
              </a:pPr>
              <a:t>20</a:t>
            </a:fld>
            <a:endParaRPr lang="en-US" dirty="0"/>
          </a:p>
        </p:txBody>
      </p:sp>
    </p:spTree>
    <p:extLst>
      <p:ext uri="{BB962C8B-B14F-4D97-AF65-F5344CB8AC3E}">
        <p14:creationId xmlns:p14="http://schemas.microsoft.com/office/powerpoint/2010/main" val="1983080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7FF3-6D0A-08C5-8816-2960E7421F2D}"/>
              </a:ext>
            </a:extLst>
          </p:cNvPr>
          <p:cNvSpPr>
            <a:spLocks noGrp="1"/>
          </p:cNvSpPr>
          <p:nvPr>
            <p:ph type="title"/>
          </p:nvPr>
        </p:nvSpPr>
        <p:spPr>
          <a:xfrm>
            <a:off x="188259" y="205979"/>
            <a:ext cx="8714523" cy="857250"/>
          </a:xfrm>
        </p:spPr>
        <p:txBody>
          <a:bodyPr>
            <a:noAutofit/>
          </a:bodyPr>
          <a:lstStyle/>
          <a:p>
            <a:r>
              <a:rPr lang="en-US" dirty="0">
                <a:latin typeface="Avenir Next LT Pro" panose="020B0504020202020204" pitchFamily="34" charset="0"/>
              </a:rPr>
              <a:t>3. </a:t>
            </a:r>
            <a:r>
              <a:rPr lang="en-US" dirty="0">
                <a:latin typeface="Avenir Next LT Pro" panose="020B0504020202020204" pitchFamily="34" charset="0"/>
                <a:ea typeface="+mn-lt"/>
                <a:cs typeface="+mn-lt"/>
              </a:rPr>
              <a:t>Expenditure Record Process</a:t>
            </a:r>
            <a:endParaRPr lang="en-US"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8BD6D7E4-B660-A302-F912-2BEC2A221192}"/>
              </a:ext>
            </a:extLst>
          </p:cNvPr>
          <p:cNvSpPr>
            <a:spLocks noGrp="1"/>
          </p:cNvSpPr>
          <p:nvPr>
            <p:ph idx="1"/>
          </p:nvPr>
        </p:nvSpPr>
        <p:spPr>
          <a:xfrm>
            <a:off x="349625" y="1369219"/>
            <a:ext cx="5137620" cy="3263504"/>
          </a:xfrm>
        </p:spPr>
        <p:txBody>
          <a:bodyPr>
            <a:normAutofit/>
          </a:bodyPr>
          <a:lstStyle/>
          <a:p>
            <a:r>
              <a:rPr lang="en-US" sz="3000" dirty="0">
                <a:solidFill>
                  <a:schemeClr val="tx2"/>
                </a:solidFill>
                <a:latin typeface="Avenir Next LT Pro" panose="020B0504020202020204" pitchFamily="34" charset="0"/>
              </a:rPr>
              <a:t>Administering agencies to post on their webpages</a:t>
            </a:r>
          </a:p>
          <a:p>
            <a:r>
              <a:rPr lang="en-US" sz="3000" dirty="0">
                <a:solidFill>
                  <a:schemeClr val="tx2"/>
                </a:solidFill>
                <a:latin typeface="Avenir Next LT Pro" panose="020B0504020202020204" pitchFamily="34" charset="0"/>
              </a:rPr>
              <a:t>CARB will link to expenditure records </a:t>
            </a:r>
          </a:p>
          <a:p>
            <a:r>
              <a:rPr lang="en-US" sz="3000" dirty="0">
                <a:solidFill>
                  <a:schemeClr val="tx2"/>
                </a:solidFill>
                <a:latin typeface="Avenir Next LT Pro" panose="020B0504020202020204" pitchFamily="34" charset="0"/>
              </a:rPr>
              <a:t>Removed attestation memo requirement </a:t>
            </a:r>
          </a:p>
        </p:txBody>
      </p:sp>
      <p:grpSp>
        <p:nvGrpSpPr>
          <p:cNvPr id="8" name="Group 7">
            <a:extLst>
              <a:ext uri="{FF2B5EF4-FFF2-40B4-BE49-F238E27FC236}">
                <a16:creationId xmlns:a16="http://schemas.microsoft.com/office/drawing/2014/main" id="{A7508A40-F1C0-7E9F-DF45-DBF44795A885}"/>
              </a:ext>
            </a:extLst>
          </p:cNvPr>
          <p:cNvGrpSpPr/>
          <p:nvPr/>
        </p:nvGrpSpPr>
        <p:grpSpPr>
          <a:xfrm>
            <a:off x="5761281" y="1047531"/>
            <a:ext cx="3141502" cy="3979069"/>
            <a:chOff x="6991897" y="1417638"/>
            <a:chExt cx="4188669" cy="5305425"/>
          </a:xfrm>
        </p:grpSpPr>
        <p:pic>
          <p:nvPicPr>
            <p:cNvPr id="7" name="Picture 6">
              <a:extLst>
                <a:ext uri="{FF2B5EF4-FFF2-40B4-BE49-F238E27FC236}">
                  <a16:creationId xmlns:a16="http://schemas.microsoft.com/office/drawing/2014/main" id="{DA480E18-F016-2F0D-19B3-6EC1928F4B66}"/>
                </a:ext>
              </a:extLst>
            </p:cNvPr>
            <p:cNvPicPr>
              <a:picLocks noChangeAspect="1"/>
            </p:cNvPicPr>
            <p:nvPr/>
          </p:nvPicPr>
          <p:blipFill>
            <a:blip r:embed="rId3"/>
            <a:stretch>
              <a:fillRect/>
            </a:stretch>
          </p:blipFill>
          <p:spPr>
            <a:xfrm>
              <a:off x="7457117" y="1690688"/>
              <a:ext cx="3723449" cy="5032375"/>
            </a:xfrm>
            <a:prstGeom prst="rect">
              <a:avLst/>
            </a:prstGeom>
            <a:ln>
              <a:solidFill>
                <a:schemeClr val="tx1"/>
              </a:solidFill>
            </a:ln>
          </p:spPr>
        </p:pic>
        <p:pic>
          <p:nvPicPr>
            <p:cNvPr id="5" name="Picture 4">
              <a:extLst>
                <a:ext uri="{FF2B5EF4-FFF2-40B4-BE49-F238E27FC236}">
                  <a16:creationId xmlns:a16="http://schemas.microsoft.com/office/drawing/2014/main" id="{849CFEE7-96B7-3C2D-465B-503DDF28DD7E}"/>
                </a:ext>
              </a:extLst>
            </p:cNvPr>
            <p:cNvPicPr>
              <a:picLocks noChangeAspect="1"/>
            </p:cNvPicPr>
            <p:nvPr/>
          </p:nvPicPr>
          <p:blipFill>
            <a:blip r:embed="rId3"/>
            <a:stretch>
              <a:fillRect/>
            </a:stretch>
          </p:blipFill>
          <p:spPr>
            <a:xfrm>
              <a:off x="6991897" y="1417638"/>
              <a:ext cx="3823288" cy="5167312"/>
            </a:xfrm>
            <a:prstGeom prst="rect">
              <a:avLst/>
            </a:prstGeom>
            <a:ln>
              <a:solidFill>
                <a:schemeClr val="tx1"/>
              </a:solidFill>
            </a:ln>
          </p:spPr>
        </p:pic>
      </p:grpSp>
      <p:sp>
        <p:nvSpPr>
          <p:cNvPr id="4" name="Slide Number Placeholder 3">
            <a:extLst>
              <a:ext uri="{FF2B5EF4-FFF2-40B4-BE49-F238E27FC236}">
                <a16:creationId xmlns:a16="http://schemas.microsoft.com/office/drawing/2014/main" id="{EF2CF8E7-8571-66BA-90FD-C64FF61427A7}"/>
              </a:ext>
            </a:extLst>
          </p:cNvPr>
          <p:cNvSpPr>
            <a:spLocks noGrp="1"/>
          </p:cNvSpPr>
          <p:nvPr>
            <p:ph type="sldNum" sz="quarter" idx="12"/>
          </p:nvPr>
        </p:nvSpPr>
        <p:spPr>
          <a:xfrm>
            <a:off x="7829550" y="4767263"/>
            <a:ext cx="685800" cy="256429"/>
          </a:xfrm>
          <a:prstGeom prst="rect">
            <a:avLst/>
          </a:prstGeom>
        </p:spPr>
        <p:txBody>
          <a:bodyPr vert="horz" lIns="91440" tIns="45720" rIns="91440" bIns="45720" rtlCol="0" anchor="ct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427C57-C128-45E6-B223-9D701C552BB5}" type="slidenum">
              <a:rPr lang="en-US" smtClean="0"/>
              <a:pPr/>
              <a:t>21</a:t>
            </a:fld>
            <a:endParaRPr lang="en-US" sz="1000" dirty="0">
              <a:solidFill>
                <a:schemeClr val="tx1"/>
              </a:solidFill>
            </a:endParaRPr>
          </a:p>
        </p:txBody>
      </p:sp>
    </p:spTree>
    <p:extLst>
      <p:ext uri="{BB962C8B-B14F-4D97-AF65-F5344CB8AC3E}">
        <p14:creationId xmlns:p14="http://schemas.microsoft.com/office/powerpoint/2010/main" val="345692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3A57-D2EB-211E-13B0-832DB880D370}"/>
              </a:ext>
            </a:extLst>
          </p:cNvPr>
          <p:cNvSpPr>
            <a:spLocks noGrp="1"/>
          </p:cNvSpPr>
          <p:nvPr>
            <p:ph type="title"/>
          </p:nvPr>
        </p:nvSpPr>
        <p:spPr/>
        <p:txBody>
          <a:bodyPr/>
          <a:lstStyle/>
          <a:p>
            <a:r>
              <a:rPr lang="en-US" dirty="0">
                <a:latin typeface="Avenir Next LT Pro" panose="020B0504020202020204" pitchFamily="34" charset="0"/>
              </a:rPr>
              <a:t>4. Tribal Engagement</a:t>
            </a:r>
          </a:p>
        </p:txBody>
      </p:sp>
      <p:sp>
        <p:nvSpPr>
          <p:cNvPr id="4" name="Content Placeholder 3">
            <a:extLst>
              <a:ext uri="{FF2B5EF4-FFF2-40B4-BE49-F238E27FC236}">
                <a16:creationId xmlns:a16="http://schemas.microsoft.com/office/drawing/2014/main" id="{28CDC72C-F110-0EBD-BED4-6833277A3014}"/>
              </a:ext>
            </a:extLst>
          </p:cNvPr>
          <p:cNvSpPr>
            <a:spLocks noGrp="1"/>
          </p:cNvSpPr>
          <p:nvPr>
            <p:ph idx="1"/>
          </p:nvPr>
        </p:nvSpPr>
        <p:spPr>
          <a:xfrm>
            <a:off x="431523" y="1384301"/>
            <a:ext cx="8334505" cy="3231242"/>
          </a:xfrm>
        </p:spPr>
        <p:txBody>
          <a:bodyPr vert="horz" lIns="0" tIns="34290" rIns="0" bIns="34290" rtlCol="0" anchor="t">
            <a:noAutofit/>
          </a:bodyPr>
          <a:lstStyle/>
          <a:p>
            <a:r>
              <a:rPr lang="en-US" sz="2200" dirty="0">
                <a:latin typeface="Avenir Next LT Pro" panose="020B0504020202020204" pitchFamily="34" charset="0"/>
              </a:rPr>
              <a:t>Prioritize projects designed for and implemented by Tribes</a:t>
            </a:r>
          </a:p>
          <a:p>
            <a:pPr>
              <a:spcBef>
                <a:spcPts val="0"/>
              </a:spcBef>
            </a:pPr>
            <a:r>
              <a:rPr lang="en-US" sz="2200" dirty="0">
                <a:latin typeface="Avenir Next LT Pro" panose="020B0504020202020204" pitchFamily="34" charset="0"/>
                <a:cs typeface="Calibri"/>
              </a:rPr>
              <a:t>Navigating Limited Waivers of Sovereign Immunity thoughtfully</a:t>
            </a:r>
          </a:p>
          <a:p>
            <a:pPr>
              <a:spcBef>
                <a:spcPts val="0"/>
              </a:spcBef>
            </a:pPr>
            <a:r>
              <a:rPr lang="en-US" sz="2200" dirty="0">
                <a:latin typeface="Avenir Next LT Pro" panose="020B0504020202020204" pitchFamily="34" charset="0"/>
                <a:cs typeface="Calibri"/>
              </a:rPr>
              <a:t>Developing proactive relationships with Tribal grantees and applicants</a:t>
            </a:r>
          </a:p>
          <a:p>
            <a:pPr>
              <a:spcBef>
                <a:spcPts val="0"/>
              </a:spcBef>
            </a:pPr>
            <a:r>
              <a:rPr lang="en-US" sz="2200" dirty="0">
                <a:latin typeface="Avenir Next LT Pro" panose="020B0504020202020204" pitchFamily="34" charset="0"/>
                <a:cs typeface="Calibri"/>
              </a:rPr>
              <a:t>Designing programs with elements to meet needs unique to Tribes</a:t>
            </a:r>
          </a:p>
          <a:p>
            <a:pPr>
              <a:spcBef>
                <a:spcPts val="0"/>
              </a:spcBef>
            </a:pPr>
            <a:r>
              <a:rPr lang="en-US" sz="2200" dirty="0">
                <a:latin typeface="Avenir Next LT Pro" panose="020B0504020202020204" pitchFamily="34" charset="0"/>
                <a:cs typeface="Calibri"/>
              </a:rPr>
              <a:t>Avoiding undue burden to potential Tribal applicants</a:t>
            </a:r>
          </a:p>
          <a:p>
            <a:pPr>
              <a:spcBef>
                <a:spcPts val="0"/>
              </a:spcBef>
            </a:pPr>
            <a:r>
              <a:rPr lang="en-US" sz="2200" dirty="0">
                <a:latin typeface="Avenir Next LT Pro" panose="020B0504020202020204" pitchFamily="34" charset="0"/>
                <a:cs typeface="Calibri"/>
              </a:rPr>
              <a:t>Additional resources on the Resource Portal</a:t>
            </a:r>
          </a:p>
          <a:p>
            <a:pPr marL="342900" lvl="1" indent="0">
              <a:spcBef>
                <a:spcPts val="0"/>
              </a:spcBef>
              <a:buNone/>
            </a:pPr>
            <a:endParaRPr lang="en-US" dirty="0">
              <a:solidFill>
                <a:srgbClr val="000000"/>
              </a:solidFill>
              <a:cs typeface="Calibri"/>
            </a:endParaRPr>
          </a:p>
        </p:txBody>
      </p:sp>
      <p:sp>
        <p:nvSpPr>
          <p:cNvPr id="9" name="object 5">
            <a:extLst>
              <a:ext uri="{FF2B5EF4-FFF2-40B4-BE49-F238E27FC236}">
                <a16:creationId xmlns:a16="http://schemas.microsoft.com/office/drawing/2014/main" id="{B605BD4F-1733-894C-8D27-0587B45BE6CB}"/>
              </a:ext>
            </a:extLst>
          </p:cNvPr>
          <p:cNvSpPr txBox="1">
            <a:spLocks noGrp="1"/>
          </p:cNvSpPr>
          <p:nvPr>
            <p:ph type="ftr" sz="quarter" idx="11"/>
          </p:nvPr>
        </p:nvSpPr>
        <p:spPr>
          <a:xfrm>
            <a:off x="3686185" y="6459785"/>
            <a:ext cx="4822804" cy="365125"/>
          </a:xfrm>
          <a:prstGeom prst="rect">
            <a:avLst/>
          </a:prstGeom>
        </p:spPr>
        <p:txBody>
          <a:bodyPr vert="horz" wrap="square" lIns="91440" tIns="45720" rIns="91440" bIns="45720" rtlCol="0" anchor="ctr">
            <a:spAutoFit/>
          </a:bodyP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lnSpc>
                <a:spcPct val="102057"/>
              </a:lnSpc>
            </a:pPr>
            <a:r>
              <a:rPr lang="en-US"/>
              <a:t>California</a:t>
            </a:r>
            <a:r>
              <a:rPr lang="en-US" spc="-55"/>
              <a:t> </a:t>
            </a:r>
            <a:r>
              <a:rPr lang="en-US"/>
              <a:t>Climate</a:t>
            </a:r>
            <a:r>
              <a:rPr lang="en-US" spc="-15"/>
              <a:t> </a:t>
            </a:r>
            <a:r>
              <a:rPr lang="en-US"/>
              <a:t>Investments</a:t>
            </a:r>
          </a:p>
        </p:txBody>
      </p:sp>
      <p:sp>
        <p:nvSpPr>
          <p:cNvPr id="3" name="Slide Number Placeholder 2">
            <a:extLst>
              <a:ext uri="{FF2B5EF4-FFF2-40B4-BE49-F238E27FC236}">
                <a16:creationId xmlns:a16="http://schemas.microsoft.com/office/drawing/2014/main" id="{B9DA859E-86FC-4C32-B718-7F37364B7E73}"/>
              </a:ext>
            </a:extLst>
          </p:cNvPr>
          <p:cNvSpPr>
            <a:spLocks noGrp="1"/>
          </p:cNvSpPr>
          <p:nvPr>
            <p:ph type="sldNum" sz="quarter" idx="12"/>
          </p:nvPr>
        </p:nvSpPr>
        <p:spPr>
          <a:xfrm>
            <a:off x="9900458" y="6459785"/>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240"/>
              </a:lnSpc>
            </a:pPr>
            <a:fld id="{81D60167-4931-47E6-BA6A-407CBD079E47}" type="slidenum">
              <a:rPr lang="en-US" smtClean="0"/>
              <a:pPr marL="38100">
                <a:lnSpc>
                  <a:spcPts val="1240"/>
                </a:lnSpc>
              </a:pPr>
              <a:t>22</a:t>
            </a:fld>
            <a:endParaRPr lang="en-US">
              <a:ea typeface="Calibri" panose="020F0502020204030204"/>
              <a:cs typeface="Calibri" panose="020F0502020204030204"/>
            </a:endParaRPr>
          </a:p>
        </p:txBody>
      </p:sp>
    </p:spTree>
    <p:extLst>
      <p:ext uri="{BB962C8B-B14F-4D97-AF65-F5344CB8AC3E}">
        <p14:creationId xmlns:p14="http://schemas.microsoft.com/office/powerpoint/2010/main" val="2101932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7FF3-6D0A-08C5-8816-2960E7421F2D}"/>
              </a:ext>
            </a:extLst>
          </p:cNvPr>
          <p:cNvSpPr>
            <a:spLocks noGrp="1"/>
          </p:cNvSpPr>
          <p:nvPr>
            <p:ph type="title"/>
          </p:nvPr>
        </p:nvSpPr>
        <p:spPr/>
        <p:txBody>
          <a:bodyPr/>
          <a:lstStyle/>
          <a:p>
            <a:r>
              <a:rPr lang="en-US" dirty="0">
                <a:latin typeface="Avenir Next LT Pro" panose="020B0504020202020204" pitchFamily="34" charset="0"/>
              </a:rPr>
              <a:t>5. Workforce Development</a:t>
            </a:r>
          </a:p>
        </p:txBody>
      </p:sp>
      <p:sp>
        <p:nvSpPr>
          <p:cNvPr id="6" name="Text Placeholder 5">
            <a:extLst>
              <a:ext uri="{FF2B5EF4-FFF2-40B4-BE49-F238E27FC236}">
                <a16:creationId xmlns:a16="http://schemas.microsoft.com/office/drawing/2014/main" id="{88A5CF9D-3405-C1F2-8347-2000590E643F}"/>
              </a:ext>
            </a:extLst>
          </p:cNvPr>
          <p:cNvSpPr>
            <a:spLocks noGrp="1"/>
          </p:cNvSpPr>
          <p:nvPr>
            <p:ph idx="1"/>
          </p:nvPr>
        </p:nvSpPr>
        <p:spPr>
          <a:xfrm>
            <a:off x="457200" y="1200151"/>
            <a:ext cx="7969170" cy="3394472"/>
          </a:xfrm>
        </p:spPr>
        <p:txBody>
          <a:bodyPr>
            <a:normAutofit fontScale="85000" lnSpcReduction="20000"/>
          </a:bodyPr>
          <a:lstStyle/>
          <a:p>
            <a:pPr marL="0" indent="0">
              <a:buNone/>
            </a:pPr>
            <a:r>
              <a:rPr lang="en-US" b="1" dirty="0">
                <a:latin typeface="Avenir Next LT Pro" panose="020B0504020202020204" pitchFamily="34" charset="0"/>
              </a:rPr>
              <a:t>AB 680 requires CARB to update the Funding Guidelines with six workforce standards:</a:t>
            </a:r>
          </a:p>
          <a:p>
            <a:pPr marL="457200" lvl="1" indent="0">
              <a:buNone/>
            </a:pPr>
            <a:r>
              <a:rPr lang="en-US" dirty="0">
                <a:latin typeface="Avenir Next LT Pro" panose="020B0504020202020204" pitchFamily="34" charset="0"/>
              </a:rPr>
              <a:t>1. Fair and responsible employer standards</a:t>
            </a:r>
          </a:p>
          <a:p>
            <a:pPr marL="457200" lvl="1" indent="0">
              <a:buNone/>
            </a:pPr>
            <a:r>
              <a:rPr lang="en-US" dirty="0">
                <a:latin typeface="Avenir Next LT Pro" panose="020B0504020202020204" pitchFamily="34" charset="0"/>
              </a:rPr>
              <a:t>2. Inclusive procurement </a:t>
            </a:r>
          </a:p>
          <a:p>
            <a:pPr marL="457200" lvl="1" indent="0">
              <a:buNone/>
            </a:pPr>
            <a:r>
              <a:rPr lang="en-US" dirty="0">
                <a:latin typeface="Avenir Next LT Pro" panose="020B0504020202020204" pitchFamily="34" charset="0"/>
              </a:rPr>
              <a:t>3. Prevailing wage for construction work</a:t>
            </a:r>
          </a:p>
          <a:p>
            <a:pPr marL="457200" lvl="1" indent="0">
              <a:buNone/>
            </a:pPr>
            <a:r>
              <a:rPr lang="en-US" dirty="0">
                <a:latin typeface="Avenir Next LT Pro" panose="020B0504020202020204" pitchFamily="34" charset="0"/>
              </a:rPr>
              <a:t>4. Community workforce agreements for projects in excess of 	$1 million</a:t>
            </a:r>
          </a:p>
          <a:p>
            <a:pPr marL="457200" lvl="1" indent="0">
              <a:buNone/>
            </a:pPr>
            <a:r>
              <a:rPr lang="en-US" dirty="0">
                <a:latin typeface="Avenir Next LT Pro" panose="020B0504020202020204" pitchFamily="34" charset="0"/>
              </a:rPr>
              <a:t>5. Preference for applicants that demonstrate partnership with 	an education or training program </a:t>
            </a:r>
          </a:p>
          <a:p>
            <a:pPr marL="457200" lvl="1" indent="0">
              <a:buNone/>
            </a:pPr>
            <a:r>
              <a:rPr lang="en-US" dirty="0">
                <a:latin typeface="Avenir Next LT Pro" panose="020B0504020202020204" pitchFamily="34" charset="0"/>
              </a:rPr>
              <a:t>6. Preference for applicants that demonstrate creation of    	high-quality jobs</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05FBD250-6DAA-B8E0-8B94-B3B4DF1FD6BB}"/>
              </a:ext>
            </a:extLst>
          </p:cNvPr>
          <p:cNvSpPr>
            <a:spLocks noGrp="1"/>
          </p:cNvSpPr>
          <p:nvPr>
            <p:ph type="sldNum" sz="quarter" idx="4"/>
          </p:nvPr>
        </p:nvSpPr>
        <p:spPr/>
        <p:txBody>
          <a:bodyPr/>
          <a:lstStyle/>
          <a:p>
            <a:pPr>
              <a:defRPr/>
            </a:pPr>
            <a:fld id="{F01DF9B2-7F23-5B4A-9BBE-C5890CF05FB0}" type="slidenum">
              <a:rPr lang="en-US" smtClean="0"/>
              <a:pPr>
                <a:defRPr/>
              </a:pPr>
              <a:t>23</a:t>
            </a:fld>
            <a:endParaRPr lang="en-US" dirty="0"/>
          </a:p>
        </p:txBody>
      </p:sp>
    </p:spTree>
    <p:extLst>
      <p:ext uri="{BB962C8B-B14F-4D97-AF65-F5344CB8AC3E}">
        <p14:creationId xmlns:p14="http://schemas.microsoft.com/office/powerpoint/2010/main" val="246135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919EF5-C250-5BDD-F5F1-14CC8844C547}"/>
              </a:ext>
            </a:extLst>
          </p:cNvPr>
          <p:cNvSpPr>
            <a:spLocks noGrp="1"/>
          </p:cNvSpPr>
          <p:nvPr>
            <p:ph type="body" idx="1"/>
          </p:nvPr>
        </p:nvSpPr>
        <p:spPr>
          <a:xfrm>
            <a:off x="457200" y="1151335"/>
            <a:ext cx="3942158" cy="479822"/>
          </a:xfrm>
        </p:spPr>
        <p:txBody>
          <a:bodyPr>
            <a:noAutofit/>
          </a:bodyPr>
          <a:lstStyle/>
          <a:p>
            <a:r>
              <a:rPr lang="en-US" sz="2200" b="1" dirty="0">
                <a:latin typeface="Avenir Next LT Pro" panose="020B0504020202020204" pitchFamily="34" charset="0"/>
              </a:rPr>
              <a:t>Job Quality Principles</a:t>
            </a:r>
          </a:p>
        </p:txBody>
      </p:sp>
      <p:sp>
        <p:nvSpPr>
          <p:cNvPr id="3" name="Content Placeholder 2">
            <a:extLst>
              <a:ext uri="{FF2B5EF4-FFF2-40B4-BE49-F238E27FC236}">
                <a16:creationId xmlns:a16="http://schemas.microsoft.com/office/drawing/2014/main" id="{8BD6D7E4-B660-A302-F912-2BEC2A221192}"/>
              </a:ext>
            </a:extLst>
          </p:cNvPr>
          <p:cNvSpPr>
            <a:spLocks noGrp="1"/>
          </p:cNvSpPr>
          <p:nvPr>
            <p:ph sz="half" idx="2"/>
          </p:nvPr>
        </p:nvSpPr>
        <p:spPr>
          <a:xfrm>
            <a:off x="629842" y="1878806"/>
            <a:ext cx="3942158" cy="2917481"/>
          </a:xfrm>
        </p:spPr>
        <p:txBody>
          <a:bodyPr>
            <a:normAutofit fontScale="92500" lnSpcReduction="20000"/>
          </a:bodyPr>
          <a:lstStyle/>
          <a:p>
            <a:r>
              <a:rPr lang="en-US" sz="2400" dirty="0">
                <a:latin typeface="Avenir Next LT Pro" panose="020B0504020202020204" pitchFamily="34" charset="0"/>
              </a:rPr>
              <a:t>Wage &amp; benefit standards</a:t>
            </a:r>
          </a:p>
          <a:p>
            <a:r>
              <a:rPr lang="en-US" sz="2400" dirty="0">
                <a:latin typeface="Avenir Next LT Pro" panose="020B0504020202020204" pitchFamily="34" charset="0"/>
              </a:rPr>
              <a:t>Training pathways </a:t>
            </a:r>
          </a:p>
          <a:p>
            <a:r>
              <a:rPr lang="en-US" sz="2400" dirty="0">
                <a:latin typeface="Avenir Next LT Pro" panose="020B0504020202020204" pitchFamily="34" charset="0"/>
              </a:rPr>
              <a:t>Local &amp; targeted hiring</a:t>
            </a:r>
          </a:p>
          <a:p>
            <a:r>
              <a:rPr lang="en-US" sz="2400" dirty="0">
                <a:latin typeface="Avenir Next LT Pro" panose="020B0504020202020204" pitchFamily="34" charset="0"/>
              </a:rPr>
              <a:t>Supportive organizational culture</a:t>
            </a:r>
          </a:p>
          <a:p>
            <a:r>
              <a:rPr lang="en-US" sz="2400" dirty="0">
                <a:latin typeface="Avenir Next LT Pro" panose="020B0504020202020204" pitchFamily="34" charset="0"/>
              </a:rPr>
              <a:t>Worker voice &amp; representation</a:t>
            </a:r>
          </a:p>
          <a:p>
            <a:r>
              <a:rPr lang="en-US" sz="2400" dirty="0">
                <a:latin typeface="Avenir Next LT Pro" panose="020B0504020202020204" pitchFamily="34" charset="0"/>
              </a:rPr>
              <a:t>Workplace safety </a:t>
            </a:r>
          </a:p>
          <a:p>
            <a:pPr marL="0" indent="0">
              <a:buNone/>
            </a:pPr>
            <a:endParaRPr lang="en-US" sz="2200" dirty="0">
              <a:latin typeface="Avenir Next LT Pro" panose="020B0504020202020204" pitchFamily="34" charset="0"/>
            </a:endParaRPr>
          </a:p>
        </p:txBody>
      </p:sp>
      <p:sp>
        <p:nvSpPr>
          <p:cNvPr id="5" name="Text Placeholder 4">
            <a:extLst>
              <a:ext uri="{FF2B5EF4-FFF2-40B4-BE49-F238E27FC236}">
                <a16:creationId xmlns:a16="http://schemas.microsoft.com/office/drawing/2014/main" id="{C339CE1D-32A7-B90C-0A41-567A627DA4F2}"/>
              </a:ext>
            </a:extLst>
          </p:cNvPr>
          <p:cNvSpPr>
            <a:spLocks noGrp="1"/>
          </p:cNvSpPr>
          <p:nvPr>
            <p:ph type="body" sz="quarter" idx="3"/>
          </p:nvPr>
        </p:nvSpPr>
        <p:spPr/>
        <p:txBody>
          <a:bodyPr>
            <a:normAutofit fontScale="70000" lnSpcReduction="20000"/>
          </a:bodyPr>
          <a:lstStyle/>
          <a:p>
            <a:pPr algn="ctr"/>
            <a:r>
              <a:rPr lang="en-US" sz="3200" b="1" dirty="0">
                <a:latin typeface="Avenir Next LT Pro" panose="020B0504020202020204" pitchFamily="34" charset="0"/>
              </a:rPr>
              <a:t>Implementation Strategies</a:t>
            </a:r>
          </a:p>
        </p:txBody>
      </p:sp>
      <p:sp>
        <p:nvSpPr>
          <p:cNvPr id="6" name="Content Placeholder 5">
            <a:extLst>
              <a:ext uri="{FF2B5EF4-FFF2-40B4-BE49-F238E27FC236}">
                <a16:creationId xmlns:a16="http://schemas.microsoft.com/office/drawing/2014/main" id="{674FA3F2-B57A-E192-CEEC-0A8785278E67}"/>
              </a:ext>
            </a:extLst>
          </p:cNvPr>
          <p:cNvSpPr>
            <a:spLocks noGrp="1"/>
          </p:cNvSpPr>
          <p:nvPr>
            <p:ph sz="quarter" idx="4"/>
          </p:nvPr>
        </p:nvSpPr>
        <p:spPr>
          <a:xfrm>
            <a:off x="4629150" y="1878806"/>
            <a:ext cx="3942158" cy="2917481"/>
          </a:xfrm>
        </p:spPr>
        <p:txBody>
          <a:bodyPr>
            <a:normAutofit fontScale="92500" lnSpcReduction="20000"/>
          </a:bodyPr>
          <a:lstStyle/>
          <a:p>
            <a:r>
              <a:rPr lang="en-US" sz="2400" dirty="0">
                <a:latin typeface="Avenir Next LT Pro" panose="020B0504020202020204" pitchFamily="34" charset="0"/>
              </a:rPr>
              <a:t>Guidelines, solicitations, grant agreements, contract language</a:t>
            </a:r>
          </a:p>
          <a:p>
            <a:r>
              <a:rPr lang="en-US" sz="2400" dirty="0">
                <a:latin typeface="Avenir Next LT Pro" panose="020B0504020202020204" pitchFamily="34" charset="0"/>
              </a:rPr>
              <a:t>Ranking and scoring </a:t>
            </a:r>
          </a:p>
          <a:p>
            <a:r>
              <a:rPr lang="en-US" sz="2400" dirty="0">
                <a:latin typeface="Avenir Next LT Pro" panose="020B0504020202020204" pitchFamily="34" charset="0"/>
              </a:rPr>
              <a:t>Labor &amp; community agreements</a:t>
            </a:r>
          </a:p>
          <a:p>
            <a:r>
              <a:rPr lang="en-US" sz="2400" dirty="0">
                <a:latin typeface="Avenir Next LT Pro" panose="020B0504020202020204" pitchFamily="34" charset="0"/>
              </a:rPr>
              <a:t>Procurement</a:t>
            </a:r>
          </a:p>
          <a:p>
            <a:r>
              <a:rPr lang="en-US" sz="2400" dirty="0">
                <a:latin typeface="Avenir Next LT Pro" panose="020B0504020202020204" pitchFamily="34" charset="0"/>
              </a:rPr>
              <a:t>Develop &amp; leverage partnerships </a:t>
            </a:r>
          </a:p>
        </p:txBody>
      </p:sp>
      <p:sp>
        <p:nvSpPr>
          <p:cNvPr id="9" name="Title 1">
            <a:extLst>
              <a:ext uri="{FF2B5EF4-FFF2-40B4-BE49-F238E27FC236}">
                <a16:creationId xmlns:a16="http://schemas.microsoft.com/office/drawing/2014/main" id="{9B918573-1643-C411-A856-B3F58130E6F8}"/>
              </a:ext>
            </a:extLst>
          </p:cNvPr>
          <p:cNvSpPr>
            <a:spLocks noGrp="1"/>
          </p:cNvSpPr>
          <p:nvPr>
            <p:ph type="title"/>
          </p:nvPr>
        </p:nvSpPr>
        <p:spPr>
          <a:xfrm>
            <a:off x="628650" y="273844"/>
            <a:ext cx="7886700" cy="994172"/>
          </a:xfrm>
        </p:spPr>
        <p:txBody>
          <a:bodyPr/>
          <a:lstStyle/>
          <a:p>
            <a:r>
              <a:rPr lang="en-US" dirty="0">
                <a:latin typeface="Avenir Next LT Pro" panose="020B0504020202020204" pitchFamily="34" charset="0"/>
              </a:rPr>
              <a:t>5. Workforce Development</a:t>
            </a:r>
          </a:p>
        </p:txBody>
      </p:sp>
      <p:sp>
        <p:nvSpPr>
          <p:cNvPr id="2" name="Slide Number Placeholder 1">
            <a:extLst>
              <a:ext uri="{FF2B5EF4-FFF2-40B4-BE49-F238E27FC236}">
                <a16:creationId xmlns:a16="http://schemas.microsoft.com/office/drawing/2014/main" id="{D41446A9-81F5-A751-B303-750E289A6801}"/>
              </a:ext>
            </a:extLst>
          </p:cNvPr>
          <p:cNvSpPr>
            <a:spLocks noGrp="1"/>
          </p:cNvSpPr>
          <p:nvPr>
            <p:ph type="sldNum" sz="quarter" idx="12"/>
          </p:nvPr>
        </p:nvSpPr>
        <p:spPr>
          <a:xfrm>
            <a:off x="7829550" y="4767263"/>
            <a:ext cx="685800" cy="256429"/>
          </a:xfrm>
          <a:prstGeom prst="rect">
            <a:avLst/>
          </a:prstGeom>
        </p:spPr>
        <p:txBody>
          <a:bodyPr vert="horz" lIns="91440" tIns="45720" rIns="91440" bIns="45720" rtlCol="0" anchor="ct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427C57-C128-45E6-B223-9D701C552BB5}" type="slidenum">
              <a:rPr lang="en-US" smtClean="0"/>
              <a:pPr/>
              <a:t>24</a:t>
            </a:fld>
            <a:endParaRPr lang="en-US" sz="1000" dirty="0">
              <a:solidFill>
                <a:schemeClr val="tx1"/>
              </a:solidFill>
            </a:endParaRPr>
          </a:p>
        </p:txBody>
      </p:sp>
    </p:spTree>
    <p:extLst>
      <p:ext uri="{BB962C8B-B14F-4D97-AF65-F5344CB8AC3E}">
        <p14:creationId xmlns:p14="http://schemas.microsoft.com/office/powerpoint/2010/main" val="60297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21FE2-EF5A-3E82-79E7-4D44B256262B}"/>
              </a:ext>
            </a:extLst>
          </p:cNvPr>
          <p:cNvGrpSpPr/>
          <p:nvPr/>
        </p:nvGrpSpPr>
        <p:grpSpPr>
          <a:xfrm>
            <a:off x="1185965" y="1124776"/>
            <a:ext cx="2862160" cy="1841944"/>
            <a:chOff x="343" y="823680"/>
            <a:chExt cx="1879249" cy="887428"/>
          </a:xfrm>
          <a:solidFill>
            <a:schemeClr val="bg1">
              <a:lumMod val="95000"/>
            </a:schemeClr>
          </a:solidFill>
        </p:grpSpPr>
        <p:sp>
          <p:nvSpPr>
            <p:cNvPr id="4" name="Rectangle: Rounded Corners 3">
              <a:extLst>
                <a:ext uri="{FF2B5EF4-FFF2-40B4-BE49-F238E27FC236}">
                  <a16:creationId xmlns:a16="http://schemas.microsoft.com/office/drawing/2014/main" id="{5CA73ED8-659B-FDA9-9C31-240E7A3A3248}"/>
                </a:ext>
              </a:extLst>
            </p:cNvPr>
            <p:cNvSpPr/>
            <p:nvPr/>
          </p:nvSpPr>
          <p:spPr>
            <a:xfrm>
              <a:off x="343" y="823680"/>
              <a:ext cx="1879249" cy="887428"/>
            </a:xfrm>
            <a:prstGeom prst="roundRect">
              <a:avLst>
                <a:gd name="adj" fmla="val 10000"/>
              </a:avLst>
            </a:prstGeom>
            <a:grpFill/>
            <a:ln>
              <a:solidFill>
                <a:schemeClr val="tx1">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defTabSz="685800"/>
              <a:endParaRPr lang="en-US" sz="1350">
                <a:solidFill>
                  <a:srgbClr val="FFFFFF"/>
                </a:solidFill>
                <a:latin typeface="Avenir Next LT Pro"/>
              </a:endParaRPr>
            </a:p>
          </p:txBody>
        </p:sp>
        <p:sp>
          <p:nvSpPr>
            <p:cNvPr id="5" name="Rectangle: Rounded Corners 4">
              <a:extLst>
                <a:ext uri="{FF2B5EF4-FFF2-40B4-BE49-F238E27FC236}">
                  <a16:creationId xmlns:a16="http://schemas.microsoft.com/office/drawing/2014/main" id="{5BCFF6ED-3E72-0C3A-E3F0-EA61831AA933}"/>
                </a:ext>
              </a:extLst>
            </p:cNvPr>
            <p:cNvSpPr txBox="1"/>
            <p:nvPr/>
          </p:nvSpPr>
          <p:spPr>
            <a:xfrm>
              <a:off x="208208" y="828998"/>
              <a:ext cx="1463519" cy="1027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7148" tIns="37148" rIns="37148" bIns="37148" numCol="1" spcCol="1270" anchor="ctr" anchorCtr="0">
              <a:noAutofit/>
            </a:bodyPr>
            <a:lstStyle/>
            <a:p>
              <a:pPr algn="ctr" defTabSz="433388">
                <a:lnSpc>
                  <a:spcPct val="90000"/>
                </a:lnSpc>
                <a:spcBef>
                  <a:spcPct val="0"/>
                </a:spcBef>
                <a:spcAft>
                  <a:spcPct val="35000"/>
                </a:spcAft>
              </a:pPr>
              <a:r>
                <a:rPr lang="en-US" sz="975" i="1" dirty="0">
                  <a:solidFill>
                    <a:srgbClr val="4D4D4F"/>
                  </a:solidFill>
                  <a:latin typeface="Avenir Next LT Pro"/>
                </a:rPr>
                <a:t>Mid-year Data Update Period</a:t>
              </a:r>
            </a:p>
          </p:txBody>
        </p:sp>
      </p:grpSp>
      <p:sp>
        <p:nvSpPr>
          <p:cNvPr id="2" name="Title 1">
            <a:extLst>
              <a:ext uri="{FF2B5EF4-FFF2-40B4-BE49-F238E27FC236}">
                <a16:creationId xmlns:a16="http://schemas.microsoft.com/office/drawing/2014/main" id="{90A27FF3-6D0A-08C5-8816-2960E7421F2D}"/>
              </a:ext>
            </a:extLst>
          </p:cNvPr>
          <p:cNvSpPr>
            <a:spLocks noGrp="1"/>
          </p:cNvSpPr>
          <p:nvPr>
            <p:ph type="title"/>
          </p:nvPr>
        </p:nvSpPr>
        <p:spPr/>
        <p:txBody>
          <a:bodyPr/>
          <a:lstStyle/>
          <a:p>
            <a:r>
              <a:rPr lang="en-US" dirty="0">
                <a:latin typeface="Avenir Next LT Pro" panose="020B0504020202020204" pitchFamily="34" charset="0"/>
              </a:rPr>
              <a:t>6. </a:t>
            </a:r>
            <a:r>
              <a:rPr lang="en-US" dirty="0">
                <a:latin typeface="Avenir Next LT Pro" panose="020B0504020202020204" pitchFamily="34" charset="0"/>
                <a:ea typeface="+mn-lt"/>
                <a:cs typeface="+mn-lt"/>
              </a:rPr>
              <a:t>Reporting Timing and Frequency</a:t>
            </a:r>
            <a:endParaRPr lang="en-US" dirty="0">
              <a:latin typeface="Avenir Next LT Pro" panose="020B0504020202020204" pitchFamily="34" charset="0"/>
            </a:endParaRPr>
          </a:p>
        </p:txBody>
      </p:sp>
      <p:grpSp>
        <p:nvGrpSpPr>
          <p:cNvPr id="20" name="Group 19">
            <a:extLst>
              <a:ext uri="{FF2B5EF4-FFF2-40B4-BE49-F238E27FC236}">
                <a16:creationId xmlns:a16="http://schemas.microsoft.com/office/drawing/2014/main" id="{17C07F1D-5E1C-40C4-3175-D87FA47B3959}"/>
              </a:ext>
            </a:extLst>
          </p:cNvPr>
          <p:cNvGrpSpPr/>
          <p:nvPr/>
        </p:nvGrpSpPr>
        <p:grpSpPr>
          <a:xfrm>
            <a:off x="-66687" y="1312371"/>
            <a:ext cx="8940824" cy="2382716"/>
            <a:chOff x="-191923" y="3840480"/>
            <a:chExt cx="11921099" cy="3176954"/>
          </a:xfrm>
        </p:grpSpPr>
        <p:grpSp>
          <p:nvGrpSpPr>
            <p:cNvPr id="18" name="Group 17">
              <a:extLst>
                <a:ext uri="{FF2B5EF4-FFF2-40B4-BE49-F238E27FC236}">
                  <a16:creationId xmlns:a16="http://schemas.microsoft.com/office/drawing/2014/main" id="{3B36A600-FC7F-45B2-25E4-6B007B4CE140}"/>
                </a:ext>
              </a:extLst>
            </p:cNvPr>
            <p:cNvGrpSpPr/>
            <p:nvPr/>
          </p:nvGrpSpPr>
          <p:grpSpPr>
            <a:xfrm>
              <a:off x="1478280" y="3840480"/>
              <a:ext cx="10250896" cy="3176954"/>
              <a:chOff x="603738" y="3682276"/>
              <a:chExt cx="10683478" cy="3176954"/>
            </a:xfrm>
          </p:grpSpPr>
          <p:grpSp>
            <p:nvGrpSpPr>
              <p:cNvPr id="8" name="Group 7">
                <a:extLst>
                  <a:ext uri="{FF2B5EF4-FFF2-40B4-BE49-F238E27FC236}">
                    <a16:creationId xmlns:a16="http://schemas.microsoft.com/office/drawing/2014/main" id="{F32A9D99-31AD-6E74-1EC4-19B29E5EF319}"/>
                  </a:ext>
                </a:extLst>
              </p:cNvPr>
              <p:cNvGrpSpPr/>
              <p:nvPr/>
            </p:nvGrpSpPr>
            <p:grpSpPr>
              <a:xfrm>
                <a:off x="603738" y="3682276"/>
                <a:ext cx="10204938" cy="3176954"/>
                <a:chOff x="2032000" y="2357568"/>
                <a:chExt cx="10204938" cy="3176954"/>
              </a:xfrm>
            </p:grpSpPr>
            <p:graphicFrame>
              <p:nvGraphicFramePr>
                <p:cNvPr id="6" name="Diagram 5">
                  <a:extLst>
                    <a:ext uri="{FF2B5EF4-FFF2-40B4-BE49-F238E27FC236}">
                      <a16:creationId xmlns:a16="http://schemas.microsoft.com/office/drawing/2014/main" id="{BAE65D53-E5AA-032B-2681-2AC63D9F5570}"/>
                    </a:ext>
                  </a:extLst>
                </p:cNvPr>
                <p:cNvGraphicFramePr/>
                <p:nvPr/>
              </p:nvGraphicFramePr>
              <p:xfrm>
                <a:off x="2032000" y="2357568"/>
                <a:ext cx="8469923" cy="3176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A5CB774-2CF0-5789-F7BA-1765328D46E6}"/>
                    </a:ext>
                  </a:extLst>
                </p:cNvPr>
                <p:cNvGraphicFramePr/>
                <p:nvPr/>
              </p:nvGraphicFramePr>
              <p:xfrm>
                <a:off x="2032000" y="2719758"/>
                <a:ext cx="10204938" cy="25347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13" name="Arrow: Right 12">
                <a:extLst>
                  <a:ext uri="{FF2B5EF4-FFF2-40B4-BE49-F238E27FC236}">
                    <a16:creationId xmlns:a16="http://schemas.microsoft.com/office/drawing/2014/main" id="{83B43D60-9DBD-9070-9D38-A39EA7473F86}"/>
                  </a:ext>
                </a:extLst>
              </p:cNvPr>
              <p:cNvSpPr/>
              <p:nvPr/>
            </p:nvSpPr>
            <p:spPr>
              <a:xfrm>
                <a:off x="9194235" y="3962404"/>
                <a:ext cx="345008" cy="403595"/>
              </a:xfrm>
              <a:prstGeom prst="rightArrow">
                <a:avLst>
                  <a:gd name="adj1" fmla="val 60000"/>
                  <a:gd name="adj2" fmla="val 50000"/>
                </a:avLst>
              </a:prstGeom>
              <a:solidFill>
                <a:schemeClr val="bg1">
                  <a:lumMod val="85000"/>
                </a:schemeClr>
              </a:solidFill>
              <a:ln>
                <a:solidFill>
                  <a:schemeClr val="bg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defTabSz="685800"/>
                <a:endParaRPr lang="en-US" sz="1350">
                  <a:solidFill>
                    <a:srgbClr val="FFFFFF"/>
                  </a:solidFill>
                  <a:latin typeface="Avenir Next LT Pro"/>
                </a:endParaRPr>
              </a:p>
            </p:txBody>
          </p:sp>
          <p:sp>
            <p:nvSpPr>
              <p:cNvPr id="16" name="Rectangle: Rounded Corners 15">
                <a:extLst>
                  <a:ext uri="{FF2B5EF4-FFF2-40B4-BE49-F238E27FC236}">
                    <a16:creationId xmlns:a16="http://schemas.microsoft.com/office/drawing/2014/main" id="{0C9E84B9-CC6E-E64B-53A1-30840B24B2EE}"/>
                  </a:ext>
                </a:extLst>
              </p:cNvPr>
              <p:cNvSpPr/>
              <p:nvPr/>
            </p:nvSpPr>
            <p:spPr>
              <a:xfrm>
                <a:off x="9659817" y="3682276"/>
                <a:ext cx="1627399" cy="2079674"/>
              </a:xfrm>
              <a:prstGeom prst="roundRect">
                <a:avLst>
                  <a:gd name="adj" fmla="val 10000"/>
                </a:avLst>
              </a:prstGeom>
              <a:solidFill>
                <a:srgbClr val="5859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580" tIns="34290" rIns="68580" bIns="34290" anchor="t"/>
              <a:lstStyle/>
              <a:p>
                <a:pPr algn="ctr" defTabSz="685800"/>
                <a:endParaRPr lang="en-US" sz="1200">
                  <a:solidFill>
                    <a:srgbClr val="FFFFFF"/>
                  </a:solidFill>
                  <a:latin typeface="Avenir Next LT Pro"/>
                </a:endParaRPr>
              </a:p>
              <a:p>
                <a:pPr algn="ctr" defTabSz="685800"/>
                <a:endParaRPr lang="en-US" sz="1200">
                  <a:solidFill>
                    <a:srgbClr val="FFFFFF"/>
                  </a:solidFill>
                  <a:latin typeface="Avenir Next LT Pro"/>
                </a:endParaRPr>
              </a:p>
              <a:p>
                <a:pPr algn="ctr" defTabSz="685800"/>
                <a:r>
                  <a:rPr lang="en-US" sz="1200" dirty="0">
                    <a:solidFill>
                      <a:srgbClr val="FFFFFF"/>
                    </a:solidFill>
                    <a:latin typeface="Avenir Next LT Pro"/>
                  </a:rPr>
                  <a:t>Annual Report</a:t>
                </a:r>
              </a:p>
              <a:p>
                <a:pPr algn="ctr" defTabSz="685800"/>
                <a:endParaRPr lang="en-US" sz="1200">
                  <a:solidFill>
                    <a:srgbClr val="FFFFFF"/>
                  </a:solidFill>
                  <a:latin typeface="Avenir Next LT Pro"/>
                </a:endParaRPr>
              </a:p>
              <a:p>
                <a:pPr algn="ctr" defTabSz="685800"/>
                <a:r>
                  <a:rPr lang="en-US" sz="1200" i="1" dirty="0">
                    <a:solidFill>
                      <a:srgbClr val="FFFFFF"/>
                    </a:solidFill>
                    <a:latin typeface="Avenir Next LT Pro"/>
                  </a:rPr>
                  <a:t>due in Spring</a:t>
                </a:r>
              </a:p>
            </p:txBody>
          </p:sp>
        </p:grpSp>
        <p:sp>
          <p:nvSpPr>
            <p:cNvPr id="19" name="TextBox 18">
              <a:extLst>
                <a:ext uri="{FF2B5EF4-FFF2-40B4-BE49-F238E27FC236}">
                  <a16:creationId xmlns:a16="http://schemas.microsoft.com/office/drawing/2014/main" id="{22A39731-B796-DCED-0DE7-B2B96B746177}"/>
                </a:ext>
              </a:extLst>
            </p:cNvPr>
            <p:cNvSpPr txBox="1"/>
            <p:nvPr/>
          </p:nvSpPr>
          <p:spPr>
            <a:xfrm>
              <a:off x="-191923" y="4114800"/>
              <a:ext cx="1670203" cy="1600438"/>
            </a:xfrm>
            <a:prstGeom prst="rect">
              <a:avLst/>
            </a:prstGeom>
            <a:noFill/>
          </p:spPr>
          <p:txBody>
            <a:bodyPr wrap="none" rtlCol="0">
              <a:spAutoFit/>
            </a:bodyPr>
            <a:lstStyle/>
            <a:p>
              <a:pPr algn="r" defTabSz="685800"/>
              <a:r>
                <a:rPr lang="en-US" b="1">
                  <a:solidFill>
                    <a:srgbClr val="4D4D4F"/>
                  </a:solidFill>
                  <a:latin typeface="Avenir Next LT Pro"/>
                </a:rPr>
                <a:t>Current</a:t>
              </a:r>
            </a:p>
            <a:p>
              <a:pPr algn="r" defTabSz="685800"/>
              <a:endParaRPr lang="en-US" b="1">
                <a:solidFill>
                  <a:srgbClr val="4D4D4F"/>
                </a:solidFill>
                <a:latin typeface="Avenir Next LT Pro"/>
              </a:endParaRPr>
            </a:p>
            <a:p>
              <a:pPr algn="r" defTabSz="685800"/>
              <a:endParaRPr lang="en-US" b="1">
                <a:solidFill>
                  <a:srgbClr val="4D4D4F"/>
                </a:solidFill>
                <a:latin typeface="Avenir Next LT Pro"/>
              </a:endParaRPr>
            </a:p>
            <a:p>
              <a:pPr algn="r" defTabSz="685800"/>
              <a:r>
                <a:rPr lang="en-US" b="1">
                  <a:solidFill>
                    <a:srgbClr val="4D4D4F"/>
                  </a:solidFill>
                  <a:latin typeface="Avenir Next LT Pro"/>
                </a:rPr>
                <a:t>Proposed</a:t>
              </a:r>
            </a:p>
          </p:txBody>
        </p:sp>
      </p:grpSp>
      <p:sp>
        <p:nvSpPr>
          <p:cNvPr id="21" name="Content Placeholder 2">
            <a:extLst>
              <a:ext uri="{FF2B5EF4-FFF2-40B4-BE49-F238E27FC236}">
                <a16:creationId xmlns:a16="http://schemas.microsoft.com/office/drawing/2014/main" id="{ABFDCE9D-7F1E-7A8A-6511-34408597A74E}"/>
              </a:ext>
            </a:extLst>
          </p:cNvPr>
          <p:cNvSpPr>
            <a:spLocks noGrp="1"/>
          </p:cNvSpPr>
          <p:nvPr>
            <p:ph idx="1"/>
          </p:nvPr>
        </p:nvSpPr>
        <p:spPr>
          <a:xfrm>
            <a:off x="203200" y="3355606"/>
            <a:ext cx="8401050" cy="1177245"/>
          </a:xfrm>
        </p:spPr>
        <p:txBody>
          <a:bodyPr>
            <a:noAutofit/>
          </a:bodyPr>
          <a:lstStyle/>
          <a:p>
            <a:pPr fontAlgn="base"/>
            <a:r>
              <a:rPr lang="en-US" sz="2400" dirty="0">
                <a:solidFill>
                  <a:schemeClr val="tx2"/>
                </a:solidFill>
                <a:latin typeface="Avenir Next LT Pro" panose="020B0504020202020204" pitchFamily="34" charset="0"/>
              </a:rPr>
              <a:t>Once annual reporting for project activities through October 31</a:t>
            </a:r>
            <a:r>
              <a:rPr lang="en-US" sz="2400" baseline="30000" dirty="0">
                <a:solidFill>
                  <a:schemeClr val="tx2"/>
                </a:solidFill>
                <a:latin typeface="Avenir Next LT Pro" panose="020B0504020202020204" pitchFamily="34" charset="0"/>
              </a:rPr>
              <a:t>st</a:t>
            </a:r>
            <a:r>
              <a:rPr lang="en-US" sz="2400" dirty="0">
                <a:solidFill>
                  <a:schemeClr val="tx2"/>
                </a:solidFill>
                <a:latin typeface="Avenir Next LT Pro" panose="020B0504020202020204" pitchFamily="34" charset="0"/>
              </a:rPr>
              <a:t> </a:t>
            </a:r>
          </a:p>
          <a:p>
            <a:pPr fontAlgn="base"/>
            <a:r>
              <a:rPr lang="en-US" sz="2400" dirty="0">
                <a:solidFill>
                  <a:schemeClr val="tx2"/>
                </a:solidFill>
                <a:latin typeface="Avenir Next LT Pro" panose="020B0504020202020204" pitchFamily="34" charset="0"/>
              </a:rPr>
              <a:t>Mid-year Data Update for updates/corrections </a:t>
            </a:r>
            <a:r>
              <a:rPr lang="en-US" sz="2400" i="1" dirty="0">
                <a:solidFill>
                  <a:schemeClr val="tx2"/>
                </a:solidFill>
                <a:latin typeface="Avenir Next LT Pro" panose="020B0504020202020204" pitchFamily="34" charset="0"/>
              </a:rPr>
              <a:t>only</a:t>
            </a:r>
            <a:endParaRPr lang="en-US" sz="2400" dirty="0">
              <a:solidFill>
                <a:schemeClr val="tx2"/>
              </a:solidFill>
              <a:latin typeface="Avenir Next LT Pro" panose="020B0504020202020204" pitchFamily="34" charset="0"/>
            </a:endParaRPr>
          </a:p>
        </p:txBody>
      </p:sp>
      <p:sp>
        <p:nvSpPr>
          <p:cNvPr id="9" name="Slide Number Placeholder 8">
            <a:extLst>
              <a:ext uri="{FF2B5EF4-FFF2-40B4-BE49-F238E27FC236}">
                <a16:creationId xmlns:a16="http://schemas.microsoft.com/office/drawing/2014/main" id="{EF9D8D86-EC55-5903-23E2-AEE5BCD7326B}"/>
              </a:ext>
            </a:extLst>
          </p:cNvPr>
          <p:cNvSpPr>
            <a:spLocks noGrp="1"/>
          </p:cNvSpPr>
          <p:nvPr>
            <p:ph type="sldNum" sz="quarter" idx="12"/>
          </p:nvPr>
        </p:nvSpPr>
        <p:spPr>
          <a:xfrm>
            <a:off x="7829550" y="4767263"/>
            <a:ext cx="685800" cy="256429"/>
          </a:xfrm>
          <a:prstGeom prst="rect">
            <a:avLst/>
          </a:prstGeom>
        </p:spPr>
        <p:txBody>
          <a:bodyPr vert="horz" lIns="91440" tIns="45720" rIns="91440" bIns="45720" rtlCol="0" anchor="ct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427C57-C128-45E6-B223-9D701C552BB5}" type="slidenum">
              <a:rPr lang="en-US" smtClean="0"/>
              <a:pPr/>
              <a:t>25</a:t>
            </a:fld>
            <a:endParaRPr lang="en-US" sz="1000" dirty="0">
              <a:solidFill>
                <a:schemeClr val="tx1"/>
              </a:solidFill>
            </a:endParaRPr>
          </a:p>
        </p:txBody>
      </p:sp>
    </p:spTree>
    <p:extLst>
      <p:ext uri="{BB962C8B-B14F-4D97-AF65-F5344CB8AC3E}">
        <p14:creationId xmlns:p14="http://schemas.microsoft.com/office/powerpoint/2010/main" val="332057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7FF3-6D0A-08C5-8816-2960E7421F2D}"/>
              </a:ext>
            </a:extLst>
          </p:cNvPr>
          <p:cNvSpPr>
            <a:spLocks noGrp="1"/>
          </p:cNvSpPr>
          <p:nvPr>
            <p:ph type="title"/>
          </p:nvPr>
        </p:nvSpPr>
        <p:spPr>
          <a:xfrm>
            <a:off x="192505" y="273844"/>
            <a:ext cx="8662736" cy="994172"/>
          </a:xfrm>
        </p:spPr>
        <p:txBody>
          <a:bodyPr>
            <a:normAutofit/>
          </a:bodyPr>
          <a:lstStyle/>
          <a:p>
            <a:r>
              <a:rPr lang="en-US" dirty="0">
                <a:latin typeface="Avenir Next LT Pro" panose="020B0504020202020204" pitchFamily="34" charset="0"/>
              </a:rPr>
              <a:t>7. </a:t>
            </a:r>
            <a:r>
              <a:rPr lang="en-US" dirty="0">
                <a:latin typeface="Avenir Next LT Pro" panose="020B0504020202020204" pitchFamily="34" charset="0"/>
                <a:ea typeface="+mn-lt"/>
                <a:cs typeface="+mn-lt"/>
              </a:rPr>
              <a:t>Program and Project Evaluations</a:t>
            </a:r>
            <a:endParaRPr lang="en-US"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8BD6D7E4-B660-A302-F912-2BEC2A221192}"/>
              </a:ext>
            </a:extLst>
          </p:cNvPr>
          <p:cNvSpPr>
            <a:spLocks noGrp="1"/>
          </p:cNvSpPr>
          <p:nvPr>
            <p:ph idx="1"/>
          </p:nvPr>
        </p:nvSpPr>
        <p:spPr/>
        <p:txBody>
          <a:bodyPr>
            <a:normAutofit/>
          </a:bodyPr>
          <a:lstStyle/>
          <a:p>
            <a:r>
              <a:rPr lang="en-US" sz="2800" dirty="0">
                <a:solidFill>
                  <a:schemeClr val="tx2"/>
                </a:solidFill>
                <a:latin typeface="Avenir Next LT Pro" panose="020B0504020202020204" pitchFamily="34" charset="0"/>
              </a:rPr>
              <a:t>Previously Project Outcome Reporting</a:t>
            </a:r>
          </a:p>
          <a:p>
            <a:r>
              <a:rPr lang="en-US" sz="2800" dirty="0">
                <a:solidFill>
                  <a:schemeClr val="tx2"/>
                </a:solidFill>
                <a:latin typeface="Avenir Next LT Pro" panose="020B0504020202020204" pitchFamily="34" charset="0"/>
              </a:rPr>
              <a:t>Administering agencies to engage in in-house and/or third-party program and project evaluation activities</a:t>
            </a:r>
          </a:p>
          <a:p>
            <a:r>
              <a:rPr lang="en-US" sz="2800" dirty="0">
                <a:solidFill>
                  <a:schemeClr val="tx2"/>
                </a:solidFill>
                <a:latin typeface="Avenir Next LT Pro" panose="020B0504020202020204" pitchFamily="34" charset="0"/>
              </a:rPr>
              <a:t>Evaluation reports stored and managed by CARB </a:t>
            </a:r>
          </a:p>
          <a:p>
            <a:r>
              <a:rPr lang="en-US" sz="2800" dirty="0">
                <a:solidFill>
                  <a:schemeClr val="tx2"/>
                </a:solidFill>
                <a:latin typeface="Avenir Next LT Pro" panose="020B0504020202020204" pitchFamily="34" charset="0"/>
              </a:rPr>
              <a:t>Provide new evaluation resources</a:t>
            </a:r>
          </a:p>
        </p:txBody>
      </p:sp>
      <p:sp>
        <p:nvSpPr>
          <p:cNvPr id="4" name="Slide Number Placeholder 3">
            <a:extLst>
              <a:ext uri="{FF2B5EF4-FFF2-40B4-BE49-F238E27FC236}">
                <a16:creationId xmlns:a16="http://schemas.microsoft.com/office/drawing/2014/main" id="{3A1EB360-0CD4-8045-1E4E-2CB9B51D68EE}"/>
              </a:ext>
            </a:extLst>
          </p:cNvPr>
          <p:cNvSpPr>
            <a:spLocks noGrp="1"/>
          </p:cNvSpPr>
          <p:nvPr>
            <p:ph type="sldNum" sz="quarter" idx="12"/>
          </p:nvPr>
        </p:nvSpPr>
        <p:spPr>
          <a:xfrm>
            <a:off x="7829550" y="4767263"/>
            <a:ext cx="685800" cy="256429"/>
          </a:xfrm>
          <a:prstGeom prst="rect">
            <a:avLst/>
          </a:prstGeom>
        </p:spPr>
        <p:txBody>
          <a:bodyPr vert="horz" lIns="91440" tIns="45720" rIns="91440" bIns="45720" rtlCol="0" anchor="ct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427C57-C128-45E6-B223-9D701C552BB5}" type="slidenum">
              <a:rPr lang="en-US" smtClean="0"/>
              <a:pPr/>
              <a:t>26</a:t>
            </a:fld>
            <a:endParaRPr lang="en-US" sz="1000">
              <a:solidFill>
                <a:schemeClr val="tx1"/>
              </a:solidFill>
            </a:endParaRPr>
          </a:p>
        </p:txBody>
      </p:sp>
    </p:spTree>
    <p:extLst>
      <p:ext uri="{BB962C8B-B14F-4D97-AF65-F5344CB8AC3E}">
        <p14:creationId xmlns:p14="http://schemas.microsoft.com/office/powerpoint/2010/main" val="3309156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7FF3-6D0A-08C5-8816-2960E7421F2D}"/>
              </a:ext>
            </a:extLst>
          </p:cNvPr>
          <p:cNvSpPr>
            <a:spLocks noGrp="1"/>
          </p:cNvSpPr>
          <p:nvPr>
            <p:ph type="title"/>
          </p:nvPr>
        </p:nvSpPr>
        <p:spPr>
          <a:xfrm>
            <a:off x="0" y="227875"/>
            <a:ext cx="6339896" cy="857250"/>
          </a:xfrm>
        </p:spPr>
        <p:txBody>
          <a:bodyPr>
            <a:normAutofit/>
          </a:bodyPr>
          <a:lstStyle/>
          <a:p>
            <a:r>
              <a:rPr lang="en-US" dirty="0">
                <a:latin typeface="Avenir Next LT Pro" panose="020B0504020202020204" pitchFamily="34" charset="0"/>
              </a:rPr>
              <a:t>8. </a:t>
            </a:r>
            <a:r>
              <a:rPr lang="en-US" dirty="0">
                <a:latin typeface="Avenir Next LT Pro" panose="020B0504020202020204" pitchFamily="34" charset="0"/>
                <a:ea typeface="+mn-lt"/>
                <a:cs typeface="+mn-lt"/>
              </a:rPr>
              <a:t>Appendices </a:t>
            </a:r>
            <a:endParaRPr lang="en-US" dirty="0">
              <a:latin typeface="Avenir Next LT Pro" panose="020B0504020202020204" pitchFamily="34" charset="0"/>
            </a:endParaRPr>
          </a:p>
        </p:txBody>
      </p:sp>
      <p:sp>
        <p:nvSpPr>
          <p:cNvPr id="6" name="Content Placeholder 2">
            <a:extLst>
              <a:ext uri="{FF2B5EF4-FFF2-40B4-BE49-F238E27FC236}">
                <a16:creationId xmlns:a16="http://schemas.microsoft.com/office/drawing/2014/main" id="{C4D260DC-9329-E0D5-1AE0-C3DFA7C85123}"/>
              </a:ext>
            </a:extLst>
          </p:cNvPr>
          <p:cNvSpPr>
            <a:spLocks noGrp="1"/>
          </p:cNvSpPr>
          <p:nvPr>
            <p:ph idx="1"/>
          </p:nvPr>
        </p:nvSpPr>
        <p:spPr>
          <a:xfrm>
            <a:off x="628650" y="1369219"/>
            <a:ext cx="5711244" cy="3263504"/>
          </a:xfrm>
        </p:spPr>
        <p:txBody>
          <a:bodyPr>
            <a:normAutofit/>
          </a:bodyPr>
          <a:lstStyle/>
          <a:p>
            <a:r>
              <a:rPr lang="en-US" dirty="0">
                <a:latin typeface="Avenir Next LT Pro" panose="020B0504020202020204" pitchFamily="34" charset="0"/>
              </a:rPr>
              <a:t>Updated priority populations designations</a:t>
            </a:r>
          </a:p>
          <a:p>
            <a:r>
              <a:rPr lang="en-US" dirty="0">
                <a:latin typeface="Avenir Next LT Pro" panose="020B0504020202020204" pitchFamily="34" charset="0"/>
              </a:rPr>
              <a:t>SB 27 California Carbon Sequestration and Climate Resiliency Project Registry</a:t>
            </a:r>
          </a:p>
          <a:p>
            <a:r>
              <a:rPr lang="en-US" dirty="0">
                <a:latin typeface="Avenir Next LT Pro" panose="020B0504020202020204" pitchFamily="34" charset="0"/>
              </a:rPr>
              <a:t>Reporting non-GGRF projects</a:t>
            </a:r>
          </a:p>
        </p:txBody>
      </p:sp>
      <p:pic>
        <p:nvPicPr>
          <p:cNvPr id="9" name="Picture 8">
            <a:extLst>
              <a:ext uri="{FF2B5EF4-FFF2-40B4-BE49-F238E27FC236}">
                <a16:creationId xmlns:a16="http://schemas.microsoft.com/office/drawing/2014/main" id="{BA726A32-86DB-A76B-860E-78CB161EBCEA}"/>
              </a:ext>
            </a:extLst>
          </p:cNvPr>
          <p:cNvPicPr>
            <a:picLocks noChangeAspect="1"/>
          </p:cNvPicPr>
          <p:nvPr/>
        </p:nvPicPr>
        <p:blipFill rotWithShape="1">
          <a:blip r:embed="rId3"/>
          <a:srcRect t="8639" b="1240"/>
          <a:stretch/>
        </p:blipFill>
        <p:spPr>
          <a:xfrm>
            <a:off x="6339895" y="0"/>
            <a:ext cx="2804105" cy="5143500"/>
          </a:xfrm>
          <a:prstGeom prst="rect">
            <a:avLst/>
          </a:prstGeom>
        </p:spPr>
      </p:pic>
      <p:sp>
        <p:nvSpPr>
          <p:cNvPr id="3" name="Slide Number Placeholder 2">
            <a:extLst>
              <a:ext uri="{FF2B5EF4-FFF2-40B4-BE49-F238E27FC236}">
                <a16:creationId xmlns:a16="http://schemas.microsoft.com/office/drawing/2014/main" id="{40BC00DD-DFA8-5505-62CC-E04CE9D01168}"/>
              </a:ext>
            </a:extLst>
          </p:cNvPr>
          <p:cNvSpPr>
            <a:spLocks noGrp="1"/>
          </p:cNvSpPr>
          <p:nvPr>
            <p:ph type="sldNum" sz="quarter" idx="12"/>
          </p:nvPr>
        </p:nvSpPr>
        <p:spPr>
          <a:xfrm>
            <a:off x="7829550" y="4767263"/>
            <a:ext cx="685800" cy="256429"/>
          </a:xfrm>
          <a:prstGeom prst="rect">
            <a:avLst/>
          </a:prstGeom>
        </p:spPr>
        <p:txBody>
          <a:bodyPr vert="horz" lIns="91440" tIns="45720" rIns="91440" bIns="45720" rtlCol="0" anchor="ctr"/>
          <a:lstStyle>
            <a:defPPr>
              <a:defRPr lang="en-US"/>
            </a:defPPr>
            <a:lvl1pPr marL="0" algn="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427C57-C128-45E6-B223-9D701C552BB5}" type="slidenum">
              <a:rPr lang="en-US" smtClean="0"/>
              <a:pPr/>
              <a:t>27</a:t>
            </a:fld>
            <a:endParaRPr lang="en-US" sz="1000" dirty="0">
              <a:solidFill>
                <a:schemeClr val="tx1"/>
              </a:solidFill>
            </a:endParaRPr>
          </a:p>
        </p:txBody>
      </p:sp>
    </p:spTree>
    <p:extLst>
      <p:ext uri="{BB962C8B-B14F-4D97-AF65-F5344CB8AC3E}">
        <p14:creationId xmlns:p14="http://schemas.microsoft.com/office/powerpoint/2010/main" val="301372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DFCA7-9BDA-AFBE-CA25-8A2217243E32}"/>
              </a:ext>
            </a:extLst>
          </p:cNvPr>
          <p:cNvSpPr>
            <a:spLocks noGrp="1"/>
          </p:cNvSpPr>
          <p:nvPr>
            <p:ph type="sldNum" sz="quarter" idx="4"/>
          </p:nvPr>
        </p:nvSpPr>
        <p:spPr/>
        <p:txBody>
          <a:bodyPr/>
          <a:lstStyle/>
          <a:p>
            <a:pPr>
              <a:defRPr/>
            </a:pPr>
            <a:fld id="{F01DF9B2-7F23-5B4A-9BBE-C5890CF05FB0}" type="slidenum">
              <a:rPr lang="en-US" smtClean="0"/>
              <a:pPr>
                <a:defRPr/>
              </a:pPr>
              <a:t>28</a:t>
            </a:fld>
            <a:endParaRPr lang="en-US" dirty="0"/>
          </a:p>
        </p:txBody>
      </p:sp>
      <p:pic>
        <p:nvPicPr>
          <p:cNvPr id="5" name="Picture 4" descr="California Climate Investments logo. Cap and Trade Dollars at Work.">
            <a:extLst>
              <a:ext uri="{FF2B5EF4-FFF2-40B4-BE49-F238E27FC236}">
                <a16:creationId xmlns:a16="http://schemas.microsoft.com/office/drawing/2014/main" id="{E1EC9158-664E-7128-0BB6-5BBB9209BDDF}"/>
              </a:ext>
            </a:extLst>
          </p:cNvPr>
          <p:cNvPicPr>
            <a:picLocks noChangeAspect="1"/>
          </p:cNvPicPr>
          <p:nvPr/>
        </p:nvPicPr>
        <p:blipFill>
          <a:blip r:embed="rId3"/>
          <a:stretch>
            <a:fillRect/>
          </a:stretch>
        </p:blipFill>
        <p:spPr>
          <a:xfrm>
            <a:off x="7620001" y="4402166"/>
            <a:ext cx="837355" cy="658758"/>
          </a:xfrm>
          <a:prstGeom prst="rect">
            <a:avLst/>
          </a:prstGeom>
        </p:spPr>
      </p:pic>
      <p:sp>
        <p:nvSpPr>
          <p:cNvPr id="11" name="Title 10">
            <a:extLst>
              <a:ext uri="{FF2B5EF4-FFF2-40B4-BE49-F238E27FC236}">
                <a16:creationId xmlns:a16="http://schemas.microsoft.com/office/drawing/2014/main" id="{9DA467C9-3ED1-4C8D-D0B2-08632D737198}"/>
              </a:ext>
            </a:extLst>
          </p:cNvPr>
          <p:cNvSpPr>
            <a:spLocks noGrp="1"/>
          </p:cNvSpPr>
          <p:nvPr>
            <p:ph type="title"/>
          </p:nvPr>
        </p:nvSpPr>
        <p:spPr>
          <a:xfrm>
            <a:off x="457200" y="205979"/>
            <a:ext cx="8000156" cy="857250"/>
          </a:xfrm>
        </p:spPr>
        <p:txBody>
          <a:bodyPr>
            <a:noAutofit/>
          </a:bodyPr>
          <a:lstStyle/>
          <a:p>
            <a:r>
              <a:rPr lang="en-US" sz="2800" dirty="0">
                <a:latin typeface="Avenir Next LT Pro" panose="020B0504020202020204" pitchFamily="34" charset="0"/>
              </a:rPr>
              <a:t>Poll: What update area would you like to learn more about?</a:t>
            </a:r>
            <a:endParaRPr lang="en-US" sz="2800" dirty="0"/>
          </a:p>
        </p:txBody>
      </p:sp>
      <p:sp>
        <p:nvSpPr>
          <p:cNvPr id="13" name="Content Placeholder 12">
            <a:extLst>
              <a:ext uri="{FF2B5EF4-FFF2-40B4-BE49-F238E27FC236}">
                <a16:creationId xmlns:a16="http://schemas.microsoft.com/office/drawing/2014/main" id="{615F4CAB-8F78-B34E-A744-A68A7061E75F}"/>
              </a:ext>
            </a:extLst>
          </p:cNvPr>
          <p:cNvSpPr>
            <a:spLocks noGrp="1"/>
          </p:cNvSpPr>
          <p:nvPr>
            <p:ph idx="1"/>
          </p:nvPr>
        </p:nvSpPr>
        <p:spPr/>
        <p:txBody>
          <a:bodyPr>
            <a:normAutofit fontScale="85000" lnSpcReduction="20000"/>
          </a:bodyPr>
          <a:lstStyle/>
          <a:p>
            <a:pPr marL="514350" indent="-514350">
              <a:buFont typeface="+mj-lt"/>
              <a:buAutoNum type="alphaUcPeriod"/>
            </a:pPr>
            <a:r>
              <a:rPr lang="en-US" sz="2800" dirty="0">
                <a:latin typeface="Avenir Next LT Pro" panose="020B0504020202020204" pitchFamily="34" charset="0"/>
              </a:rPr>
              <a:t>General Improvements</a:t>
            </a:r>
          </a:p>
          <a:p>
            <a:pPr marL="514350" indent="-514350">
              <a:buFont typeface="+mj-lt"/>
              <a:buAutoNum type="alphaUcPeriod"/>
            </a:pPr>
            <a:r>
              <a:rPr lang="en-US" sz="2800" dirty="0">
                <a:latin typeface="Avenir Next LT Pro" panose="020B0504020202020204" pitchFamily="34" charset="0"/>
              </a:rPr>
              <a:t>Community Engagement</a:t>
            </a:r>
          </a:p>
          <a:p>
            <a:pPr marL="514350" indent="-514350">
              <a:buFont typeface="+mj-lt"/>
              <a:buAutoNum type="alphaUcPeriod"/>
            </a:pPr>
            <a:r>
              <a:rPr lang="en-US" sz="2800" dirty="0">
                <a:latin typeface="Avenir Next LT Pro" panose="020B0504020202020204" pitchFamily="34" charset="0"/>
              </a:rPr>
              <a:t>Expenditure Record Process</a:t>
            </a:r>
          </a:p>
          <a:p>
            <a:pPr marL="514350" indent="-514350">
              <a:buFont typeface="+mj-lt"/>
              <a:buAutoNum type="alphaUcPeriod"/>
            </a:pPr>
            <a:r>
              <a:rPr lang="en-US" sz="2800" dirty="0">
                <a:latin typeface="Avenir Next LT Pro" panose="020B0504020202020204" pitchFamily="34" charset="0"/>
              </a:rPr>
              <a:t>Tribal Engagement</a:t>
            </a:r>
          </a:p>
          <a:p>
            <a:pPr marL="514350" indent="-514350">
              <a:buFont typeface="+mj-lt"/>
              <a:buAutoNum type="alphaUcPeriod"/>
            </a:pPr>
            <a:r>
              <a:rPr lang="en-US" sz="2800" dirty="0">
                <a:latin typeface="Avenir Next LT Pro" panose="020B0504020202020204" pitchFamily="34" charset="0"/>
              </a:rPr>
              <a:t>Workforce Development</a:t>
            </a:r>
          </a:p>
          <a:p>
            <a:pPr marL="514350" indent="-514350">
              <a:buFont typeface="+mj-lt"/>
              <a:buAutoNum type="alphaUcPeriod"/>
            </a:pPr>
            <a:r>
              <a:rPr lang="en-US" sz="2800" dirty="0">
                <a:latin typeface="Avenir Next LT Pro" panose="020B0504020202020204" pitchFamily="34" charset="0"/>
              </a:rPr>
              <a:t>Reporting Timing and Frequency</a:t>
            </a:r>
          </a:p>
          <a:p>
            <a:pPr marL="514350" indent="-514350">
              <a:buFont typeface="+mj-lt"/>
              <a:buAutoNum type="alphaUcPeriod"/>
            </a:pPr>
            <a:r>
              <a:rPr lang="en-US" sz="2800" dirty="0">
                <a:latin typeface="Avenir Next LT Pro" panose="020B0504020202020204" pitchFamily="34" charset="0"/>
              </a:rPr>
              <a:t>Program and Project Evaluations</a:t>
            </a:r>
          </a:p>
          <a:p>
            <a:pPr marL="514350" indent="-514350">
              <a:buFont typeface="+mj-lt"/>
              <a:buAutoNum type="alphaUcPeriod"/>
            </a:pPr>
            <a:r>
              <a:rPr lang="en-US" sz="2800" dirty="0">
                <a:latin typeface="Avenir Next LT Pro" panose="020B0504020202020204" pitchFamily="34" charset="0"/>
              </a:rPr>
              <a:t>Appendices</a:t>
            </a:r>
          </a:p>
          <a:p>
            <a:pPr marL="514350" indent="-514350">
              <a:buFont typeface="+mj-lt"/>
              <a:buAutoNum type="alphaUcPeriod"/>
            </a:pPr>
            <a:r>
              <a:rPr lang="en-US" sz="2800" dirty="0">
                <a:latin typeface="Avenir Next LT Pro" panose="020B0504020202020204" pitchFamily="34" charset="0"/>
              </a:rPr>
              <a:t>I would like to learn more about all the updates.</a:t>
            </a:r>
          </a:p>
        </p:txBody>
      </p:sp>
    </p:spTree>
    <p:extLst>
      <p:ext uri="{BB962C8B-B14F-4D97-AF65-F5344CB8AC3E}">
        <p14:creationId xmlns:p14="http://schemas.microsoft.com/office/powerpoint/2010/main" val="1284884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F410-9383-4E74-8782-C42C6516B658}"/>
              </a:ext>
            </a:extLst>
          </p:cNvPr>
          <p:cNvSpPr>
            <a:spLocks noGrp="1"/>
          </p:cNvSpPr>
          <p:nvPr>
            <p:ph type="title"/>
          </p:nvPr>
        </p:nvSpPr>
        <p:spPr>
          <a:xfrm>
            <a:off x="1582913" y="147978"/>
            <a:ext cx="5859640" cy="857250"/>
          </a:xfrm>
          <a:noFill/>
        </p:spPr>
        <p:txBody>
          <a:bodyPr>
            <a:normAutofit/>
          </a:bodyPr>
          <a:lstStyle/>
          <a:p>
            <a:r>
              <a:rPr lang="en-US" sz="3200" dirty="0">
                <a:latin typeface="Avenir Next LT Pro" panose="020B0504020202020204" pitchFamily="34" charset="0"/>
              </a:rPr>
              <a:t>New! Resource Portal</a:t>
            </a:r>
          </a:p>
        </p:txBody>
      </p:sp>
      <p:sp>
        <p:nvSpPr>
          <p:cNvPr id="3" name="Content Placeholder 2">
            <a:extLst>
              <a:ext uri="{FF2B5EF4-FFF2-40B4-BE49-F238E27FC236}">
                <a16:creationId xmlns:a16="http://schemas.microsoft.com/office/drawing/2014/main" id="{F707C73C-4C9E-4659-AE49-E71A713F79C0}"/>
              </a:ext>
            </a:extLst>
          </p:cNvPr>
          <p:cNvSpPr>
            <a:spLocks noGrp="1"/>
          </p:cNvSpPr>
          <p:nvPr>
            <p:ph idx="1"/>
          </p:nvPr>
        </p:nvSpPr>
        <p:spPr>
          <a:xfrm>
            <a:off x="280851" y="1144401"/>
            <a:ext cx="4805003" cy="3015563"/>
          </a:xfrm>
        </p:spPr>
        <p:txBody>
          <a:bodyPr anchor="ctr">
            <a:normAutofit/>
          </a:bodyPr>
          <a:lstStyle/>
          <a:p>
            <a:r>
              <a:rPr lang="en-US" sz="2400" dirty="0">
                <a:latin typeface="Avenir Next LT Pro" panose="020B0504020202020204" pitchFamily="34" charset="0"/>
              </a:rPr>
              <a:t>Complement Funding Guidelines</a:t>
            </a:r>
          </a:p>
          <a:p>
            <a:r>
              <a:rPr lang="en-US" sz="2400" dirty="0">
                <a:latin typeface="Avenir Next LT Pro" panose="020B0504020202020204" pitchFamily="34" charset="0"/>
              </a:rPr>
              <a:t>Help climate programs achieve goals</a:t>
            </a:r>
          </a:p>
          <a:p>
            <a:r>
              <a:rPr lang="en-US" sz="2400" dirty="0">
                <a:latin typeface="Avenir Next LT Pro" panose="020B0504020202020204" pitchFamily="34" charset="0"/>
              </a:rPr>
              <a:t>Provide centralized location for relevant State resources </a:t>
            </a:r>
            <a:br>
              <a:rPr lang="en-US" sz="2400" dirty="0">
                <a:latin typeface="Avenir Next LT Pro" panose="020B0504020202020204" pitchFamily="34" charset="0"/>
              </a:rPr>
            </a:br>
            <a:r>
              <a:rPr lang="en-US" sz="2400" dirty="0">
                <a:latin typeface="Avenir Next LT Pro" panose="020B0504020202020204" pitchFamily="34" charset="0"/>
              </a:rPr>
              <a:t>(new and existing)</a:t>
            </a:r>
          </a:p>
        </p:txBody>
      </p:sp>
      <p:sp>
        <p:nvSpPr>
          <p:cNvPr id="4" name="Slide Number Placeholder 3">
            <a:extLst>
              <a:ext uri="{FF2B5EF4-FFF2-40B4-BE49-F238E27FC236}">
                <a16:creationId xmlns:a16="http://schemas.microsoft.com/office/drawing/2014/main" id="{DBC3A6DD-03FA-46DC-8420-44AA9ED55B43}"/>
              </a:ext>
            </a:extLst>
          </p:cNvPr>
          <p:cNvSpPr>
            <a:spLocks noGrp="1"/>
          </p:cNvSpPr>
          <p:nvPr>
            <p:ph type="sldNum" sz="quarter" idx="4"/>
          </p:nvPr>
        </p:nvSpPr>
        <p:spPr/>
        <p:txBody>
          <a:bodyPr/>
          <a:lstStyle/>
          <a:p>
            <a:pPr>
              <a:defRPr/>
            </a:pPr>
            <a:fld id="{F01DF9B2-7F23-5B4A-9BBE-C5890CF05FB0}" type="slidenum">
              <a:rPr lang="en-US" smtClean="0"/>
              <a:pPr>
                <a:defRPr/>
              </a:pPr>
              <a:t>29</a:t>
            </a:fld>
            <a:endParaRPr lang="en-US" dirty="0"/>
          </a:p>
        </p:txBody>
      </p:sp>
      <p:pic>
        <p:nvPicPr>
          <p:cNvPr id="12" name="Picture 11">
            <a:extLst>
              <a:ext uri="{FF2B5EF4-FFF2-40B4-BE49-F238E27FC236}">
                <a16:creationId xmlns:a16="http://schemas.microsoft.com/office/drawing/2014/main" id="{ABB18CC1-F071-99A8-E2C8-995E5B47AB63}"/>
              </a:ext>
            </a:extLst>
          </p:cNvPr>
          <p:cNvPicPr>
            <a:picLocks noChangeAspect="1"/>
          </p:cNvPicPr>
          <p:nvPr/>
        </p:nvPicPr>
        <p:blipFill>
          <a:blip r:embed="rId3"/>
          <a:stretch>
            <a:fillRect/>
          </a:stretch>
        </p:blipFill>
        <p:spPr>
          <a:xfrm>
            <a:off x="5085854" y="983535"/>
            <a:ext cx="3777295" cy="3376797"/>
          </a:xfrm>
          <a:prstGeom prst="rect">
            <a:avLst/>
          </a:prstGeom>
        </p:spPr>
      </p:pic>
    </p:spTree>
    <p:extLst>
      <p:ext uri="{BB962C8B-B14F-4D97-AF65-F5344CB8AC3E}">
        <p14:creationId xmlns:p14="http://schemas.microsoft.com/office/powerpoint/2010/main" val="244409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8A34-1EA9-2512-E249-B78E7FC336A6}"/>
              </a:ext>
            </a:extLst>
          </p:cNvPr>
          <p:cNvSpPr>
            <a:spLocks noGrp="1"/>
          </p:cNvSpPr>
          <p:nvPr>
            <p:ph type="title"/>
          </p:nvPr>
        </p:nvSpPr>
        <p:spPr>
          <a:xfrm>
            <a:off x="303905" y="24517"/>
            <a:ext cx="8229600" cy="857250"/>
          </a:xfrm>
        </p:spPr>
        <p:txBody>
          <a:bodyPr>
            <a:normAutofit/>
          </a:bodyPr>
          <a:lstStyle/>
          <a:p>
            <a:r>
              <a:rPr lang="en-US" sz="3200" dirty="0">
                <a:latin typeface="Avenir Next LT Pro" panose="020B0504020202020204" pitchFamily="34" charset="0"/>
              </a:rPr>
              <a:t>How to Participate</a:t>
            </a:r>
          </a:p>
        </p:txBody>
      </p:sp>
      <p:sp>
        <p:nvSpPr>
          <p:cNvPr id="4" name="Slide Number Placeholder 3">
            <a:extLst>
              <a:ext uri="{FF2B5EF4-FFF2-40B4-BE49-F238E27FC236}">
                <a16:creationId xmlns:a16="http://schemas.microsoft.com/office/drawing/2014/main" id="{7307FE65-3BF5-21B1-C5FB-E6302ADD371B}"/>
              </a:ext>
            </a:extLst>
          </p:cNvPr>
          <p:cNvSpPr>
            <a:spLocks noGrp="1"/>
          </p:cNvSpPr>
          <p:nvPr>
            <p:ph type="sldNum" sz="quarter" idx="4"/>
          </p:nvPr>
        </p:nvSpPr>
        <p:spPr/>
        <p:txBody>
          <a:bodyPr/>
          <a:lstStyle/>
          <a:p>
            <a:pPr>
              <a:defRPr/>
            </a:pPr>
            <a:fld id="{F01DF9B2-7F23-5B4A-9BBE-C5890CF05FB0}" type="slidenum">
              <a:rPr lang="en-US" smtClean="0"/>
              <a:pPr>
                <a:defRPr/>
              </a:pPr>
              <a:t>3</a:t>
            </a:fld>
            <a:endParaRPr lang="en-US" dirty="0"/>
          </a:p>
        </p:txBody>
      </p:sp>
      <p:sp>
        <p:nvSpPr>
          <p:cNvPr id="8" name="Content Placeholder 7">
            <a:extLst>
              <a:ext uri="{FF2B5EF4-FFF2-40B4-BE49-F238E27FC236}">
                <a16:creationId xmlns:a16="http://schemas.microsoft.com/office/drawing/2014/main" id="{9C8AF89F-0885-AF0F-236B-F33B358A34FF}"/>
              </a:ext>
            </a:extLst>
          </p:cNvPr>
          <p:cNvSpPr>
            <a:spLocks noGrp="1"/>
          </p:cNvSpPr>
          <p:nvPr>
            <p:ph idx="1"/>
          </p:nvPr>
        </p:nvSpPr>
        <p:spPr>
          <a:xfrm>
            <a:off x="3798221" y="2444324"/>
            <a:ext cx="2618088" cy="3724348"/>
          </a:xfrm>
        </p:spPr>
        <p:txBody>
          <a:bodyPr>
            <a:normAutofit/>
          </a:bodyPr>
          <a:lstStyle/>
          <a:p>
            <a:pPr marL="0" indent="0">
              <a:buNone/>
            </a:pPr>
            <a:r>
              <a:rPr lang="en-US" sz="1600" dirty="0">
                <a:latin typeface="Avenir Next LT Pro" panose="020B0504020202020204" pitchFamily="34" charset="0"/>
              </a:rPr>
              <a:t>Raise Hand via phone: </a:t>
            </a:r>
          </a:p>
          <a:p>
            <a:pPr marL="174625" indent="-174625"/>
            <a:r>
              <a:rPr lang="en-US" sz="1600" dirty="0">
                <a:effectLst/>
                <a:latin typeface="Avenir Next LT Pro" panose="020B0504020202020204" pitchFamily="34" charset="0"/>
                <a:ea typeface="Times New Roman" panose="02020603050405020304" pitchFamily="18" charset="0"/>
              </a:rPr>
              <a:t>Dial *9 to raise and lower your hand</a:t>
            </a:r>
            <a:endParaRPr lang="en-US" sz="1600" dirty="0">
              <a:effectLst/>
              <a:latin typeface="Avenir Next LT Pro" panose="020B0504020202020204" pitchFamily="34" charset="0"/>
              <a:ea typeface="Calibri" panose="020F0502020204030204" pitchFamily="34" charset="0"/>
            </a:endParaRPr>
          </a:p>
          <a:p>
            <a:pPr marL="0" indent="0">
              <a:buNone/>
            </a:pPr>
            <a:endParaRPr lang="en-US" sz="1600" dirty="0"/>
          </a:p>
        </p:txBody>
      </p:sp>
      <p:pic>
        <p:nvPicPr>
          <p:cNvPr id="3" name="Picture 2" descr="A picture containing logo&#10;&#10;Description automatically generated">
            <a:extLst>
              <a:ext uri="{FF2B5EF4-FFF2-40B4-BE49-F238E27FC236}">
                <a16:creationId xmlns:a16="http://schemas.microsoft.com/office/drawing/2014/main" id="{FD59DD8E-E9C3-DBBA-57B7-2DE7544CAE71}"/>
              </a:ext>
            </a:extLst>
          </p:cNvPr>
          <p:cNvPicPr>
            <a:picLocks noChangeAspect="1"/>
          </p:cNvPicPr>
          <p:nvPr/>
        </p:nvPicPr>
        <p:blipFill>
          <a:blip r:embed="rId3"/>
          <a:stretch>
            <a:fillRect/>
          </a:stretch>
        </p:blipFill>
        <p:spPr>
          <a:xfrm>
            <a:off x="7620001" y="4402166"/>
            <a:ext cx="837355" cy="658758"/>
          </a:xfrm>
          <a:prstGeom prst="rect">
            <a:avLst/>
          </a:prstGeom>
        </p:spPr>
      </p:pic>
      <p:pic>
        <p:nvPicPr>
          <p:cNvPr id="5" name="Picture 4">
            <a:extLst>
              <a:ext uri="{FF2B5EF4-FFF2-40B4-BE49-F238E27FC236}">
                <a16:creationId xmlns:a16="http://schemas.microsoft.com/office/drawing/2014/main" id="{0C555A1A-49E1-5487-587D-BD942DF8C64A}"/>
              </a:ext>
            </a:extLst>
          </p:cNvPr>
          <p:cNvPicPr>
            <a:picLocks noChangeAspect="1"/>
          </p:cNvPicPr>
          <p:nvPr/>
        </p:nvPicPr>
        <p:blipFill>
          <a:blip r:embed="rId4"/>
          <a:stretch>
            <a:fillRect/>
          </a:stretch>
        </p:blipFill>
        <p:spPr>
          <a:xfrm>
            <a:off x="6650846" y="803174"/>
            <a:ext cx="2236019" cy="1524559"/>
          </a:xfrm>
          <a:prstGeom prst="rect">
            <a:avLst/>
          </a:prstGeom>
        </p:spPr>
      </p:pic>
      <p:pic>
        <p:nvPicPr>
          <p:cNvPr id="2050" name="Picture 4" descr="Graphical user interface, website&#10;&#10;Description automatically generated">
            <a:extLst>
              <a:ext uri="{FF2B5EF4-FFF2-40B4-BE49-F238E27FC236}">
                <a16:creationId xmlns:a16="http://schemas.microsoft.com/office/drawing/2014/main" id="{C34F7F4A-0A13-7A22-9A6F-AE7D2BD98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52" y="813294"/>
            <a:ext cx="2438036" cy="150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D4AF35-CD2F-C78A-C5FF-5BCB59A27ABC}"/>
              </a:ext>
            </a:extLst>
          </p:cNvPr>
          <p:cNvSpPr txBox="1"/>
          <p:nvPr/>
        </p:nvSpPr>
        <p:spPr>
          <a:xfrm>
            <a:off x="6597578" y="2447598"/>
            <a:ext cx="2145111" cy="1354217"/>
          </a:xfrm>
          <a:prstGeom prst="rect">
            <a:avLst/>
          </a:prstGeom>
          <a:noFill/>
        </p:spPr>
        <p:txBody>
          <a:bodyPr wrap="square">
            <a:spAutoFit/>
          </a:bodyPr>
          <a:lstStyle/>
          <a:p>
            <a:pPr marL="174625" indent="-174625">
              <a:buFont typeface="Arial" panose="020B0604020202020204" pitchFamily="34" charset="0"/>
              <a:buChar char="•"/>
            </a:pPr>
            <a:r>
              <a:rPr lang="en-US" sz="1600" dirty="0">
                <a:latin typeface="Avenir Next LT Pro" panose="020B0504020202020204" pitchFamily="34" charset="0"/>
              </a:rPr>
              <a:t>Type your comments or questions into the Q&amp;A Box</a:t>
            </a:r>
          </a:p>
          <a:p>
            <a:endParaRPr lang="en-US" dirty="0"/>
          </a:p>
        </p:txBody>
      </p:sp>
      <p:cxnSp>
        <p:nvCxnSpPr>
          <p:cNvPr id="10" name="Straight Connector 9">
            <a:extLst>
              <a:ext uri="{FF2B5EF4-FFF2-40B4-BE49-F238E27FC236}">
                <a16:creationId xmlns:a16="http://schemas.microsoft.com/office/drawing/2014/main" id="{C78DE7A9-542C-9B56-CCCE-6EF57DF4376B}"/>
              </a:ext>
            </a:extLst>
          </p:cNvPr>
          <p:cNvCxnSpPr>
            <a:cxnSpLocks/>
          </p:cNvCxnSpPr>
          <p:nvPr/>
        </p:nvCxnSpPr>
        <p:spPr>
          <a:xfrm>
            <a:off x="3474720" y="2447598"/>
            <a:ext cx="0" cy="2453154"/>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7">
            <a:extLst>
              <a:ext uri="{FF2B5EF4-FFF2-40B4-BE49-F238E27FC236}">
                <a16:creationId xmlns:a16="http://schemas.microsoft.com/office/drawing/2014/main" id="{1BCB3D43-9A49-1AC2-2641-6A2C41D00D33}"/>
              </a:ext>
            </a:extLst>
          </p:cNvPr>
          <p:cNvSpPr txBox="1">
            <a:spLocks/>
          </p:cNvSpPr>
          <p:nvPr/>
        </p:nvSpPr>
        <p:spPr>
          <a:xfrm>
            <a:off x="222725" y="2444324"/>
            <a:ext cx="3045261" cy="37243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1"/>
                </a:solidFill>
                <a:latin typeface="Avenir LT Std 55 Roman" panose="020B0503020203020204" pitchFamily="34" charset="77"/>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venir LT Std 55 Roman" panose="020B0503020203020204" pitchFamily="34" charset="77"/>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Avenir LT Std 55 Roman" panose="020B0503020203020204" pitchFamily="34" charset="77"/>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LT Std 55 Roman" panose="020B0503020203020204" pitchFamily="34" charset="77"/>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Avenir LT Std 55 Roman" panose="020B0503020203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latin typeface="Avenir Next LT Pro" panose="020B0504020202020204" pitchFamily="34" charset="0"/>
              </a:rPr>
              <a:t>Raise Hand via Zoom Webinar</a:t>
            </a:r>
          </a:p>
          <a:p>
            <a:pPr marL="230188" indent="-230188">
              <a:buFont typeface="+mj-lt"/>
              <a:buAutoNum type="arabicPeriod"/>
            </a:pPr>
            <a:r>
              <a:rPr lang="en-US" sz="1600" dirty="0">
                <a:latin typeface="Avenir Next LT Pro" panose="020B0504020202020204" pitchFamily="34" charset="0"/>
              </a:rPr>
              <a:t>Select the “Reactions” button, then the Raise Hand option. </a:t>
            </a:r>
          </a:p>
          <a:p>
            <a:pPr marL="230188" indent="-230188">
              <a:buFont typeface="+mj-lt"/>
              <a:buAutoNum type="arabicPeriod"/>
            </a:pPr>
            <a:r>
              <a:rPr lang="en-US" sz="1600" dirty="0">
                <a:latin typeface="Avenir Next LT Pro" panose="020B0504020202020204" pitchFamily="34" charset="0"/>
              </a:rPr>
              <a:t>The host will be notified that you've raised your hand. </a:t>
            </a:r>
          </a:p>
          <a:p>
            <a:pPr marL="230188" indent="-230188">
              <a:buFont typeface="+mj-lt"/>
              <a:buAutoNum type="arabicPeriod"/>
            </a:pPr>
            <a:r>
              <a:rPr lang="en-US" sz="1600" dirty="0">
                <a:latin typeface="Avenir Next LT Pro" panose="020B0504020202020204" pitchFamily="34" charset="0"/>
              </a:rPr>
              <a:t>Click Lower Hand to lower it.</a:t>
            </a:r>
          </a:p>
        </p:txBody>
      </p:sp>
      <p:cxnSp>
        <p:nvCxnSpPr>
          <p:cNvPr id="13" name="Straight Connector 12">
            <a:extLst>
              <a:ext uri="{FF2B5EF4-FFF2-40B4-BE49-F238E27FC236}">
                <a16:creationId xmlns:a16="http://schemas.microsoft.com/office/drawing/2014/main" id="{E6D3BD25-2DD5-AFF4-0720-7DF41332B9E9}"/>
              </a:ext>
            </a:extLst>
          </p:cNvPr>
          <p:cNvCxnSpPr>
            <a:cxnSpLocks/>
          </p:cNvCxnSpPr>
          <p:nvPr/>
        </p:nvCxnSpPr>
        <p:spPr>
          <a:xfrm>
            <a:off x="6241662" y="2447598"/>
            <a:ext cx="0" cy="2453154"/>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5D50FE5-1828-FEC0-A885-A2721F09350A}"/>
              </a:ext>
            </a:extLst>
          </p:cNvPr>
          <p:cNvSpPr txBox="1"/>
          <p:nvPr/>
        </p:nvSpPr>
        <p:spPr>
          <a:xfrm>
            <a:off x="4204245" y="1103788"/>
            <a:ext cx="1194916" cy="923330"/>
          </a:xfrm>
          <a:prstGeom prst="rect">
            <a:avLst/>
          </a:prstGeom>
          <a:solidFill>
            <a:schemeClr val="tx1">
              <a:lumMod val="50000"/>
            </a:schemeClr>
          </a:solidFill>
        </p:spPr>
        <p:txBody>
          <a:bodyPr wrap="square" rtlCol="0">
            <a:spAutoFit/>
          </a:bodyPr>
          <a:lstStyle/>
          <a:p>
            <a:endParaRPr lang="en-US" dirty="0">
              <a:solidFill>
                <a:schemeClr val="bg1"/>
              </a:solidFill>
            </a:endParaRPr>
          </a:p>
          <a:p>
            <a:pPr algn="ctr"/>
            <a:r>
              <a:rPr lang="en-US" dirty="0">
                <a:solidFill>
                  <a:schemeClr val="bg1">
                    <a:lumMod val="85000"/>
                  </a:schemeClr>
                </a:solidFill>
              </a:rPr>
              <a:t>*9</a:t>
            </a:r>
          </a:p>
          <a:p>
            <a:endParaRPr lang="en-US" dirty="0">
              <a:solidFill>
                <a:schemeClr val="bg1"/>
              </a:solidFill>
            </a:endParaRPr>
          </a:p>
        </p:txBody>
      </p:sp>
    </p:spTree>
    <p:extLst>
      <p:ext uri="{BB962C8B-B14F-4D97-AF65-F5344CB8AC3E}">
        <p14:creationId xmlns:p14="http://schemas.microsoft.com/office/powerpoint/2010/main" val="512918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0599-74DE-42E9-80DA-E18FED97EB62}"/>
              </a:ext>
            </a:extLst>
          </p:cNvPr>
          <p:cNvSpPr>
            <a:spLocks noGrp="1"/>
          </p:cNvSpPr>
          <p:nvPr>
            <p:ph type="title"/>
          </p:nvPr>
        </p:nvSpPr>
        <p:spPr>
          <a:noFill/>
        </p:spPr>
        <p:txBody>
          <a:bodyPr>
            <a:normAutofit/>
          </a:bodyPr>
          <a:lstStyle/>
          <a:p>
            <a:r>
              <a:rPr lang="en-US" sz="3200" dirty="0">
                <a:latin typeface="Avenir Next LT Pro" panose="020B0504020202020204" pitchFamily="34" charset="0"/>
              </a:rPr>
              <a:t>Types of Resources</a:t>
            </a:r>
          </a:p>
        </p:txBody>
      </p:sp>
      <p:sp>
        <p:nvSpPr>
          <p:cNvPr id="4" name="Slide Number Placeholder 3">
            <a:extLst>
              <a:ext uri="{FF2B5EF4-FFF2-40B4-BE49-F238E27FC236}">
                <a16:creationId xmlns:a16="http://schemas.microsoft.com/office/drawing/2014/main" id="{29FEF4B7-416B-4B43-BD3E-EDF766F013E6}"/>
              </a:ext>
            </a:extLst>
          </p:cNvPr>
          <p:cNvSpPr>
            <a:spLocks noGrp="1"/>
          </p:cNvSpPr>
          <p:nvPr>
            <p:ph type="sldNum" sz="quarter" idx="4"/>
          </p:nvPr>
        </p:nvSpPr>
        <p:spPr/>
        <p:txBody>
          <a:bodyPr/>
          <a:lstStyle/>
          <a:p>
            <a:pPr>
              <a:defRPr/>
            </a:pPr>
            <a:fld id="{F01DF9B2-7F23-5B4A-9BBE-C5890CF05FB0}" type="slidenum">
              <a:rPr lang="en-US" smtClean="0"/>
              <a:pPr>
                <a:defRPr/>
              </a:pPr>
              <a:t>30</a:t>
            </a:fld>
            <a:endParaRPr lang="en-US" dirty="0"/>
          </a:p>
        </p:txBody>
      </p:sp>
      <p:pic>
        <p:nvPicPr>
          <p:cNvPr id="6" name="Graphic 5" descr="Clipboard Checked outline">
            <a:extLst>
              <a:ext uri="{FF2B5EF4-FFF2-40B4-BE49-F238E27FC236}">
                <a16:creationId xmlns:a16="http://schemas.microsoft.com/office/drawing/2014/main" id="{5F915093-6B19-4E26-AC82-67461A16A2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833" y="982113"/>
            <a:ext cx="1327354" cy="1327354"/>
          </a:xfrm>
          <a:prstGeom prst="rect">
            <a:avLst/>
          </a:prstGeom>
        </p:spPr>
      </p:pic>
      <p:pic>
        <p:nvPicPr>
          <p:cNvPr id="8" name="Graphic 7" descr="Vlog with solid fill">
            <a:extLst>
              <a:ext uri="{FF2B5EF4-FFF2-40B4-BE49-F238E27FC236}">
                <a16:creationId xmlns:a16="http://schemas.microsoft.com/office/drawing/2014/main" id="{3F58F8E9-A090-4759-81BB-393147B45B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200" y="2309467"/>
            <a:ext cx="1209368" cy="1209368"/>
          </a:xfrm>
          <a:prstGeom prst="rect">
            <a:avLst/>
          </a:prstGeom>
        </p:spPr>
      </p:pic>
      <p:pic>
        <p:nvPicPr>
          <p:cNvPr id="10" name="Graphic 9" descr="Bar chart with solid fill">
            <a:extLst>
              <a:ext uri="{FF2B5EF4-FFF2-40B4-BE49-F238E27FC236}">
                <a16:creationId xmlns:a16="http://schemas.microsoft.com/office/drawing/2014/main" id="{799F22B1-4F3F-4395-AE90-98F90ABD3C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567" y="3553862"/>
            <a:ext cx="1039762" cy="1039762"/>
          </a:xfrm>
          <a:prstGeom prst="rect">
            <a:avLst/>
          </a:prstGeom>
        </p:spPr>
      </p:pic>
      <p:sp>
        <p:nvSpPr>
          <p:cNvPr id="11" name="TextBox 10">
            <a:extLst>
              <a:ext uri="{FF2B5EF4-FFF2-40B4-BE49-F238E27FC236}">
                <a16:creationId xmlns:a16="http://schemas.microsoft.com/office/drawing/2014/main" id="{D5EF2028-2608-41BF-B431-F49911B71276}"/>
              </a:ext>
            </a:extLst>
          </p:cNvPr>
          <p:cNvSpPr txBox="1"/>
          <p:nvPr/>
        </p:nvSpPr>
        <p:spPr>
          <a:xfrm>
            <a:off x="1840984" y="1304109"/>
            <a:ext cx="6982976" cy="830997"/>
          </a:xfrm>
          <a:prstGeom prst="rect">
            <a:avLst/>
          </a:prstGeom>
          <a:noFill/>
        </p:spPr>
        <p:txBody>
          <a:bodyPr wrap="square" rtlCol="0">
            <a:spAutoFit/>
          </a:bodyPr>
          <a:lstStyle/>
          <a:p>
            <a:r>
              <a:rPr lang="en-US" sz="2400" dirty="0">
                <a:latin typeface="Avenir Next LT Pro" panose="020B0504020202020204" pitchFamily="34" charset="0"/>
              </a:rPr>
              <a:t>Promising practices, checklists, and “how to” guides </a:t>
            </a:r>
          </a:p>
        </p:txBody>
      </p:sp>
      <p:sp>
        <p:nvSpPr>
          <p:cNvPr id="12" name="TextBox 11">
            <a:extLst>
              <a:ext uri="{FF2B5EF4-FFF2-40B4-BE49-F238E27FC236}">
                <a16:creationId xmlns:a16="http://schemas.microsoft.com/office/drawing/2014/main" id="{F9856160-B31E-49C3-BD74-9FB6882FC5EA}"/>
              </a:ext>
            </a:extLst>
          </p:cNvPr>
          <p:cNvSpPr txBox="1"/>
          <p:nvPr/>
        </p:nvSpPr>
        <p:spPr>
          <a:xfrm>
            <a:off x="1840984" y="2478256"/>
            <a:ext cx="6466114" cy="830997"/>
          </a:xfrm>
          <a:prstGeom prst="rect">
            <a:avLst/>
          </a:prstGeom>
          <a:noFill/>
        </p:spPr>
        <p:txBody>
          <a:bodyPr wrap="square" rtlCol="0">
            <a:spAutoFit/>
          </a:bodyPr>
          <a:lstStyle/>
          <a:p>
            <a:r>
              <a:rPr lang="en-US" sz="2400" dirty="0">
                <a:latin typeface="Avenir Next LT Pro" panose="020B0504020202020204" pitchFamily="34" charset="0"/>
              </a:rPr>
              <a:t>Informational and instructional videos and story maps</a:t>
            </a:r>
          </a:p>
        </p:txBody>
      </p:sp>
      <p:sp>
        <p:nvSpPr>
          <p:cNvPr id="13" name="TextBox 12">
            <a:extLst>
              <a:ext uri="{FF2B5EF4-FFF2-40B4-BE49-F238E27FC236}">
                <a16:creationId xmlns:a16="http://schemas.microsoft.com/office/drawing/2014/main" id="{2E2B15D2-3EF7-403B-BA5A-8426D66FF7AE}"/>
              </a:ext>
            </a:extLst>
          </p:cNvPr>
          <p:cNvSpPr txBox="1"/>
          <p:nvPr/>
        </p:nvSpPr>
        <p:spPr>
          <a:xfrm>
            <a:off x="1840984" y="3965632"/>
            <a:ext cx="6466114" cy="461665"/>
          </a:xfrm>
          <a:prstGeom prst="rect">
            <a:avLst/>
          </a:prstGeom>
          <a:noFill/>
        </p:spPr>
        <p:txBody>
          <a:bodyPr wrap="square" rtlCol="0">
            <a:spAutoFit/>
          </a:bodyPr>
          <a:lstStyle/>
          <a:p>
            <a:r>
              <a:rPr lang="en-US" sz="2400" dirty="0">
                <a:latin typeface="Avenir Next LT Pro" panose="020B0504020202020204" pitchFamily="34" charset="0"/>
              </a:rPr>
              <a:t>Analytical reports and data tools</a:t>
            </a:r>
          </a:p>
        </p:txBody>
      </p:sp>
      <p:pic>
        <p:nvPicPr>
          <p:cNvPr id="5" name="Picture 4" descr="A picture containing logo&#10;&#10;Description automatically generated">
            <a:extLst>
              <a:ext uri="{FF2B5EF4-FFF2-40B4-BE49-F238E27FC236}">
                <a16:creationId xmlns:a16="http://schemas.microsoft.com/office/drawing/2014/main" id="{AC6F788C-49EC-468E-2029-9907D373E87F}"/>
              </a:ext>
            </a:extLst>
          </p:cNvPr>
          <p:cNvPicPr>
            <a:picLocks noChangeAspect="1"/>
          </p:cNvPicPr>
          <p:nvPr/>
        </p:nvPicPr>
        <p:blipFill>
          <a:blip r:embed="rId9"/>
          <a:stretch>
            <a:fillRect/>
          </a:stretch>
        </p:blipFill>
        <p:spPr>
          <a:xfrm>
            <a:off x="7620001" y="4402166"/>
            <a:ext cx="837355" cy="658758"/>
          </a:xfrm>
          <a:prstGeom prst="rect">
            <a:avLst/>
          </a:prstGeom>
        </p:spPr>
      </p:pic>
    </p:spTree>
    <p:extLst>
      <p:ext uri="{BB962C8B-B14F-4D97-AF65-F5344CB8AC3E}">
        <p14:creationId xmlns:p14="http://schemas.microsoft.com/office/powerpoint/2010/main" val="528692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46E633-05BA-6335-843B-827AF1F5E4C4}"/>
              </a:ext>
            </a:extLst>
          </p:cNvPr>
          <p:cNvSpPr>
            <a:spLocks noGrp="1"/>
          </p:cNvSpPr>
          <p:nvPr>
            <p:ph type="ctrTitle"/>
          </p:nvPr>
        </p:nvSpPr>
        <p:spPr>
          <a:xfrm>
            <a:off x="685800" y="2791009"/>
            <a:ext cx="7772400" cy="1204048"/>
          </a:xfrm>
        </p:spPr>
        <p:txBody>
          <a:bodyPr>
            <a:normAutofit fontScale="90000"/>
          </a:bodyPr>
          <a:lstStyle/>
          <a:p>
            <a:br>
              <a:rPr lang="en-US" dirty="0"/>
            </a:br>
            <a:r>
              <a:rPr lang="en-US" dirty="0"/>
              <a:t>What resources would be most helpful to have on the Resource Portal?</a:t>
            </a:r>
            <a:br>
              <a:rPr lang="en-US" dirty="0"/>
            </a:br>
            <a:endParaRPr lang="en-US" dirty="0"/>
          </a:p>
        </p:txBody>
      </p:sp>
      <p:sp>
        <p:nvSpPr>
          <p:cNvPr id="4" name="Slide Number Placeholder 3">
            <a:extLst>
              <a:ext uri="{FF2B5EF4-FFF2-40B4-BE49-F238E27FC236}">
                <a16:creationId xmlns:a16="http://schemas.microsoft.com/office/drawing/2014/main" id="{64DD3A43-D202-CFA6-D57B-66A71D7F6DFB}"/>
              </a:ext>
            </a:extLst>
          </p:cNvPr>
          <p:cNvSpPr>
            <a:spLocks noGrp="1"/>
          </p:cNvSpPr>
          <p:nvPr>
            <p:ph type="sldNum" sz="quarter" idx="4"/>
          </p:nvPr>
        </p:nvSpPr>
        <p:spPr/>
        <p:txBody>
          <a:bodyPr/>
          <a:lstStyle/>
          <a:p>
            <a:pPr>
              <a:defRPr/>
            </a:pPr>
            <a:fld id="{F01DF9B2-7F23-5B4A-9BBE-C5890CF05FB0}" type="slidenum">
              <a:rPr lang="en-US" smtClean="0"/>
              <a:pPr>
                <a:defRPr/>
              </a:pPr>
              <a:t>31</a:t>
            </a:fld>
            <a:endParaRPr lang="en-US" dirty="0"/>
          </a:p>
        </p:txBody>
      </p:sp>
    </p:spTree>
    <p:extLst>
      <p:ext uri="{BB962C8B-B14F-4D97-AF65-F5344CB8AC3E}">
        <p14:creationId xmlns:p14="http://schemas.microsoft.com/office/powerpoint/2010/main" val="2123683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8A34-1EA9-2512-E249-B78E7FC336A6}"/>
              </a:ext>
            </a:extLst>
          </p:cNvPr>
          <p:cNvSpPr>
            <a:spLocks noGrp="1"/>
          </p:cNvSpPr>
          <p:nvPr>
            <p:ph type="title"/>
          </p:nvPr>
        </p:nvSpPr>
        <p:spPr>
          <a:xfrm>
            <a:off x="303905" y="24517"/>
            <a:ext cx="8229600" cy="857250"/>
          </a:xfrm>
        </p:spPr>
        <p:txBody>
          <a:bodyPr>
            <a:normAutofit/>
          </a:bodyPr>
          <a:lstStyle/>
          <a:p>
            <a:r>
              <a:rPr lang="en-US" sz="3200" dirty="0">
                <a:latin typeface="Avenir Next LT Pro" panose="020B0504020202020204" pitchFamily="34" charset="0"/>
              </a:rPr>
              <a:t>Participation Reminder</a:t>
            </a:r>
          </a:p>
        </p:txBody>
      </p:sp>
      <p:sp>
        <p:nvSpPr>
          <p:cNvPr id="4" name="Slide Number Placeholder 3">
            <a:extLst>
              <a:ext uri="{FF2B5EF4-FFF2-40B4-BE49-F238E27FC236}">
                <a16:creationId xmlns:a16="http://schemas.microsoft.com/office/drawing/2014/main" id="{7307FE65-3BF5-21B1-C5FB-E6302ADD371B}"/>
              </a:ext>
            </a:extLst>
          </p:cNvPr>
          <p:cNvSpPr>
            <a:spLocks noGrp="1"/>
          </p:cNvSpPr>
          <p:nvPr>
            <p:ph type="sldNum" sz="quarter" idx="4"/>
          </p:nvPr>
        </p:nvSpPr>
        <p:spPr/>
        <p:txBody>
          <a:bodyPr/>
          <a:lstStyle/>
          <a:p>
            <a:pPr>
              <a:defRPr/>
            </a:pPr>
            <a:fld id="{F01DF9B2-7F23-5B4A-9BBE-C5890CF05FB0}" type="slidenum">
              <a:rPr lang="en-US" smtClean="0"/>
              <a:pPr>
                <a:defRPr/>
              </a:pPr>
              <a:t>32</a:t>
            </a:fld>
            <a:endParaRPr lang="en-US" dirty="0"/>
          </a:p>
        </p:txBody>
      </p:sp>
      <p:sp>
        <p:nvSpPr>
          <p:cNvPr id="8" name="Content Placeholder 7">
            <a:extLst>
              <a:ext uri="{FF2B5EF4-FFF2-40B4-BE49-F238E27FC236}">
                <a16:creationId xmlns:a16="http://schemas.microsoft.com/office/drawing/2014/main" id="{9C8AF89F-0885-AF0F-236B-F33B358A34FF}"/>
              </a:ext>
            </a:extLst>
          </p:cNvPr>
          <p:cNvSpPr>
            <a:spLocks noGrp="1"/>
          </p:cNvSpPr>
          <p:nvPr>
            <p:ph idx="1"/>
          </p:nvPr>
        </p:nvSpPr>
        <p:spPr>
          <a:xfrm>
            <a:off x="3798221" y="2444324"/>
            <a:ext cx="2618088" cy="3724348"/>
          </a:xfrm>
        </p:spPr>
        <p:txBody>
          <a:bodyPr>
            <a:normAutofit/>
          </a:bodyPr>
          <a:lstStyle/>
          <a:p>
            <a:pPr marL="0" indent="0">
              <a:buNone/>
            </a:pPr>
            <a:r>
              <a:rPr lang="en-US" sz="1600" dirty="0">
                <a:latin typeface="Avenir Next LT Pro" panose="020B0504020202020204" pitchFamily="34" charset="0"/>
              </a:rPr>
              <a:t>Raise Hand via phone: </a:t>
            </a:r>
          </a:p>
          <a:p>
            <a:pPr marL="174625" indent="-174625"/>
            <a:r>
              <a:rPr lang="en-US" sz="1600" dirty="0">
                <a:effectLst/>
                <a:latin typeface="Avenir Next LT Pro" panose="020B0504020202020204" pitchFamily="34" charset="0"/>
                <a:ea typeface="Times New Roman" panose="02020603050405020304" pitchFamily="18" charset="0"/>
              </a:rPr>
              <a:t>Dial *9 to raise and lower your hand</a:t>
            </a:r>
            <a:endParaRPr lang="en-US" sz="1600" dirty="0">
              <a:effectLst/>
              <a:latin typeface="Avenir Next LT Pro" panose="020B0504020202020204" pitchFamily="34" charset="0"/>
              <a:ea typeface="Calibri" panose="020F0502020204030204" pitchFamily="34" charset="0"/>
            </a:endParaRPr>
          </a:p>
          <a:p>
            <a:pPr marL="0" indent="0">
              <a:buNone/>
            </a:pPr>
            <a:endParaRPr lang="en-US" sz="1600" dirty="0"/>
          </a:p>
        </p:txBody>
      </p:sp>
      <p:pic>
        <p:nvPicPr>
          <p:cNvPr id="3" name="Picture 2" descr="A picture containing logo&#10;&#10;Description automatically generated">
            <a:extLst>
              <a:ext uri="{FF2B5EF4-FFF2-40B4-BE49-F238E27FC236}">
                <a16:creationId xmlns:a16="http://schemas.microsoft.com/office/drawing/2014/main" id="{FD59DD8E-E9C3-DBBA-57B7-2DE7544CAE71}"/>
              </a:ext>
            </a:extLst>
          </p:cNvPr>
          <p:cNvPicPr>
            <a:picLocks noChangeAspect="1"/>
          </p:cNvPicPr>
          <p:nvPr/>
        </p:nvPicPr>
        <p:blipFill>
          <a:blip r:embed="rId3"/>
          <a:stretch>
            <a:fillRect/>
          </a:stretch>
        </p:blipFill>
        <p:spPr>
          <a:xfrm>
            <a:off x="7620001" y="4402166"/>
            <a:ext cx="837355" cy="658758"/>
          </a:xfrm>
          <a:prstGeom prst="rect">
            <a:avLst/>
          </a:prstGeom>
        </p:spPr>
      </p:pic>
      <p:pic>
        <p:nvPicPr>
          <p:cNvPr id="5" name="Picture 4">
            <a:extLst>
              <a:ext uri="{FF2B5EF4-FFF2-40B4-BE49-F238E27FC236}">
                <a16:creationId xmlns:a16="http://schemas.microsoft.com/office/drawing/2014/main" id="{0C555A1A-49E1-5487-587D-BD942DF8C64A}"/>
              </a:ext>
            </a:extLst>
          </p:cNvPr>
          <p:cNvPicPr>
            <a:picLocks noChangeAspect="1"/>
          </p:cNvPicPr>
          <p:nvPr/>
        </p:nvPicPr>
        <p:blipFill>
          <a:blip r:embed="rId4"/>
          <a:stretch>
            <a:fillRect/>
          </a:stretch>
        </p:blipFill>
        <p:spPr>
          <a:xfrm>
            <a:off x="6650846" y="803174"/>
            <a:ext cx="2236019" cy="1524559"/>
          </a:xfrm>
          <a:prstGeom prst="rect">
            <a:avLst/>
          </a:prstGeom>
        </p:spPr>
      </p:pic>
      <p:pic>
        <p:nvPicPr>
          <p:cNvPr id="2050" name="Picture 4" descr="Graphical user interface, website&#10;&#10;Description automatically generated">
            <a:extLst>
              <a:ext uri="{FF2B5EF4-FFF2-40B4-BE49-F238E27FC236}">
                <a16:creationId xmlns:a16="http://schemas.microsoft.com/office/drawing/2014/main" id="{C34F7F4A-0A13-7A22-9A6F-AE7D2BD98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52" y="813294"/>
            <a:ext cx="2438036" cy="150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D4AF35-CD2F-C78A-C5FF-5BCB59A27ABC}"/>
              </a:ext>
            </a:extLst>
          </p:cNvPr>
          <p:cNvSpPr txBox="1"/>
          <p:nvPr/>
        </p:nvSpPr>
        <p:spPr>
          <a:xfrm>
            <a:off x="6597578" y="2447598"/>
            <a:ext cx="2145111" cy="1354217"/>
          </a:xfrm>
          <a:prstGeom prst="rect">
            <a:avLst/>
          </a:prstGeom>
          <a:noFill/>
        </p:spPr>
        <p:txBody>
          <a:bodyPr wrap="square">
            <a:spAutoFit/>
          </a:bodyPr>
          <a:lstStyle/>
          <a:p>
            <a:pPr marL="174625" indent="-174625">
              <a:buFont typeface="Arial" panose="020B0604020202020204" pitchFamily="34" charset="0"/>
              <a:buChar char="•"/>
            </a:pPr>
            <a:r>
              <a:rPr lang="en-US" sz="1600" dirty="0">
                <a:latin typeface="Avenir Next LT Pro" panose="020B0504020202020204" pitchFamily="34" charset="0"/>
              </a:rPr>
              <a:t>Type your comments or questions into the Q&amp;A Box</a:t>
            </a:r>
          </a:p>
          <a:p>
            <a:endParaRPr lang="en-US" dirty="0"/>
          </a:p>
        </p:txBody>
      </p:sp>
      <p:cxnSp>
        <p:nvCxnSpPr>
          <p:cNvPr id="10" name="Straight Connector 9">
            <a:extLst>
              <a:ext uri="{FF2B5EF4-FFF2-40B4-BE49-F238E27FC236}">
                <a16:creationId xmlns:a16="http://schemas.microsoft.com/office/drawing/2014/main" id="{C78DE7A9-542C-9B56-CCCE-6EF57DF4376B}"/>
              </a:ext>
            </a:extLst>
          </p:cNvPr>
          <p:cNvCxnSpPr>
            <a:cxnSpLocks/>
          </p:cNvCxnSpPr>
          <p:nvPr/>
        </p:nvCxnSpPr>
        <p:spPr>
          <a:xfrm>
            <a:off x="3474720" y="2447598"/>
            <a:ext cx="0" cy="2453154"/>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7">
            <a:extLst>
              <a:ext uri="{FF2B5EF4-FFF2-40B4-BE49-F238E27FC236}">
                <a16:creationId xmlns:a16="http://schemas.microsoft.com/office/drawing/2014/main" id="{1BCB3D43-9A49-1AC2-2641-6A2C41D00D33}"/>
              </a:ext>
            </a:extLst>
          </p:cNvPr>
          <p:cNvSpPr txBox="1">
            <a:spLocks/>
          </p:cNvSpPr>
          <p:nvPr/>
        </p:nvSpPr>
        <p:spPr>
          <a:xfrm>
            <a:off x="222725" y="2444324"/>
            <a:ext cx="3045261" cy="37243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1"/>
                </a:solidFill>
                <a:latin typeface="Avenir LT Std 55 Roman" panose="020B0503020203020204" pitchFamily="34" charset="77"/>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Avenir LT Std 55 Roman" panose="020B0503020203020204" pitchFamily="34" charset="77"/>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Avenir LT Std 55 Roman" panose="020B0503020203020204" pitchFamily="34" charset="77"/>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venir LT Std 55 Roman" panose="020B0503020203020204" pitchFamily="34" charset="77"/>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Avenir LT Std 55 Roman" panose="020B0503020203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latin typeface="Avenir Next LT Pro" panose="020B0504020202020204" pitchFamily="34" charset="0"/>
              </a:rPr>
              <a:t>Raise Hand via Zoom Webinar</a:t>
            </a:r>
          </a:p>
          <a:p>
            <a:pPr marL="230188" indent="-230188">
              <a:buFont typeface="+mj-lt"/>
              <a:buAutoNum type="arabicPeriod"/>
            </a:pPr>
            <a:r>
              <a:rPr lang="en-US" sz="1600" dirty="0">
                <a:latin typeface="Avenir Next LT Pro" panose="020B0504020202020204" pitchFamily="34" charset="0"/>
              </a:rPr>
              <a:t>Select the “Reactions” button, then the Raise Hand option. </a:t>
            </a:r>
          </a:p>
          <a:p>
            <a:pPr marL="230188" indent="-230188">
              <a:buFont typeface="+mj-lt"/>
              <a:buAutoNum type="arabicPeriod"/>
            </a:pPr>
            <a:r>
              <a:rPr lang="en-US" sz="1600" dirty="0">
                <a:latin typeface="Avenir Next LT Pro" panose="020B0504020202020204" pitchFamily="34" charset="0"/>
              </a:rPr>
              <a:t>The host will be notified that you've raised your hand. </a:t>
            </a:r>
          </a:p>
          <a:p>
            <a:pPr marL="230188" indent="-230188">
              <a:buFont typeface="+mj-lt"/>
              <a:buAutoNum type="arabicPeriod"/>
            </a:pPr>
            <a:r>
              <a:rPr lang="en-US" sz="1600" dirty="0">
                <a:latin typeface="Avenir Next LT Pro" panose="020B0504020202020204" pitchFamily="34" charset="0"/>
              </a:rPr>
              <a:t>Select Lower Hand to lower it.</a:t>
            </a:r>
          </a:p>
        </p:txBody>
      </p:sp>
      <p:cxnSp>
        <p:nvCxnSpPr>
          <p:cNvPr id="13" name="Straight Connector 12">
            <a:extLst>
              <a:ext uri="{FF2B5EF4-FFF2-40B4-BE49-F238E27FC236}">
                <a16:creationId xmlns:a16="http://schemas.microsoft.com/office/drawing/2014/main" id="{E6D3BD25-2DD5-AFF4-0720-7DF41332B9E9}"/>
              </a:ext>
            </a:extLst>
          </p:cNvPr>
          <p:cNvCxnSpPr>
            <a:cxnSpLocks/>
          </p:cNvCxnSpPr>
          <p:nvPr/>
        </p:nvCxnSpPr>
        <p:spPr>
          <a:xfrm>
            <a:off x="6241662" y="2447598"/>
            <a:ext cx="0" cy="2453154"/>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5D50FE5-1828-FEC0-A885-A2721F09350A}"/>
              </a:ext>
            </a:extLst>
          </p:cNvPr>
          <p:cNvSpPr txBox="1"/>
          <p:nvPr/>
        </p:nvSpPr>
        <p:spPr>
          <a:xfrm>
            <a:off x="4204245" y="1103788"/>
            <a:ext cx="1194916" cy="923330"/>
          </a:xfrm>
          <a:prstGeom prst="rect">
            <a:avLst/>
          </a:prstGeom>
          <a:solidFill>
            <a:schemeClr val="tx1">
              <a:lumMod val="50000"/>
            </a:schemeClr>
          </a:solidFill>
        </p:spPr>
        <p:txBody>
          <a:bodyPr wrap="square" rtlCol="0">
            <a:spAutoFit/>
          </a:bodyPr>
          <a:lstStyle/>
          <a:p>
            <a:endParaRPr lang="en-US" dirty="0">
              <a:solidFill>
                <a:schemeClr val="bg1"/>
              </a:solidFill>
            </a:endParaRPr>
          </a:p>
          <a:p>
            <a:pPr algn="ctr"/>
            <a:r>
              <a:rPr lang="en-US" dirty="0">
                <a:solidFill>
                  <a:schemeClr val="bg1">
                    <a:lumMod val="85000"/>
                  </a:schemeClr>
                </a:solidFill>
              </a:rPr>
              <a:t>*9</a:t>
            </a:r>
          </a:p>
          <a:p>
            <a:endParaRPr lang="en-US" dirty="0">
              <a:solidFill>
                <a:schemeClr val="bg1"/>
              </a:solidFill>
            </a:endParaRPr>
          </a:p>
        </p:txBody>
      </p:sp>
    </p:spTree>
    <p:extLst>
      <p:ext uri="{BB962C8B-B14F-4D97-AF65-F5344CB8AC3E}">
        <p14:creationId xmlns:p14="http://schemas.microsoft.com/office/powerpoint/2010/main" val="3854458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040492-1DDD-C093-FFAE-D8FF393ABB8C}"/>
              </a:ext>
            </a:extLst>
          </p:cNvPr>
          <p:cNvSpPr>
            <a:spLocks noGrp="1"/>
          </p:cNvSpPr>
          <p:nvPr>
            <p:ph type="ctr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6D68AA8E-A0EF-72BC-189F-AFA77195856A}"/>
              </a:ext>
            </a:extLst>
          </p:cNvPr>
          <p:cNvSpPr>
            <a:spLocks noGrp="1"/>
          </p:cNvSpPr>
          <p:nvPr>
            <p:ph type="sldNum" sz="quarter" idx="4"/>
          </p:nvPr>
        </p:nvSpPr>
        <p:spPr/>
        <p:txBody>
          <a:bodyPr/>
          <a:lstStyle/>
          <a:p>
            <a:pPr>
              <a:defRPr/>
            </a:pPr>
            <a:fld id="{F01DF9B2-7F23-5B4A-9BBE-C5890CF05FB0}" type="slidenum">
              <a:rPr lang="en-US" smtClean="0"/>
              <a:pPr>
                <a:defRPr/>
              </a:pPr>
              <a:t>33</a:t>
            </a:fld>
            <a:endParaRPr lang="en-US" dirty="0"/>
          </a:p>
        </p:txBody>
      </p:sp>
    </p:spTree>
    <p:extLst>
      <p:ext uri="{BB962C8B-B14F-4D97-AF65-F5344CB8AC3E}">
        <p14:creationId xmlns:p14="http://schemas.microsoft.com/office/powerpoint/2010/main" val="4204808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78DD9-2449-4A1A-BF22-7F2876DBB97C}"/>
              </a:ext>
            </a:extLst>
          </p:cNvPr>
          <p:cNvSpPr>
            <a:spLocks noGrp="1"/>
          </p:cNvSpPr>
          <p:nvPr>
            <p:ph idx="1"/>
          </p:nvPr>
        </p:nvSpPr>
        <p:spPr>
          <a:xfrm>
            <a:off x="567142" y="2805279"/>
            <a:ext cx="3433332" cy="2399819"/>
          </a:xfrm>
        </p:spPr>
        <p:txBody>
          <a:bodyPr>
            <a:noAutofit/>
          </a:bodyPr>
          <a:lstStyle/>
          <a:p>
            <a:pPr marL="0" indent="0">
              <a:lnSpc>
                <a:spcPct val="150000"/>
              </a:lnSpc>
              <a:buNone/>
            </a:pPr>
            <a:r>
              <a:rPr lang="en-US" sz="1350" dirty="0">
                <a:solidFill>
                  <a:srgbClr val="27AAE1"/>
                </a:solidFill>
                <a:latin typeface="Avenir Next LT Pro" panose="020B0504020202020204" pitchFamily="34" charset="0"/>
              </a:rPr>
              <a:t>caclimateinvestments.ca.gov </a:t>
            </a:r>
          </a:p>
          <a:p>
            <a:pPr marL="0" indent="0">
              <a:lnSpc>
                <a:spcPct val="150000"/>
              </a:lnSpc>
              <a:buNone/>
            </a:pPr>
            <a:r>
              <a:rPr lang="en-US" sz="1350" dirty="0">
                <a:solidFill>
                  <a:srgbClr val="27AAE1"/>
                </a:solidFill>
                <a:latin typeface="Avenir Next LT Pro" panose="020B0504020202020204" pitchFamily="34" charset="0"/>
              </a:rPr>
              <a:t>                @CAClimateInvest</a:t>
            </a:r>
          </a:p>
          <a:p>
            <a:pPr marL="0" indent="0">
              <a:buNone/>
            </a:pPr>
            <a:r>
              <a:rPr lang="en-US" sz="1400" dirty="0">
                <a:solidFill>
                  <a:srgbClr val="46A9E0"/>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GGRFProgram@arb.ca.gov</a:t>
            </a:r>
            <a:endParaRPr lang="en-US" sz="1400" dirty="0">
              <a:solidFill>
                <a:srgbClr val="46A9E0"/>
              </a:solidFill>
              <a:latin typeface="Avenir Next LT Pro" panose="020B0504020202020204" pitchFamily="34" charset="0"/>
            </a:endParaRPr>
          </a:p>
          <a:p>
            <a:pPr marL="0" indent="0">
              <a:lnSpc>
                <a:spcPct val="150000"/>
              </a:lnSpc>
              <a:buNone/>
            </a:pPr>
            <a:endParaRPr lang="en-US" sz="1350" dirty="0">
              <a:solidFill>
                <a:srgbClr val="58595B"/>
              </a:solidFill>
              <a:latin typeface="Avenir Next LT Pro" panose="020B0504020202020204" pitchFamily="34" charset="0"/>
            </a:endParaRPr>
          </a:p>
          <a:p>
            <a:pPr marL="0" indent="0">
              <a:lnSpc>
                <a:spcPct val="150000"/>
              </a:lnSpc>
              <a:buNone/>
            </a:pPr>
            <a:r>
              <a:rPr lang="en-US" sz="1350" dirty="0">
                <a:solidFill>
                  <a:srgbClr val="58595B"/>
                </a:solidFill>
                <a:latin typeface="Avenir Next LT Pro" panose="020B0504020202020204" pitchFamily="34" charset="0"/>
              </a:rPr>
              <a:t>1-800-757-2907  </a:t>
            </a:r>
            <a:r>
              <a:rPr lang="bg-BG" sz="1350" dirty="0">
                <a:solidFill>
                  <a:srgbClr val="58595B"/>
                </a:solidFill>
              </a:rPr>
              <a:t>•</a:t>
            </a:r>
            <a:r>
              <a:rPr lang="en-US" sz="1350" dirty="0">
                <a:solidFill>
                  <a:srgbClr val="58595B"/>
                </a:solidFill>
                <a:latin typeface="Avenir Next LT Pro" panose="020B0504020202020204" pitchFamily="34" charset="0"/>
              </a:rPr>
              <a:t> </a:t>
            </a:r>
            <a:r>
              <a:rPr lang="en-US" sz="1350" dirty="0" err="1">
                <a:solidFill>
                  <a:srgbClr val="58595B"/>
                </a:solidFill>
                <a:latin typeface="Avenir Next LT Pro" panose="020B0504020202020204" pitchFamily="34" charset="0"/>
              </a:rPr>
              <a:t>Hablamos</a:t>
            </a:r>
            <a:r>
              <a:rPr lang="en-US" sz="1350" dirty="0">
                <a:solidFill>
                  <a:srgbClr val="58595B"/>
                </a:solidFill>
                <a:latin typeface="Avenir Next LT Pro" panose="020B0504020202020204" pitchFamily="34" charset="0"/>
              </a:rPr>
              <a:t> </a:t>
            </a:r>
            <a:r>
              <a:rPr lang="en-US" sz="1350" dirty="0" err="1">
                <a:solidFill>
                  <a:srgbClr val="58595B"/>
                </a:solidFill>
                <a:latin typeface="Avenir Next LT Pro" panose="020B0504020202020204" pitchFamily="34" charset="0"/>
              </a:rPr>
              <a:t>Español</a:t>
            </a:r>
            <a:endParaRPr lang="en-US" sz="1350" dirty="0">
              <a:solidFill>
                <a:srgbClr val="58595B"/>
              </a:solidFill>
              <a:latin typeface="Avenir Next LT Pro" panose="020B0504020202020204" pitchFamily="34" charset="0"/>
            </a:endParaRPr>
          </a:p>
          <a:p>
            <a:pPr marL="0" indent="0">
              <a:lnSpc>
                <a:spcPct val="150000"/>
              </a:lnSpc>
              <a:buNone/>
            </a:pPr>
            <a:endParaRPr lang="en-US" sz="1350" dirty="0">
              <a:solidFill>
                <a:srgbClr val="58595B"/>
              </a:solidFill>
            </a:endParaRPr>
          </a:p>
        </p:txBody>
      </p:sp>
      <p:sp>
        <p:nvSpPr>
          <p:cNvPr id="4" name="Slide Number Placeholder 3">
            <a:extLst>
              <a:ext uri="{FF2B5EF4-FFF2-40B4-BE49-F238E27FC236}">
                <a16:creationId xmlns:a16="http://schemas.microsoft.com/office/drawing/2014/main" id="{FC82DD95-CD72-4F83-865F-864E4A823C8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34</a:t>
            </a:fld>
            <a:endParaRPr lang="en-US" dirty="0">
              <a:solidFill>
                <a:schemeClr val="bg1"/>
              </a:solidFill>
            </a:endParaRPr>
          </a:p>
        </p:txBody>
      </p:sp>
      <p:pic>
        <p:nvPicPr>
          <p:cNvPr id="17" name="Picture 16" descr="SM_icons.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09" y="3194476"/>
            <a:ext cx="689067" cy="314245"/>
          </a:xfrm>
          <a:prstGeom prst="rect">
            <a:avLst/>
          </a:prstGeom>
        </p:spPr>
      </p:pic>
      <p:cxnSp>
        <p:nvCxnSpPr>
          <p:cNvPr id="18" name="Straight Connector 17"/>
          <p:cNvCxnSpPr>
            <a:cxnSpLocks/>
          </p:cNvCxnSpPr>
          <p:nvPr/>
        </p:nvCxnSpPr>
        <p:spPr>
          <a:xfrm>
            <a:off x="651809" y="4060760"/>
            <a:ext cx="2954991" cy="0"/>
          </a:xfrm>
          <a:prstGeom prst="line">
            <a:avLst/>
          </a:prstGeom>
          <a:ln>
            <a:solidFill>
              <a:srgbClr val="58595B"/>
            </a:solidFill>
          </a:ln>
        </p:spPr>
        <p:style>
          <a:lnRef idx="2">
            <a:schemeClr val="accent1"/>
          </a:lnRef>
          <a:fillRef idx="0">
            <a:schemeClr val="accent1"/>
          </a:fillRef>
          <a:effectRef idx="1">
            <a:schemeClr val="accent1"/>
          </a:effectRef>
          <a:fontRef idx="minor">
            <a:schemeClr val="tx1"/>
          </a:fontRef>
        </p:style>
      </p:cxnSp>
      <p:pic>
        <p:nvPicPr>
          <p:cNvPr id="2" name="Content Placeholder 6">
            <a:extLst>
              <a:ext uri="{FF2B5EF4-FFF2-40B4-BE49-F238E27FC236}">
                <a16:creationId xmlns:a16="http://schemas.microsoft.com/office/drawing/2014/main" id="{CAC0DA07-A7EA-5FC8-0C9C-B7625FD75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002" y="1175256"/>
            <a:ext cx="1931643" cy="1531089"/>
          </a:xfrm>
          <a:prstGeom prst="rect">
            <a:avLst/>
          </a:prstGeom>
        </p:spPr>
      </p:pic>
      <p:pic>
        <p:nvPicPr>
          <p:cNvPr id="10" name="Picture 9" descr="A group of people walking on a dirt path in the woods&#10;&#10;Description automatically generated">
            <a:extLst>
              <a:ext uri="{FF2B5EF4-FFF2-40B4-BE49-F238E27FC236}">
                <a16:creationId xmlns:a16="http://schemas.microsoft.com/office/drawing/2014/main" id="{64B49A1E-635B-E6A5-C434-C1C37D82ED57}"/>
              </a:ext>
            </a:extLst>
          </p:cNvPr>
          <p:cNvPicPr>
            <a:picLocks noChangeAspect="1"/>
          </p:cNvPicPr>
          <p:nvPr/>
        </p:nvPicPr>
        <p:blipFill rotWithShape="1">
          <a:blip r:embed="rId6">
            <a:extLst>
              <a:ext uri="{28A0092B-C50C-407E-A947-70E740481C1C}">
                <a14:useLocalDpi xmlns:a14="http://schemas.microsoft.com/office/drawing/2010/main" val="0"/>
              </a:ext>
            </a:extLst>
          </a:blip>
          <a:srcRect l="8716" r="14629" b="9872"/>
          <a:stretch/>
        </p:blipFill>
        <p:spPr>
          <a:xfrm>
            <a:off x="4275663" y="954844"/>
            <a:ext cx="1986250" cy="1751501"/>
          </a:xfrm>
          <a:prstGeom prst="rect">
            <a:avLst/>
          </a:prstGeom>
        </p:spPr>
      </p:pic>
      <p:pic>
        <p:nvPicPr>
          <p:cNvPr id="12" name="Picture 11">
            <a:extLst>
              <a:ext uri="{FF2B5EF4-FFF2-40B4-BE49-F238E27FC236}">
                <a16:creationId xmlns:a16="http://schemas.microsoft.com/office/drawing/2014/main" id="{FCE75F07-2C8C-C0F5-F9F5-F3978AAC0954}"/>
              </a:ext>
            </a:extLst>
          </p:cNvPr>
          <p:cNvPicPr>
            <a:picLocks noChangeAspect="1"/>
          </p:cNvPicPr>
          <p:nvPr/>
        </p:nvPicPr>
        <p:blipFill>
          <a:blip r:embed="rId7">
            <a:extLst>
              <a:ext uri="{28A0092B-C50C-407E-A947-70E740481C1C}">
                <a14:useLocalDpi xmlns:a14="http://schemas.microsoft.com/office/drawing/2010/main" val="0"/>
              </a:ext>
            </a:extLst>
          </a:blip>
          <a:srcRect t="16377" b="16377"/>
          <a:stretch/>
        </p:blipFill>
        <p:spPr>
          <a:xfrm>
            <a:off x="4250861" y="2805279"/>
            <a:ext cx="4479031" cy="2006346"/>
          </a:xfrm>
          <a:prstGeom prst="rect">
            <a:avLst/>
          </a:prstGeom>
        </p:spPr>
      </p:pic>
      <p:pic>
        <p:nvPicPr>
          <p:cNvPr id="13" name="Picture 12" descr="A car parked in a parking lot&#10;&#10;Description automatically generated with medium confidence">
            <a:extLst>
              <a:ext uri="{FF2B5EF4-FFF2-40B4-BE49-F238E27FC236}">
                <a16:creationId xmlns:a16="http://schemas.microsoft.com/office/drawing/2014/main" id="{AAFF744E-F52A-643D-3AFA-CD2281EEE3FD}"/>
              </a:ext>
            </a:extLst>
          </p:cNvPr>
          <p:cNvPicPr>
            <a:picLocks noChangeAspect="1"/>
          </p:cNvPicPr>
          <p:nvPr/>
        </p:nvPicPr>
        <p:blipFill rotWithShape="1">
          <a:blip r:embed="rId8">
            <a:extLst>
              <a:ext uri="{28A0092B-C50C-407E-A947-70E740481C1C}">
                <a14:useLocalDpi xmlns:a14="http://schemas.microsoft.com/office/drawing/2010/main" val="0"/>
              </a:ext>
            </a:extLst>
          </a:blip>
          <a:srcRect r="9305"/>
          <a:stretch/>
        </p:blipFill>
        <p:spPr>
          <a:xfrm>
            <a:off x="6347115" y="954844"/>
            <a:ext cx="2382777" cy="1751501"/>
          </a:xfrm>
          <a:prstGeom prst="rect">
            <a:avLst/>
          </a:prstGeom>
        </p:spPr>
      </p:pic>
      <p:sp>
        <p:nvSpPr>
          <p:cNvPr id="14" name="Title 1">
            <a:extLst>
              <a:ext uri="{FF2B5EF4-FFF2-40B4-BE49-F238E27FC236}">
                <a16:creationId xmlns:a16="http://schemas.microsoft.com/office/drawing/2014/main" id="{69BE164E-222C-7A51-0617-47EF9EB1FE9C}"/>
              </a:ext>
            </a:extLst>
          </p:cNvPr>
          <p:cNvSpPr>
            <a:spLocks noGrp="1"/>
          </p:cNvSpPr>
          <p:nvPr>
            <p:ph type="title"/>
          </p:nvPr>
        </p:nvSpPr>
        <p:spPr>
          <a:xfrm>
            <a:off x="457200" y="83599"/>
            <a:ext cx="8229600" cy="857250"/>
          </a:xfrm>
        </p:spPr>
        <p:txBody>
          <a:bodyPr>
            <a:normAutofit/>
          </a:bodyPr>
          <a:lstStyle/>
          <a:p>
            <a:r>
              <a:rPr lang="en-US" sz="3200" dirty="0">
                <a:latin typeface="Avenir Next LT Pro" panose="020B0504020202020204" pitchFamily="34" charset="0"/>
              </a:rPr>
              <a:t>We want to hear from you!</a:t>
            </a:r>
          </a:p>
        </p:txBody>
      </p:sp>
    </p:spTree>
    <p:extLst>
      <p:ext uri="{BB962C8B-B14F-4D97-AF65-F5344CB8AC3E}">
        <p14:creationId xmlns:p14="http://schemas.microsoft.com/office/powerpoint/2010/main" val="27605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E457-9EE1-8D2A-66AA-B5F7376940FA}"/>
              </a:ext>
            </a:extLst>
          </p:cNvPr>
          <p:cNvSpPr>
            <a:spLocks noGrp="1"/>
          </p:cNvSpPr>
          <p:nvPr>
            <p:ph type="title"/>
          </p:nvPr>
        </p:nvSpPr>
        <p:spPr/>
        <p:txBody>
          <a:bodyPr>
            <a:normAutofit/>
          </a:bodyPr>
          <a:lstStyle/>
          <a:p>
            <a:r>
              <a:rPr lang="en-US" sz="3200" dirty="0">
                <a:latin typeface="Avenir Next LT Pro" panose="020B0504020202020204" pitchFamily="34" charset="0"/>
              </a:rPr>
              <a:t>Technical Support</a:t>
            </a:r>
          </a:p>
        </p:txBody>
      </p:sp>
      <p:sp>
        <p:nvSpPr>
          <p:cNvPr id="3" name="Content Placeholder 2">
            <a:extLst>
              <a:ext uri="{FF2B5EF4-FFF2-40B4-BE49-F238E27FC236}">
                <a16:creationId xmlns:a16="http://schemas.microsoft.com/office/drawing/2014/main" id="{86510A85-3DAB-4A57-9F3F-D019834859B9}"/>
              </a:ext>
            </a:extLst>
          </p:cNvPr>
          <p:cNvSpPr>
            <a:spLocks noGrp="1"/>
          </p:cNvSpPr>
          <p:nvPr>
            <p:ph idx="1"/>
          </p:nvPr>
        </p:nvSpPr>
        <p:spPr>
          <a:xfrm>
            <a:off x="457200" y="3531871"/>
            <a:ext cx="8229600" cy="697229"/>
          </a:xfrm>
        </p:spPr>
        <p:txBody>
          <a:bodyPr/>
          <a:lstStyle/>
          <a:p>
            <a:pPr marL="0" indent="0" algn="ctr">
              <a:buNone/>
            </a:pPr>
            <a:r>
              <a:rPr lang="en-US" dirty="0">
                <a:latin typeface="Avenir Next LT Pro" panose="020B0504020202020204" pitchFamily="34" charset="0"/>
              </a:rPr>
              <a:t>Contact </a:t>
            </a:r>
            <a:r>
              <a:rPr lang="en-US" dirty="0">
                <a:latin typeface="Avenir Next LT Pro" panose="020B0504020202020204" pitchFamily="34" charset="0"/>
                <a:hlinkClick r:id="rId3"/>
              </a:rPr>
              <a:t>GGRFProgram@arb.ca.gov </a:t>
            </a:r>
            <a:endParaRPr lang="en-US" dirty="0">
              <a:latin typeface="Avenir Next LT Pro" panose="020B0504020202020204" pitchFamily="34" charset="0"/>
            </a:endParaRPr>
          </a:p>
        </p:txBody>
      </p:sp>
      <p:sp>
        <p:nvSpPr>
          <p:cNvPr id="4" name="Slide Number Placeholder 3">
            <a:extLst>
              <a:ext uri="{FF2B5EF4-FFF2-40B4-BE49-F238E27FC236}">
                <a16:creationId xmlns:a16="http://schemas.microsoft.com/office/drawing/2014/main" id="{29C9B666-269F-C284-63DE-422874428EF7}"/>
              </a:ext>
            </a:extLst>
          </p:cNvPr>
          <p:cNvSpPr>
            <a:spLocks noGrp="1"/>
          </p:cNvSpPr>
          <p:nvPr>
            <p:ph type="sldNum" sz="quarter" idx="4"/>
          </p:nvPr>
        </p:nvSpPr>
        <p:spPr/>
        <p:txBody>
          <a:bodyPr/>
          <a:lstStyle/>
          <a:p>
            <a:pPr>
              <a:defRPr/>
            </a:pPr>
            <a:fld id="{F01DF9B2-7F23-5B4A-9BBE-C5890CF05FB0}" type="slidenum">
              <a:rPr lang="en-US" smtClean="0"/>
              <a:pPr>
                <a:defRPr/>
              </a:pPr>
              <a:t>4</a:t>
            </a:fld>
            <a:endParaRPr lang="en-US" dirty="0"/>
          </a:p>
        </p:txBody>
      </p:sp>
      <p:pic>
        <p:nvPicPr>
          <p:cNvPr id="6" name="Graphic 5" descr="Monitor with solid fill">
            <a:extLst>
              <a:ext uri="{FF2B5EF4-FFF2-40B4-BE49-F238E27FC236}">
                <a16:creationId xmlns:a16="http://schemas.microsoft.com/office/drawing/2014/main" id="{8B5BD438-FBFF-068D-7968-EDBEABD6B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4725" y="1194435"/>
            <a:ext cx="2114550" cy="211455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80615253-C3C3-9538-322C-7C6724ABBB00}"/>
              </a:ext>
            </a:extLst>
          </p:cNvPr>
          <p:cNvPicPr>
            <a:picLocks noChangeAspect="1"/>
          </p:cNvPicPr>
          <p:nvPr/>
        </p:nvPicPr>
        <p:blipFill>
          <a:blip r:embed="rId6"/>
          <a:stretch>
            <a:fillRect/>
          </a:stretch>
        </p:blipFill>
        <p:spPr>
          <a:xfrm>
            <a:off x="7620001" y="4402166"/>
            <a:ext cx="837355" cy="658758"/>
          </a:xfrm>
          <a:prstGeom prst="rect">
            <a:avLst/>
          </a:prstGeom>
        </p:spPr>
      </p:pic>
    </p:spTree>
    <p:extLst>
      <p:ext uri="{BB962C8B-B14F-4D97-AF65-F5344CB8AC3E}">
        <p14:creationId xmlns:p14="http://schemas.microsoft.com/office/powerpoint/2010/main" val="392163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15A8-0E30-DCC1-0BC9-B5472EDA9DDA}"/>
              </a:ext>
            </a:extLst>
          </p:cNvPr>
          <p:cNvSpPr>
            <a:spLocks noGrp="1"/>
          </p:cNvSpPr>
          <p:nvPr>
            <p:ph type="title"/>
          </p:nvPr>
        </p:nvSpPr>
        <p:spPr/>
        <p:txBody>
          <a:bodyPr>
            <a:normAutofit/>
          </a:bodyPr>
          <a:lstStyle/>
          <a:p>
            <a:r>
              <a:rPr lang="en-US" sz="3200" dirty="0">
                <a:latin typeface="Avenir Next LT Pro" panose="020B0504020202020204" pitchFamily="34" charset="0"/>
              </a:rPr>
              <a:t>Workshop Agenda</a:t>
            </a:r>
          </a:p>
        </p:txBody>
      </p:sp>
      <p:sp>
        <p:nvSpPr>
          <p:cNvPr id="3" name="Content Placeholder 2">
            <a:extLst>
              <a:ext uri="{FF2B5EF4-FFF2-40B4-BE49-F238E27FC236}">
                <a16:creationId xmlns:a16="http://schemas.microsoft.com/office/drawing/2014/main" id="{1D0B5F75-79B2-9711-D6B1-50271A20339C}"/>
              </a:ext>
            </a:extLst>
          </p:cNvPr>
          <p:cNvSpPr>
            <a:spLocks noGrp="1"/>
          </p:cNvSpPr>
          <p:nvPr>
            <p:ph idx="1"/>
          </p:nvPr>
        </p:nvSpPr>
        <p:spPr/>
        <p:txBody>
          <a:bodyPr>
            <a:normAutofit/>
          </a:bodyPr>
          <a:lstStyle/>
          <a:p>
            <a:pPr marL="514350" indent="-514350">
              <a:buAutoNum type="arabicPeriod"/>
            </a:pPr>
            <a:r>
              <a:rPr lang="en-US" sz="2800" dirty="0">
                <a:latin typeface="Avenir Next LT Pro" panose="020B0504020202020204" pitchFamily="34" charset="0"/>
              </a:rPr>
              <a:t>California Climate Investments Overview</a:t>
            </a:r>
          </a:p>
          <a:p>
            <a:pPr marL="514350" indent="-514350">
              <a:buAutoNum type="arabicPeriod"/>
            </a:pPr>
            <a:r>
              <a:rPr lang="en-US" sz="2800" dirty="0">
                <a:latin typeface="Avenir Next LT Pro" panose="020B0504020202020204" pitchFamily="34" charset="0"/>
              </a:rPr>
              <a:t>Funding Guidelines Background</a:t>
            </a:r>
          </a:p>
          <a:p>
            <a:pPr marL="514350" indent="-514350">
              <a:buAutoNum type="arabicPeriod"/>
            </a:pPr>
            <a:r>
              <a:rPr lang="en-US" sz="2800" dirty="0">
                <a:latin typeface="Avenir Next LT Pro" panose="020B0504020202020204" pitchFamily="34" charset="0"/>
              </a:rPr>
              <a:t>Draft Key Changes</a:t>
            </a:r>
          </a:p>
          <a:p>
            <a:pPr marL="514350" indent="-514350">
              <a:buAutoNum type="arabicPeriod"/>
            </a:pPr>
            <a:r>
              <a:rPr lang="en-US" sz="2800" dirty="0">
                <a:latin typeface="Avenir Next LT Pro" panose="020B0504020202020204" pitchFamily="34" charset="0"/>
              </a:rPr>
              <a:t>Resource Portal Tour</a:t>
            </a:r>
          </a:p>
          <a:p>
            <a:pPr marL="514350" indent="-514350">
              <a:buAutoNum type="arabicPeriod"/>
            </a:pPr>
            <a:r>
              <a:rPr lang="en-US" sz="2800" dirty="0">
                <a:latin typeface="Avenir Next LT Pro" panose="020B0504020202020204" pitchFamily="34" charset="0"/>
              </a:rPr>
              <a:t>Open Comment</a:t>
            </a:r>
          </a:p>
          <a:p>
            <a:pPr marL="514350" indent="-514350">
              <a:buFont typeface="+mj-lt"/>
              <a:buAutoNum type="arabicPeriod"/>
            </a:pPr>
            <a:r>
              <a:rPr lang="en-US" sz="2800" dirty="0">
                <a:latin typeface="Avenir Next LT Pro" panose="020B0504020202020204" pitchFamily="34" charset="0"/>
              </a:rPr>
              <a:t>Next steps</a:t>
            </a:r>
          </a:p>
        </p:txBody>
      </p:sp>
      <p:sp>
        <p:nvSpPr>
          <p:cNvPr id="4" name="Slide Number Placeholder 3">
            <a:extLst>
              <a:ext uri="{FF2B5EF4-FFF2-40B4-BE49-F238E27FC236}">
                <a16:creationId xmlns:a16="http://schemas.microsoft.com/office/drawing/2014/main" id="{332067EB-9FA6-FCC9-889B-E7E56CEEB069}"/>
              </a:ext>
            </a:extLst>
          </p:cNvPr>
          <p:cNvSpPr>
            <a:spLocks noGrp="1"/>
          </p:cNvSpPr>
          <p:nvPr>
            <p:ph type="sldNum" sz="quarter" idx="4"/>
          </p:nvPr>
        </p:nvSpPr>
        <p:spPr/>
        <p:txBody>
          <a:bodyPr/>
          <a:lstStyle/>
          <a:p>
            <a:pPr>
              <a:defRPr/>
            </a:pPr>
            <a:fld id="{F01DF9B2-7F23-5B4A-9BBE-C5890CF05FB0}" type="slidenum">
              <a:rPr lang="en-US" smtClean="0"/>
              <a:pPr>
                <a:defRPr/>
              </a:pPr>
              <a:t>5</a:t>
            </a:fld>
            <a:endParaRPr lang="en-US" dirty="0"/>
          </a:p>
        </p:txBody>
      </p:sp>
      <p:pic>
        <p:nvPicPr>
          <p:cNvPr id="5" name="Picture 4" descr="A picture containing logo&#10;&#10;Description automatically generated">
            <a:extLst>
              <a:ext uri="{FF2B5EF4-FFF2-40B4-BE49-F238E27FC236}">
                <a16:creationId xmlns:a16="http://schemas.microsoft.com/office/drawing/2014/main" id="{9A17B750-03F3-8F5E-9FEF-555997E9A0F8}"/>
              </a:ext>
            </a:extLst>
          </p:cNvPr>
          <p:cNvPicPr>
            <a:picLocks noChangeAspect="1"/>
          </p:cNvPicPr>
          <p:nvPr/>
        </p:nvPicPr>
        <p:blipFill>
          <a:blip r:embed="rId3"/>
          <a:stretch>
            <a:fillRect/>
          </a:stretch>
        </p:blipFill>
        <p:spPr>
          <a:xfrm>
            <a:off x="7620001" y="4402166"/>
            <a:ext cx="837355" cy="658758"/>
          </a:xfrm>
          <a:prstGeom prst="rect">
            <a:avLst/>
          </a:prstGeom>
        </p:spPr>
      </p:pic>
    </p:spTree>
    <p:extLst>
      <p:ext uri="{BB962C8B-B14F-4D97-AF65-F5344CB8AC3E}">
        <p14:creationId xmlns:p14="http://schemas.microsoft.com/office/powerpoint/2010/main" val="261702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84DA-3009-48E2-9940-2AF5DC9E1219}"/>
              </a:ext>
            </a:extLst>
          </p:cNvPr>
          <p:cNvSpPr>
            <a:spLocks noGrp="1"/>
          </p:cNvSpPr>
          <p:nvPr>
            <p:ph type="title"/>
          </p:nvPr>
        </p:nvSpPr>
        <p:spPr>
          <a:xfrm>
            <a:off x="457200" y="102392"/>
            <a:ext cx="8229600" cy="857250"/>
          </a:xfrm>
        </p:spPr>
        <p:txBody>
          <a:bodyPr>
            <a:noAutofit/>
          </a:bodyPr>
          <a:lstStyle/>
          <a:p>
            <a:r>
              <a:rPr lang="en-US" sz="3200" dirty="0">
                <a:latin typeface="Avenir Next LT Pro" panose="020B0504020202020204" pitchFamily="34" charset="0"/>
              </a:rPr>
              <a:t>Poll: What type of organization do you represent?</a:t>
            </a:r>
          </a:p>
        </p:txBody>
      </p:sp>
      <p:sp>
        <p:nvSpPr>
          <p:cNvPr id="3" name="Content Placeholder 2">
            <a:extLst>
              <a:ext uri="{FF2B5EF4-FFF2-40B4-BE49-F238E27FC236}">
                <a16:creationId xmlns:a16="http://schemas.microsoft.com/office/drawing/2014/main" id="{958637E4-B032-8B4F-7842-3432B5958FD3}"/>
              </a:ext>
            </a:extLst>
          </p:cNvPr>
          <p:cNvSpPr>
            <a:spLocks noGrp="1"/>
          </p:cNvSpPr>
          <p:nvPr>
            <p:ph idx="1"/>
          </p:nvPr>
        </p:nvSpPr>
        <p:spPr>
          <a:xfrm>
            <a:off x="457200" y="1337073"/>
            <a:ext cx="8229600" cy="3394472"/>
          </a:xfrm>
        </p:spPr>
        <p:txBody>
          <a:bodyPr>
            <a:normAutofit/>
          </a:bodyPr>
          <a:lstStyle/>
          <a:p>
            <a:pPr marL="514350" indent="-514350">
              <a:buFont typeface="+mj-lt"/>
              <a:buAutoNum type="alphaUcPeriod"/>
            </a:pPr>
            <a:r>
              <a:rPr lang="en-US" sz="2000" dirty="0">
                <a:latin typeface="Avenir Next LT Pro" panose="020B0504020202020204" pitchFamily="34" charset="0"/>
              </a:rPr>
              <a:t>Community-based organization/nonprofit</a:t>
            </a:r>
          </a:p>
          <a:p>
            <a:pPr marL="514350" indent="-514350">
              <a:buFont typeface="+mj-lt"/>
              <a:buAutoNum type="alphaUcPeriod"/>
            </a:pPr>
            <a:r>
              <a:rPr lang="en-US" sz="2000" dirty="0">
                <a:latin typeface="Avenir Next LT Pro" panose="020B0504020202020204" pitchFamily="34" charset="0"/>
              </a:rPr>
              <a:t>Tribal government or tribal member</a:t>
            </a:r>
          </a:p>
          <a:p>
            <a:pPr marL="514350" indent="-514350">
              <a:buFont typeface="+mj-lt"/>
              <a:buAutoNum type="alphaUcPeriod"/>
            </a:pPr>
            <a:r>
              <a:rPr lang="en-US" sz="2000" dirty="0">
                <a:latin typeface="Avenir Next LT Pro" panose="020B0504020202020204" pitchFamily="34" charset="0"/>
              </a:rPr>
              <a:t>Local, regional or state government</a:t>
            </a:r>
          </a:p>
          <a:p>
            <a:pPr marL="514350" indent="-514350">
              <a:buFont typeface="+mj-lt"/>
              <a:buAutoNum type="alphaUcPeriod"/>
            </a:pPr>
            <a:r>
              <a:rPr lang="en-US" sz="2000" dirty="0">
                <a:latin typeface="Avenir Next LT Pro" panose="020B0504020202020204" pitchFamily="34" charset="0"/>
              </a:rPr>
              <a:t>California Climate Investments program administrator</a:t>
            </a:r>
          </a:p>
          <a:p>
            <a:pPr marL="514350" indent="-514350">
              <a:buFont typeface="+mj-lt"/>
              <a:buAutoNum type="alphaUcPeriod"/>
            </a:pPr>
            <a:r>
              <a:rPr lang="en-US" sz="2000" dirty="0">
                <a:latin typeface="Avenir Next LT Pro" panose="020B0504020202020204" pitchFamily="34" charset="0"/>
              </a:rPr>
              <a:t>California Climate Investments grant applicant </a:t>
            </a:r>
          </a:p>
          <a:p>
            <a:pPr marL="514350" indent="-514350">
              <a:buFont typeface="+mj-lt"/>
              <a:buAutoNum type="alphaUcPeriod"/>
            </a:pPr>
            <a:r>
              <a:rPr lang="en-US" sz="2000" dirty="0">
                <a:latin typeface="Avenir Next LT Pro" panose="020B0504020202020204" pitchFamily="34" charset="0"/>
              </a:rPr>
              <a:t>Workforce development or training organization</a:t>
            </a:r>
          </a:p>
          <a:p>
            <a:pPr marL="514350" indent="-514350">
              <a:buFont typeface="+mj-lt"/>
              <a:buAutoNum type="alphaUcPeriod"/>
            </a:pPr>
            <a:r>
              <a:rPr lang="en-US" sz="2000" dirty="0">
                <a:latin typeface="Avenir Next LT Pro" panose="020B0504020202020204" pitchFamily="34" charset="0"/>
              </a:rPr>
              <a:t>Business or consultant</a:t>
            </a:r>
          </a:p>
          <a:p>
            <a:pPr marL="514350" indent="-514350">
              <a:buFont typeface="+mj-lt"/>
              <a:buAutoNum type="alphaUcPeriod"/>
            </a:pPr>
            <a:r>
              <a:rPr lang="en-US" sz="2000" dirty="0">
                <a:latin typeface="Avenir Next LT Pro" panose="020B0504020202020204" pitchFamily="34" charset="0"/>
              </a:rPr>
              <a:t>Public attendee</a:t>
            </a:r>
            <a:endParaRPr lang="en-US" sz="2000" strike="sngStrike" dirty="0">
              <a:latin typeface="Avenir Next LT Pro" panose="020B0504020202020204" pitchFamily="34" charset="0"/>
            </a:endParaRPr>
          </a:p>
          <a:p>
            <a:pPr marL="514350" indent="-514350">
              <a:buFont typeface="+mj-lt"/>
              <a:buAutoNum type="alphaUcPeriod"/>
            </a:pPr>
            <a:r>
              <a:rPr lang="en-US" sz="2000" dirty="0">
                <a:latin typeface="Avenir Next LT Pro" panose="020B0504020202020204" pitchFamily="34" charset="0"/>
              </a:rPr>
              <a:t>Other</a:t>
            </a:r>
          </a:p>
        </p:txBody>
      </p:sp>
      <p:sp>
        <p:nvSpPr>
          <p:cNvPr id="4" name="Slide Number Placeholder 3">
            <a:extLst>
              <a:ext uri="{FF2B5EF4-FFF2-40B4-BE49-F238E27FC236}">
                <a16:creationId xmlns:a16="http://schemas.microsoft.com/office/drawing/2014/main" id="{E67DFCA7-9BDA-AFBE-CA25-8A2217243E32}"/>
              </a:ext>
            </a:extLst>
          </p:cNvPr>
          <p:cNvSpPr>
            <a:spLocks noGrp="1"/>
          </p:cNvSpPr>
          <p:nvPr>
            <p:ph type="sldNum" sz="quarter" idx="4"/>
          </p:nvPr>
        </p:nvSpPr>
        <p:spPr/>
        <p:txBody>
          <a:bodyPr/>
          <a:lstStyle/>
          <a:p>
            <a:pPr>
              <a:defRPr/>
            </a:pPr>
            <a:fld id="{F01DF9B2-7F23-5B4A-9BBE-C5890CF05FB0}" type="slidenum">
              <a:rPr lang="en-US" smtClean="0"/>
              <a:pPr>
                <a:defRPr/>
              </a:pPr>
              <a:t>6</a:t>
            </a:fld>
            <a:endParaRPr lang="en-US" dirty="0"/>
          </a:p>
        </p:txBody>
      </p:sp>
      <p:pic>
        <p:nvPicPr>
          <p:cNvPr id="5" name="Picture 4" descr="California Climate Investments logo. Cap and Trade Dollars at Work.">
            <a:extLst>
              <a:ext uri="{FF2B5EF4-FFF2-40B4-BE49-F238E27FC236}">
                <a16:creationId xmlns:a16="http://schemas.microsoft.com/office/drawing/2014/main" id="{E1EC9158-664E-7128-0BB6-5BBB9209BDDF}"/>
              </a:ext>
            </a:extLst>
          </p:cNvPr>
          <p:cNvPicPr>
            <a:picLocks noChangeAspect="1"/>
          </p:cNvPicPr>
          <p:nvPr/>
        </p:nvPicPr>
        <p:blipFill>
          <a:blip r:embed="rId3"/>
          <a:stretch>
            <a:fillRect/>
          </a:stretch>
        </p:blipFill>
        <p:spPr>
          <a:xfrm>
            <a:off x="7620001" y="4402166"/>
            <a:ext cx="837355" cy="658758"/>
          </a:xfrm>
          <a:prstGeom prst="rect">
            <a:avLst/>
          </a:prstGeom>
        </p:spPr>
      </p:pic>
    </p:spTree>
    <p:extLst>
      <p:ext uri="{BB962C8B-B14F-4D97-AF65-F5344CB8AC3E}">
        <p14:creationId xmlns:p14="http://schemas.microsoft.com/office/powerpoint/2010/main" val="276618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586E2-C03D-B8CD-4E8D-D600050EC06F}"/>
              </a:ext>
            </a:extLst>
          </p:cNvPr>
          <p:cNvSpPr>
            <a:spLocks noGrp="1"/>
          </p:cNvSpPr>
          <p:nvPr>
            <p:ph type="title"/>
          </p:nvPr>
        </p:nvSpPr>
        <p:spPr>
          <a:xfrm>
            <a:off x="111512" y="205979"/>
            <a:ext cx="9032488" cy="857250"/>
          </a:xfrm>
        </p:spPr>
        <p:txBody>
          <a:bodyPr>
            <a:normAutofit fontScale="90000"/>
          </a:bodyPr>
          <a:lstStyle/>
          <a:p>
            <a:r>
              <a:rPr lang="en-US" dirty="0">
                <a:latin typeface="Avenir Next LT Pro" panose="020B0504020202020204" pitchFamily="34" charset="0"/>
              </a:rPr>
              <a:t>California Climate Investments Overview</a:t>
            </a:r>
          </a:p>
        </p:txBody>
      </p:sp>
      <p:sp>
        <p:nvSpPr>
          <p:cNvPr id="4" name="Slide Number Placeholder 3">
            <a:extLst>
              <a:ext uri="{FF2B5EF4-FFF2-40B4-BE49-F238E27FC236}">
                <a16:creationId xmlns:a16="http://schemas.microsoft.com/office/drawing/2014/main" id="{BA3ADBE1-62A5-000E-7A6A-126DF0CCE3A7}"/>
              </a:ext>
            </a:extLst>
          </p:cNvPr>
          <p:cNvSpPr>
            <a:spLocks noGrp="1"/>
          </p:cNvSpPr>
          <p:nvPr>
            <p:ph type="sldNum" sz="quarter" idx="4"/>
          </p:nvPr>
        </p:nvSpPr>
        <p:spPr/>
        <p:txBody>
          <a:bodyPr/>
          <a:lstStyle/>
          <a:p>
            <a:pPr>
              <a:defRPr/>
            </a:pPr>
            <a:fld id="{F01DF9B2-7F23-5B4A-9BBE-C5890CF05FB0}" type="slidenum">
              <a:rPr lang="en-US" smtClean="0"/>
              <a:pPr>
                <a:defRPr/>
              </a:pPr>
              <a:t>7</a:t>
            </a:fld>
            <a:endParaRPr lang="en-US" dirty="0"/>
          </a:p>
        </p:txBody>
      </p:sp>
      <p:pic>
        <p:nvPicPr>
          <p:cNvPr id="6" name="Picture 5" descr="A picture containing logo&#10;&#10;Description automatically generated">
            <a:extLst>
              <a:ext uri="{FF2B5EF4-FFF2-40B4-BE49-F238E27FC236}">
                <a16:creationId xmlns:a16="http://schemas.microsoft.com/office/drawing/2014/main" id="{D7B77F7B-5388-9AB6-9BA5-01579BC159DD}"/>
              </a:ext>
            </a:extLst>
          </p:cNvPr>
          <p:cNvPicPr>
            <a:picLocks noChangeAspect="1"/>
          </p:cNvPicPr>
          <p:nvPr/>
        </p:nvPicPr>
        <p:blipFill>
          <a:blip r:embed="rId3"/>
          <a:stretch>
            <a:fillRect/>
          </a:stretch>
        </p:blipFill>
        <p:spPr>
          <a:xfrm>
            <a:off x="1728108" y="1005486"/>
            <a:ext cx="4600846" cy="3619545"/>
          </a:xfrm>
          <a:prstGeom prst="rect">
            <a:avLst/>
          </a:prstGeom>
        </p:spPr>
      </p:pic>
    </p:spTree>
    <p:extLst>
      <p:ext uri="{BB962C8B-B14F-4D97-AF65-F5344CB8AC3E}">
        <p14:creationId xmlns:p14="http://schemas.microsoft.com/office/powerpoint/2010/main" val="288034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4649611"/>
          </a:xfrm>
          <a:prstGeom prst="rect">
            <a:avLst/>
          </a:prstGeom>
          <a:solidFill>
            <a:srgbClr val="D0E3C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Slide Number Placeholder 4">
            <a:extLst>
              <a:ext uri="{FF2B5EF4-FFF2-40B4-BE49-F238E27FC236}">
                <a16:creationId xmlns:a16="http://schemas.microsoft.com/office/drawing/2014/main" id="{85CF3CC1-0786-41E4-A395-6CF9210E457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8</a:t>
            </a:fld>
            <a:endParaRPr lang="en-US">
              <a:solidFill>
                <a:schemeClr val="bg1"/>
              </a:solidFill>
            </a:endParaRPr>
          </a:p>
        </p:txBody>
      </p:sp>
      <p:pic>
        <p:nvPicPr>
          <p:cNvPr id="8" name="Picture 7" descr="Aucion Proceeds.png"/>
          <p:cNvPicPr>
            <a:picLocks noChangeAspect="1"/>
          </p:cNvPicPr>
          <p:nvPr/>
        </p:nvPicPr>
        <p:blipFill rotWithShape="1">
          <a:blip r:embed="rId3" cstate="print">
            <a:extLst>
              <a:ext uri="{28A0092B-C50C-407E-A947-70E740481C1C}">
                <a14:useLocalDpi xmlns:a14="http://schemas.microsoft.com/office/drawing/2010/main" val="0"/>
              </a:ext>
            </a:extLst>
          </a:blip>
          <a:srcRect l="-133" t="21906" r="133" b="8953"/>
          <a:stretch/>
        </p:blipFill>
        <p:spPr>
          <a:xfrm>
            <a:off x="205638" y="987962"/>
            <a:ext cx="8918569" cy="3344010"/>
          </a:xfrm>
          <a:prstGeom prst="rect">
            <a:avLst/>
          </a:prstGeom>
        </p:spPr>
      </p:pic>
      <p:sp>
        <p:nvSpPr>
          <p:cNvPr id="6" name="Rectangle 5">
            <a:extLst>
              <a:ext uri="{FF2B5EF4-FFF2-40B4-BE49-F238E27FC236}">
                <a16:creationId xmlns:a16="http://schemas.microsoft.com/office/drawing/2014/main" id="{4E65BE96-7AF2-C17E-C388-D8EFD8117985}"/>
              </a:ext>
            </a:extLst>
          </p:cNvPr>
          <p:cNvSpPr/>
          <p:nvPr/>
        </p:nvSpPr>
        <p:spPr>
          <a:xfrm>
            <a:off x="3028911" y="987962"/>
            <a:ext cx="5696929" cy="3167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A diagram of a green energy source&#10;&#10;Description automatically generated with medium confidence">
            <a:extLst>
              <a:ext uri="{FF2B5EF4-FFF2-40B4-BE49-F238E27FC236}">
                <a16:creationId xmlns:a16="http://schemas.microsoft.com/office/drawing/2014/main" id="{2BFE8545-1B49-1FD6-2060-ED3ECB426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168" y="775883"/>
            <a:ext cx="6700901" cy="3768167"/>
          </a:xfrm>
          <a:prstGeom prst="rect">
            <a:avLst/>
          </a:prstGeom>
        </p:spPr>
      </p:pic>
      <p:sp>
        <p:nvSpPr>
          <p:cNvPr id="10" name="TextBox 9">
            <a:extLst>
              <a:ext uri="{FF2B5EF4-FFF2-40B4-BE49-F238E27FC236}">
                <a16:creationId xmlns:a16="http://schemas.microsoft.com/office/drawing/2014/main" id="{38E3634F-F585-E22D-CF83-9CB2419154A1}"/>
              </a:ext>
            </a:extLst>
          </p:cNvPr>
          <p:cNvSpPr txBox="1"/>
          <p:nvPr/>
        </p:nvSpPr>
        <p:spPr>
          <a:xfrm>
            <a:off x="590971" y="570299"/>
            <a:ext cx="4708394" cy="600164"/>
          </a:xfrm>
          <a:prstGeom prst="rect">
            <a:avLst/>
          </a:prstGeom>
          <a:solidFill>
            <a:srgbClr val="009F47"/>
          </a:solidFill>
          <a:ln>
            <a:solidFill>
              <a:srgbClr val="009F47"/>
            </a:solidFill>
          </a:ln>
        </p:spPr>
        <p:txBody>
          <a:bodyPr wrap="square" rtlCol="0">
            <a:spAutoFit/>
          </a:bodyPr>
          <a:lstStyle/>
          <a:p>
            <a:r>
              <a:rPr lang="en-US" sz="1650" b="1" dirty="0">
                <a:solidFill>
                  <a:schemeClr val="bg1"/>
                </a:solidFill>
                <a:latin typeface="Avenir Next LT Pro" panose="020B0504020202020204" pitchFamily="34" charset="0"/>
              </a:rPr>
              <a:t>Overview of California Climate Investments using Cap-and-Trade Auction Proceeds</a:t>
            </a:r>
          </a:p>
        </p:txBody>
      </p:sp>
    </p:spTree>
    <p:extLst>
      <p:ext uri="{BB962C8B-B14F-4D97-AF65-F5344CB8AC3E}">
        <p14:creationId xmlns:p14="http://schemas.microsoft.com/office/powerpoint/2010/main" val="3956749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7BB435-6D98-0AA4-3E91-7891A6D9FBD0}"/>
              </a:ext>
            </a:extLst>
          </p:cNvPr>
          <p:cNvSpPr>
            <a:spLocks noGrp="1"/>
          </p:cNvSpPr>
          <p:nvPr>
            <p:ph type="title"/>
          </p:nvPr>
        </p:nvSpPr>
        <p:spPr>
          <a:xfrm>
            <a:off x="332428" y="269977"/>
            <a:ext cx="3837194" cy="857250"/>
          </a:xfrm>
        </p:spPr>
        <p:txBody>
          <a:bodyPr>
            <a:normAutofit fontScale="90000"/>
          </a:bodyPr>
          <a:lstStyle/>
          <a:p>
            <a:r>
              <a:rPr lang="en-US">
                <a:latin typeface="Avenir LT Std 55 Roman" panose="020B0503020203020204" pitchFamily="34" charset="0"/>
              </a:rPr>
              <a:t>Administering Agencies</a:t>
            </a:r>
            <a:endParaRPr lang="en-US" sz="2900" b="0">
              <a:latin typeface="Avenir LT Std 55 Roman" panose="020B0503020203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473BF-1763-48E7-AC28-88AB9492DC1C}" type="slidenum">
              <a:rPr lang="en-US" smtClean="0"/>
              <a:pPr/>
              <a:t>9</a:t>
            </a:fld>
            <a:endParaRPr lang="en-US"/>
          </a:p>
        </p:txBody>
      </p:sp>
      <p:grpSp>
        <p:nvGrpSpPr>
          <p:cNvPr id="2" name="Group 1" descr="Logos for administering agencies. " title="Logos"/>
          <p:cNvGrpSpPr/>
          <p:nvPr/>
        </p:nvGrpSpPr>
        <p:grpSpPr>
          <a:xfrm>
            <a:off x="87881" y="444012"/>
            <a:ext cx="9070192" cy="4255476"/>
            <a:chOff x="98411" y="240864"/>
            <a:chExt cx="12093589" cy="5673968"/>
          </a:xfrm>
        </p:grpSpPr>
        <p:pic>
          <p:nvPicPr>
            <p:cNvPr id="6" name="Content Placeholder 6">
              <a:extLst>
                <a:ext uri="{FF2B5EF4-FFF2-40B4-BE49-F238E27FC236}">
                  <a16:creationId xmlns:a16="http://schemas.microsoft.com/office/drawing/2014/main" id="{B0569723-A48A-4974-A237-BD896AB34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11" y="2040744"/>
              <a:ext cx="3746832" cy="2969873"/>
            </a:xfrm>
            <a:prstGeom prst="rect">
              <a:avLst/>
            </a:prstGeom>
            <a:noFill/>
            <a:ln>
              <a:noFill/>
            </a:ln>
          </p:spPr>
        </p:pic>
        <p:pic>
          <p:nvPicPr>
            <p:cNvPr id="8" name="Picture 22">
              <a:extLst>
                <a:ext uri="{FF2B5EF4-FFF2-40B4-BE49-F238E27FC236}">
                  <a16:creationId xmlns:a16="http://schemas.microsoft.com/office/drawing/2014/main" id="{7E8655C1-CE70-41E5-B0DF-BD508A5E4A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47279" y="4192664"/>
              <a:ext cx="1757220" cy="629451"/>
            </a:xfrm>
            <a:prstGeom prst="rect">
              <a:avLst/>
            </a:prstGeom>
            <a:extLst>
              <a:ext uri="{909E8E84-426E-40dd-AFC4-6F175D3DCCD1}">
                <a14:hiddenFill xmlns="" xmlns:a14="http://schemas.microsoft.com/office/drawing/2010/main">
                  <a:solidFill>
                    <a:srgbClr val="FFFFFF"/>
                  </a:solidFill>
                </a14:hiddenFill>
              </a:ext>
            </a:extLst>
          </p:spPr>
        </p:pic>
        <p:pic>
          <p:nvPicPr>
            <p:cNvPr id="10" name="Picture 28" descr="Image result for california high speed rail logo">
              <a:extLst>
                <a:ext uri="{FF2B5EF4-FFF2-40B4-BE49-F238E27FC236}">
                  <a16:creationId xmlns:a16="http://schemas.microsoft.com/office/drawing/2014/main" id="{A70F1345-E831-4852-BE86-F7B8755D980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7970484" y="1754889"/>
              <a:ext cx="1376754" cy="123792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AD71B028-793E-48AD-8959-EB22A177CB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633647" y="1753326"/>
              <a:ext cx="1230470" cy="88233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4" descr="Image result for caltrans logo">
              <a:extLst>
                <a:ext uri="{FF2B5EF4-FFF2-40B4-BE49-F238E27FC236}">
                  <a16:creationId xmlns:a16="http://schemas.microsoft.com/office/drawing/2014/main" id="{258E3985-0164-43B5-B4F5-4F851A91524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69393" y="449625"/>
              <a:ext cx="1077895" cy="86123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0" descr="Image result for california conservation corps logo">
              <a:extLst>
                <a:ext uri="{FF2B5EF4-FFF2-40B4-BE49-F238E27FC236}">
                  <a16:creationId xmlns:a16="http://schemas.microsoft.com/office/drawing/2014/main" id="{20A30BA0-1F83-4F09-B2F9-DC1529656B8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690855" y="473005"/>
              <a:ext cx="989482" cy="98948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1C24DB2A-EA26-4E3E-B19B-A2EAB55EB01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946813" y="3023420"/>
              <a:ext cx="1281315" cy="95397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C1255586-2CAE-4984-8B36-FB090F05A5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348066" y="1763257"/>
              <a:ext cx="1063946" cy="106394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945391C2-6AE4-499C-8F2C-2E42E9006E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566068" y="240864"/>
              <a:ext cx="932719" cy="129725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DB83A7A4-B1B7-432D-9209-0F635AA83CD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1912" y="3169550"/>
              <a:ext cx="1201351" cy="89985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433A83A0-5A88-450C-92D1-60A96753644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789580" y="4932177"/>
              <a:ext cx="1115315" cy="98265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30" descr="Image result for california department of water resources logo">
              <a:extLst>
                <a:ext uri="{FF2B5EF4-FFF2-40B4-BE49-F238E27FC236}">
                  <a16:creationId xmlns:a16="http://schemas.microsoft.com/office/drawing/2014/main" id="{EEE63ABA-AA64-4B73-B76D-F79019FDA40A}"/>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973389" y="1877904"/>
              <a:ext cx="1033427" cy="103342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C57C21D-80AD-4CB3-B037-18209A525BC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9496" y="380553"/>
              <a:ext cx="803242" cy="1004052"/>
            </a:xfrm>
            <a:prstGeom prst="rect">
              <a:avLst/>
            </a:prstGeom>
          </p:spPr>
        </p:pic>
        <p:pic>
          <p:nvPicPr>
            <p:cNvPr id="21" name="Picture 6">
              <a:extLst>
                <a:ext uri="{FF2B5EF4-FFF2-40B4-BE49-F238E27FC236}">
                  <a16:creationId xmlns:a16="http://schemas.microsoft.com/office/drawing/2014/main" id="{772003AD-1824-41CF-9B5A-BEA9D5479C0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6917351" y="3188619"/>
              <a:ext cx="1765374" cy="59353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6">
              <a:extLst>
                <a:ext uri="{FF2B5EF4-FFF2-40B4-BE49-F238E27FC236}">
                  <a16:creationId xmlns:a16="http://schemas.microsoft.com/office/drawing/2014/main" id="{F11812AE-00AC-4BA6-9EEE-A51A11C2A35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6791763" y="4715700"/>
              <a:ext cx="1902904" cy="112404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Image result for cdfa logo">
              <a:extLst>
                <a:ext uri="{FF2B5EF4-FFF2-40B4-BE49-F238E27FC236}">
                  <a16:creationId xmlns:a16="http://schemas.microsoft.com/office/drawing/2014/main" id="{7A5FDDDD-1280-4FE7-B6DD-67A327C8934A}"/>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10239550" y="2919189"/>
              <a:ext cx="1751514" cy="99486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16" descr="Image result for department of fish and wil logo">
              <a:extLst>
                <a:ext uri="{FF2B5EF4-FFF2-40B4-BE49-F238E27FC236}">
                  <a16:creationId xmlns:a16="http://schemas.microsoft.com/office/drawing/2014/main" id="{D631A2C1-0A76-485E-814F-1FF2BB0397D4}"/>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5849256" y="1906615"/>
              <a:ext cx="765595" cy="1007358"/>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286613" y="4315109"/>
              <a:ext cx="1615121" cy="540224"/>
            </a:xfrm>
            <a:prstGeom prst="rect">
              <a:avLst/>
            </a:prstGeom>
          </p:spPr>
        </p:pic>
        <p:pic>
          <p:nvPicPr>
            <p:cNvPr id="26" name="Picture 2" descr="Logo for the California Workforce Development Boar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07432" y="5124078"/>
              <a:ext cx="2384568" cy="6045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al OES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10671" y="4343866"/>
              <a:ext cx="1762125" cy="666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Organization Title"/>
            <p:cNvPicPr>
              <a:picLocks noChangeAspect="1" noChangeArrowheads="1"/>
            </p:cNvPicPr>
            <p:nvPr/>
          </p:nvPicPr>
          <p:blipFill rotWithShape="1">
            <a:blip r:embed="rId23">
              <a:extLst>
                <a:ext uri="{28A0092B-C50C-407E-A947-70E740481C1C}">
                  <a14:useLocalDpi xmlns:a14="http://schemas.microsoft.com/office/drawing/2010/main" val="0"/>
                </a:ext>
              </a:extLst>
            </a:blip>
            <a:srcRect l="7122" t="1" r="72478" b="-3329"/>
            <a:stretch/>
          </p:blipFill>
          <p:spPr bwMode="auto">
            <a:xfrm>
              <a:off x="7178046" y="4069404"/>
              <a:ext cx="1102689" cy="930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Downstream Defender | Advanced stormwater treatment BMP ..."/>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232235" y="479724"/>
              <a:ext cx="1745845" cy="6963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Ca. Coastal Commission"/>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92224" y="5269821"/>
              <a:ext cx="2442621" cy="5581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6DD5CD06-0F2E-168E-A1A6-C32BBAD282F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85213" y="2373045"/>
            <a:ext cx="823874" cy="823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PUC Resolution Outlines Safety Guidelines for Passenger Carriers - Chauffeur Driven Magazine">
            <a:extLst>
              <a:ext uri="{FF2B5EF4-FFF2-40B4-BE49-F238E27FC236}">
                <a16:creationId xmlns:a16="http://schemas.microsoft.com/office/drawing/2014/main" id="{10D4CCBA-BAAC-C412-A063-4EB7E637F75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18889" y="1276281"/>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201037"/>
      </p:ext>
    </p:extLst>
  </p:cSld>
  <p:clrMapOvr>
    <a:masterClrMapping/>
  </p:clrMapOvr>
</p:sld>
</file>

<file path=ppt/theme/theme1.xml><?xml version="1.0" encoding="utf-8"?>
<a:theme xmlns:a="http://schemas.openxmlformats.org/drawingml/2006/main" name="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sketch" id="{499CFC98-D8E0-A249-A77E-2700F59FEA3A}" vid="{357CD3AE-7E1A-F246-860B-8341B48EC2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4C9B93AEC8C84394C785EB28E8E1FA" ma:contentTypeVersion="18" ma:contentTypeDescription="Create a new document." ma:contentTypeScope="" ma:versionID="2abcdc26d5170e6185c9996679578f95">
  <xsd:schema xmlns:xsd="http://www.w3.org/2001/XMLSchema" xmlns:xs="http://www.w3.org/2001/XMLSchema" xmlns:p="http://schemas.microsoft.com/office/2006/metadata/properties" xmlns:ns1="http://schemas.microsoft.com/sharepoint/v3" xmlns:ns2="2ee7d741-2b1e-4e71-a67e-0a8ac7098c51" xmlns:ns3="916e2c6f-7716-484a-9f06-7a80088ea94f" targetNamespace="http://schemas.microsoft.com/office/2006/metadata/properties" ma:root="true" ma:fieldsID="572a3dd617db2ca513fb1e16fb940a1e" ns1:_="" ns2:_="" ns3:_="">
    <xsd:import namespace="http://schemas.microsoft.com/sharepoint/v3"/>
    <xsd:import namespace="2ee7d741-2b1e-4e71-a67e-0a8ac7098c51"/>
    <xsd:import namespace="916e2c6f-7716-484a-9f06-7a80088ea9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e7d741-2b1e-4e71-a67e-0a8ac7098c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5073050-3fd1-4e92-a2b5-a3b9c7057e57"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6e2c6f-7716-484a-9f06-7a80088ea9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6f91603-6d2b-4f8a-aba5-b396ad73976e}" ma:internalName="TaxCatchAll" ma:showField="CatchAllData" ma:web="916e2c6f-7716-484a-9f06-7a80088ea9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6e2c6f-7716-484a-9f06-7a80088ea94f" xsi:nil="true"/>
    <lcf76f155ced4ddcb4097134ff3c332f xmlns="2ee7d741-2b1e-4e71-a67e-0a8ac7098c51">
      <Terms xmlns="http://schemas.microsoft.com/office/infopath/2007/PartnerControls"/>
    </lcf76f155ced4ddcb4097134ff3c332f>
    <SharedWithUsers xmlns="916e2c6f-7716-484a-9f06-7a80088ea94f">
      <UserInfo>
        <DisplayName>Carranza, Valerie@ARB</DisplayName>
        <AccountId>1540</AccountId>
        <AccountType/>
      </UserInfo>
      <UserInfo>
        <DisplayName>Enright, Nicole@ARB</DisplayName>
        <AccountId>202</AccountId>
        <AccountType/>
      </UserInfo>
      <UserInfo>
        <DisplayName>Stockton, Alex@ARB</DisplayName>
        <AccountId>79</AccountId>
        <AccountType/>
      </UserInfo>
      <UserInfo>
        <DisplayName>Smith, Bailey@ARB</DisplayName>
        <AccountId>80</AccountId>
        <AccountType/>
      </UserInfo>
      <UserInfo>
        <DisplayName>Cheadle, Lucy@ARB</DisplayName>
        <AccountId>566</AccountId>
        <AccountType/>
      </UserInfo>
      <UserInfo>
        <DisplayName>Cruz, Mario@ARB</DisplayName>
        <AccountId>78</AccountId>
        <AccountType/>
      </UserInfo>
      <UserInfo>
        <DisplayName>Cupples, Hope@ARB</DisplayName>
        <AccountId>1629</AccountId>
        <AccountType/>
      </UserInfo>
      <UserInfo>
        <DisplayName>Tipton, James@ARB</DisplayName>
        <AccountId>86</AccountId>
        <AccountType/>
      </UserInfo>
      <UserInfo>
        <DisplayName>Raina Ryan</DisplayName>
        <AccountId>2321</AccountId>
        <AccountType/>
      </UserInfo>
      <UserInfo>
        <DisplayName>Schilla, Annalisa@ARB</DisplayName>
        <AccountId>60</AccountId>
        <AccountType/>
      </UserInfo>
      <UserInfo>
        <DisplayName>Bankston, Christine@ARB</DisplayName>
        <AccountId>1379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20B425-025F-4293-BAD6-852ABB20F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ee7d741-2b1e-4e71-a67e-0a8ac7098c51"/>
    <ds:schemaRef ds:uri="916e2c6f-7716-484a-9f06-7a80088ea9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www.w3.org/XML/1998/namespace"/>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2ee7d741-2b1e-4e71-a67e-0a8ac7098c51"/>
    <ds:schemaRef ds:uri="916e2c6f-7716-484a-9f06-7a80088ea94f"/>
    <ds:schemaRef ds:uri="http://schemas.microsoft.com/sharepoint/v3"/>
    <ds:schemaRef ds:uri="http://purl.org/dc/term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6654</TotalTime>
  <Words>6069</Words>
  <Application>Microsoft Office PowerPoint</Application>
  <PresentationFormat>On-screen Show (16:9)</PresentationFormat>
  <Paragraphs>466</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Symbol</vt:lpstr>
      <vt:lpstr>Cambria Math</vt:lpstr>
      <vt:lpstr>Courier New</vt:lpstr>
      <vt:lpstr>Arial</vt:lpstr>
      <vt:lpstr>Calibri</vt:lpstr>
      <vt:lpstr>Avenir LT Std 55 Roman</vt:lpstr>
      <vt:lpstr>Aptos</vt:lpstr>
      <vt:lpstr>Avenir Next LT Pro</vt:lpstr>
      <vt:lpstr>Office Theme</vt:lpstr>
      <vt:lpstr> Draft 2024 Funding Guidelines for Agencies that Administer California Climate Investments</vt:lpstr>
      <vt:lpstr>Live Spanish Interpretation</vt:lpstr>
      <vt:lpstr>How to Participate</vt:lpstr>
      <vt:lpstr>Technical Support</vt:lpstr>
      <vt:lpstr>Workshop Agenda</vt:lpstr>
      <vt:lpstr>Poll: What type of organization do you represent?</vt:lpstr>
      <vt:lpstr>California Climate Investments Overview</vt:lpstr>
      <vt:lpstr>PowerPoint Presentation</vt:lpstr>
      <vt:lpstr>Administering Agencies</vt:lpstr>
      <vt:lpstr>Priority Populations</vt:lpstr>
      <vt:lpstr>Program Design and Implementation</vt:lpstr>
      <vt:lpstr>Funding Guidelines for Agencies that Administer California Climate Investments</vt:lpstr>
      <vt:lpstr>Project Outcomes</vt:lpstr>
      <vt:lpstr>Poll: What is your level of familiarity with California Climate Investments and the Funding Guidelines?</vt:lpstr>
      <vt:lpstr>Why are the draft 2024 Funding Guidelines important to me?</vt:lpstr>
      <vt:lpstr>Timeline for Funding Guidelines Update</vt:lpstr>
      <vt:lpstr>Poll: Are there specific topic areas you are interested in hearing more about?</vt:lpstr>
      <vt:lpstr>Key Updates</vt:lpstr>
      <vt:lpstr>1. General Improvements</vt:lpstr>
      <vt:lpstr>2. Community Engagement</vt:lpstr>
      <vt:lpstr>3. Expenditure Record Process</vt:lpstr>
      <vt:lpstr>4. Tribal Engagement</vt:lpstr>
      <vt:lpstr>5. Workforce Development</vt:lpstr>
      <vt:lpstr>5. Workforce Development</vt:lpstr>
      <vt:lpstr>6. Reporting Timing and Frequency</vt:lpstr>
      <vt:lpstr>7. Program and Project Evaluations</vt:lpstr>
      <vt:lpstr>8. Appendices </vt:lpstr>
      <vt:lpstr>Poll: What update area would you like to learn more about?</vt:lpstr>
      <vt:lpstr>New! Resource Portal</vt:lpstr>
      <vt:lpstr>Types of Resources</vt:lpstr>
      <vt:lpstr> What resources would be most helpful to have on the Resource Portal? </vt:lpstr>
      <vt:lpstr>Participation Reminder</vt:lpstr>
      <vt:lpstr>Questions?</vt:lpstr>
      <vt:lpstr>We want to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Scodel, Anna@ARB</dc:creator>
  <cp:lastModifiedBy>Raina Ryan</cp:lastModifiedBy>
  <cp:revision>8</cp:revision>
  <cp:lastPrinted>2018-05-22T18:58:28Z</cp:lastPrinted>
  <dcterms:created xsi:type="dcterms:W3CDTF">2022-03-23T17:12:08Z</dcterms:created>
  <dcterms:modified xsi:type="dcterms:W3CDTF">2024-07-08T18:19:14Z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0x0101001A4C9B93AEC8C84394C785EB28E8E1FA</vt:lpwstr>
  </property>
</Properties>
</file>