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466" r:id="rId3"/>
    <p:sldId id="424" r:id="rId4"/>
    <p:sldId id="446" r:id="rId5"/>
    <p:sldId id="448" r:id="rId6"/>
    <p:sldId id="324" r:id="rId7"/>
    <p:sldId id="403" r:id="rId8"/>
    <p:sldId id="450" r:id="rId9"/>
    <p:sldId id="455" r:id="rId10"/>
    <p:sldId id="463" r:id="rId11"/>
    <p:sldId id="444" r:id="rId12"/>
    <p:sldId id="456" r:id="rId13"/>
    <p:sldId id="465" r:id="rId14"/>
    <p:sldId id="439" r:id="rId15"/>
    <p:sldId id="327" r:id="rId16"/>
    <p:sldId id="435" r:id="rId17"/>
    <p:sldId id="317" r:id="rId18"/>
    <p:sldId id="376" r:id="rId1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nbo Tang" initials="TT" lastIdx="1" clrIdx="0">
    <p:extLst>
      <p:ext uri="{19B8F6BF-5375-455C-9EA6-DF929625EA0E}">
        <p15:presenceInfo xmlns:p15="http://schemas.microsoft.com/office/powerpoint/2012/main" userId="S-1-5-21-1750014484-677339614-315576832-498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0877" autoAdjust="0"/>
  </p:normalViewPr>
  <p:slideViewPr>
    <p:cSldViewPr>
      <p:cViewPr varScale="1">
        <p:scale>
          <a:sx n="97" d="100"/>
          <a:sy n="97" d="100"/>
        </p:scale>
        <p:origin x="651" y="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5861A3-5E68-4C64-BA9C-A2390FD8F2DF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76F68B0-0C11-4AD0-8536-E0D4C0E3E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519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671922-B1DF-495E-B7AE-43AB51DFA51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DB500F-AD84-4152-B47E-0A442F707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1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188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33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27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8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41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442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117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03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52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8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B500F-AD84-4152-B47E-0A442F707F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03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1" name="Picture 41" descr="ppt_titlepage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8077200" cy="21336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124200"/>
            <a:ext cx="8077200" cy="2362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>
                <a:solidFill>
                  <a:srgbClr val="2D6C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0C8C775-F614-464C-9558-97AC1758A394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F6D4E3-CE73-4624-9755-05EACF7467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B8CFF7-107B-4655-9443-78CDE8FC31DC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32D29-A78F-41CE-8A11-A69B29D282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487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562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562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113697-2D96-42E0-8767-88FF26EEFC5C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7A3E8-32E0-48F6-B75B-354E5A20EC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272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F9A3-9E2D-49B2-9740-41D5AD24BF37}" type="datetime1">
              <a:rPr lang="en-US" smtClean="0"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41867" y="-176389"/>
            <a:ext cx="8229600" cy="1143000"/>
          </a:xfrm>
        </p:spPr>
        <p:txBody>
          <a:bodyPr/>
          <a:lstStyle>
            <a:lvl1pPr>
              <a:defRPr sz="3000">
                <a:latin typeface=""/>
              </a:defRPr>
            </a:lvl1pPr>
          </a:lstStyle>
          <a:p>
            <a:r>
              <a:rPr lang="en-US" dirty="0"/>
              <a:t>Slide Title Here</a:t>
            </a:r>
            <a:endParaRPr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71330" y="6112505"/>
            <a:ext cx="853316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746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752827-06DE-495A-AD1D-91BC7F9C95BC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9511E-BD3D-4B9C-986B-09207E1DA3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020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89F21E-9A71-433D-A363-DF6912C76627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A3BBE-D7E9-43C3-ACE4-C2C6B9BC72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49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773638-D65D-436C-842E-014E94533CD4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AE36B-DFA3-4D4F-947B-DB9752505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245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B89E6-3B72-45CD-88A2-4CA828D0996B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68742-A98B-4960-886B-513493C0F5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633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A1955-FC9A-436D-9D2D-991AE5EBF998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A781D-2635-4C47-A90F-4B633F6A5D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32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A5E0A-6DC9-43F0-9BFF-FAAF53337A78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0D26-76EB-43D5-B07D-69E36C2E78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68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0A5B10-CB1E-4D29-ABB9-ADF42A09014B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8152D-E646-4C67-AEA8-28DF35E36C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9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41A32A-5207-4462-9B37-1F013BAD1C3F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94D6F-EA46-4DA9-A1AD-8A1E33E0A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61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6" name="Picture 40" descr="ppt_generic_backgrpund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0FBE7D5-5DDE-4572-8512-765C76FAB032}" type="datetime1">
              <a:rPr lang="en-US" altLang="en-US" smtClean="0"/>
              <a:t>4/4/2022</a:t>
            </a:fld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5BB777B-6B10-48F3-B140-C9D4D357842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87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Blip>
          <a:blip r:embed="rId17"/>
        </a:buBlip>
        <a:defRPr sz="18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6"/>
        </a:buBlip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3467" y="553959"/>
            <a:ext cx="8915400" cy="2667000"/>
          </a:xfrm>
        </p:spPr>
        <p:txBody>
          <a:bodyPr/>
          <a:lstStyle/>
          <a:p>
            <a:pPr algn="ctr"/>
            <a:r>
              <a:rPr lang="en-US" sz="3600" dirty="0"/>
              <a:t>Aiming at the increase of California’s ethanol ‘blend wall’: gaseous and particulate emissions evaluation from a fleet of GDI and PFI vehicles operated on E10 and E15 fuels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1127" y="3491569"/>
            <a:ext cx="8077200" cy="2270204"/>
          </a:xfrm>
        </p:spPr>
        <p:txBody>
          <a:bodyPr/>
          <a:lstStyle/>
          <a:p>
            <a:pPr algn="ctr"/>
            <a:r>
              <a:rPr lang="en-US" sz="2400" i="1" dirty="0">
                <a:solidFill>
                  <a:schemeClr val="tx1"/>
                </a:solidFill>
              </a:rPr>
              <a:t>Tianbo Tang, Thomas D. Durbin, Kent C. Johnson, </a:t>
            </a:r>
            <a:r>
              <a:rPr lang="en-US" sz="2400" i="1" u="sng" dirty="0">
                <a:solidFill>
                  <a:schemeClr val="tx1"/>
                </a:solidFill>
              </a:rPr>
              <a:t>Georgios </a:t>
            </a:r>
            <a:r>
              <a:rPr lang="en-US" sz="2400" i="1" u="sng" dirty="0" err="1">
                <a:solidFill>
                  <a:schemeClr val="tx1"/>
                </a:solidFill>
              </a:rPr>
              <a:t>Karavalakis</a:t>
            </a:r>
            <a:r>
              <a:rPr lang="en-US" sz="2400" i="1" u="sng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en-US" sz="2400" i="1" dirty="0">
              <a:solidFill>
                <a:schemeClr val="tx1"/>
              </a:solidFill>
            </a:endParaRPr>
          </a:p>
          <a:p>
            <a:pPr algn="ctr"/>
            <a:r>
              <a:rPr lang="en-US" sz="2400" i="1" dirty="0">
                <a:solidFill>
                  <a:schemeClr val="tx1"/>
                </a:solidFill>
              </a:rPr>
              <a:t>Center for Environmental Research and Technology</a:t>
            </a:r>
          </a:p>
          <a:p>
            <a:pPr algn="ctr"/>
            <a:r>
              <a:rPr lang="en-US" sz="2400" i="1" dirty="0">
                <a:solidFill>
                  <a:schemeClr val="tx1"/>
                </a:solidFill>
              </a:rPr>
              <a:t>University of California, Riverside</a:t>
            </a:r>
          </a:p>
          <a:p>
            <a:pPr algn="ctr"/>
            <a:endParaRPr lang="en-US" sz="2400" i="1" dirty="0">
              <a:solidFill>
                <a:schemeClr val="tx1"/>
              </a:solidFill>
            </a:endParaRPr>
          </a:p>
          <a:p>
            <a:pPr algn="ctr"/>
            <a:endParaRPr lang="en-US" sz="2400" i="1" dirty="0">
              <a:solidFill>
                <a:schemeClr val="tx1"/>
              </a:solidFill>
            </a:endParaRPr>
          </a:p>
          <a:p>
            <a:pPr algn="ctr"/>
            <a:r>
              <a:rPr lang="en-US" sz="2400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F6D4E3-CE73-4624-9755-05EACF746731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97367" y="2505075"/>
            <a:ext cx="7772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defRPr sz="3200">
                <a:solidFill>
                  <a:srgbClr val="2D6C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Blip>
                <a:blip r:embed="rId4"/>
              </a:buBlip>
              <a:defRPr sz="18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endParaRPr lang="en-US" sz="28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61882-AF45-4AE5-B6BE-A39C4CC8A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NMOG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E6180-D1FC-4CD4-8CAE-081C4B01F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902C65-A54E-41C6-B6EE-D2BD3FB47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447800"/>
            <a:ext cx="5941483" cy="3819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E4997B-E940-4D38-96BE-2606757375A3}"/>
              </a:ext>
            </a:extLst>
          </p:cNvPr>
          <p:cNvSpPr txBox="1"/>
          <p:nvPr/>
        </p:nvSpPr>
        <p:spPr>
          <a:xfrm>
            <a:off x="1447800" y="5638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dirty="0"/>
              <a:t>Similar trend compared to NOx emissions. A decreasing trend for more stringent regulations</a:t>
            </a:r>
          </a:p>
        </p:txBody>
      </p:sp>
    </p:spTree>
    <p:extLst>
      <p:ext uri="{BB962C8B-B14F-4D97-AF65-F5344CB8AC3E}">
        <p14:creationId xmlns:p14="http://schemas.microsoft.com/office/powerpoint/2010/main" val="914975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8ED4C-E375-481B-A339-FDF16E5E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89096"/>
            <a:ext cx="8229600" cy="762000"/>
          </a:xfrm>
        </p:spPr>
        <p:txBody>
          <a:bodyPr/>
          <a:lstStyle/>
          <a:p>
            <a:r>
              <a:rPr lang="en-US" dirty="0"/>
              <a:t>Ozone Forming Potential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DA141-1A0F-4EDE-97F0-B701EA26D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667606"/>
            <a:ext cx="8229600" cy="914400"/>
          </a:xfrm>
        </p:spPr>
        <p:txBody>
          <a:bodyPr/>
          <a:lstStyle/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E15 trends lower for OFP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Newer vehicles led to lower OFP, with the more efficient GDIs showing lower OFP than PFIs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CDD4AE-51AF-4D79-ADAA-097108EC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DC41E3-E266-4B0A-861C-DC302971E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965" y="1211415"/>
            <a:ext cx="6198070" cy="443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625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99AB8-C61A-460D-AF79-3EA0BA492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 mass emissions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B9D8D-FC4B-4623-B815-D0F47864B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770D81-23C5-4723-A322-9FF9E3687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02" y="1447800"/>
            <a:ext cx="4077587" cy="26122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2B4EB0-6C28-4942-8B51-FB06FE28C99A}"/>
              </a:ext>
            </a:extLst>
          </p:cNvPr>
          <p:cNvSpPr txBox="1"/>
          <p:nvPr/>
        </p:nvSpPr>
        <p:spPr>
          <a:xfrm>
            <a:off x="190500" y="4551164"/>
            <a:ext cx="8763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dirty="0"/>
              <a:t>Lower emissions for PFI vehicles compared to GDI vehicles</a:t>
            </a:r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dirty="0"/>
              <a:t>Lower trend for E15 compared to E10</a:t>
            </a:r>
          </a:p>
          <a:p>
            <a:pPr marL="64008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For weighted emissions, E15 showed 18% reduction compared to E10 at statistically significant level</a:t>
            </a:r>
          </a:p>
          <a:p>
            <a:pPr marL="64008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For cold start (ph1) emissions, E15 showed 17% reduction compared to E10 at statistically significant level</a:t>
            </a:r>
          </a:p>
          <a:p>
            <a:pPr marL="64008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For hot running (ph2) emissions, E15 showed 54% reduction compared to E10 at statistically significant level</a:t>
            </a:r>
          </a:p>
          <a:p>
            <a:pPr marL="64008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For hot start (ph3) emissions, E15 showed 43% reduction compared to E10 at marginally statistically significant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1EBDB7-682A-48BD-84C9-438AD5A3D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618" y="1313386"/>
            <a:ext cx="5105400" cy="33348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8D7655-88C9-4CCE-BBDC-B3DDBB0D107D}"/>
              </a:ext>
            </a:extLst>
          </p:cNvPr>
          <p:cNvSpPr txBox="1"/>
          <p:nvPr/>
        </p:nvSpPr>
        <p:spPr>
          <a:xfrm>
            <a:off x="6400800" y="13716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LSM</a:t>
            </a:r>
          </a:p>
        </p:txBody>
      </p:sp>
    </p:spTree>
    <p:extLst>
      <p:ext uri="{BB962C8B-B14F-4D97-AF65-F5344CB8AC3E}">
        <p14:creationId xmlns:p14="http://schemas.microsoft.com/office/powerpoint/2010/main" val="2116797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D01F3-E2FA-4A16-90DB-E6B3323A2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639566"/>
          </a:xfrm>
        </p:spPr>
        <p:txBody>
          <a:bodyPr/>
          <a:lstStyle/>
          <a:p>
            <a:r>
              <a:rPr lang="en-US" dirty="0"/>
              <a:t>Solid Particle Number Emissions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BC8F9-58E3-4E79-A151-9D9F92BB9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776" y="5692895"/>
            <a:ext cx="8229600" cy="1828800"/>
          </a:xfrm>
        </p:spPr>
        <p:txBody>
          <a:bodyPr/>
          <a:lstStyle/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Weighted SPN (&gt;23nm) emissions showed a statistically significant reduction of 12% for E15 compared to E10.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Overall, high concentrations of sub-23nm SPN emissions were observed for all vehicles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744A9-546E-428B-98BB-A0B2DEFA8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4098" name="Picture 2" descr="image.png">
            <a:extLst>
              <a:ext uri="{FF2B5EF4-FFF2-40B4-BE49-F238E27FC236}">
                <a16:creationId xmlns:a16="http://schemas.microsoft.com/office/drawing/2014/main" id="{69F7759C-001B-41B0-91E6-D016C0089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050" y="1376370"/>
            <a:ext cx="4277990" cy="288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hart, bar chart, histogram&#10;&#10;Description automatically generated">
            <a:extLst>
              <a:ext uri="{FF2B5EF4-FFF2-40B4-BE49-F238E27FC236}">
                <a16:creationId xmlns:a16="http://schemas.microsoft.com/office/drawing/2014/main" id="{53600F1F-5FE9-4F8A-9CF7-BE9311B822F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" y="1219200"/>
            <a:ext cx="4844858" cy="292556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533E70B-0546-4C18-B2A2-451D74F1CE6F}"/>
              </a:ext>
            </a:extLst>
          </p:cNvPr>
          <p:cNvSpPr/>
          <p:nvPr/>
        </p:nvSpPr>
        <p:spPr>
          <a:xfrm>
            <a:off x="4159059" y="3010930"/>
            <a:ext cx="142875" cy="7688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7E8E81-CFF7-4887-A3D5-A76F85987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6167" y="3833092"/>
            <a:ext cx="3384744" cy="194149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03DDFA-9AFE-4BD8-A944-D40E3F5C0693}"/>
              </a:ext>
            </a:extLst>
          </p:cNvPr>
          <p:cNvCxnSpPr>
            <a:cxnSpLocks/>
          </p:cNvCxnSpPr>
          <p:nvPr/>
        </p:nvCxnSpPr>
        <p:spPr>
          <a:xfrm>
            <a:off x="4322667" y="3429000"/>
            <a:ext cx="337590" cy="381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D9F33FA-880A-42B2-8A8F-89346CF9EE37}"/>
              </a:ext>
            </a:extLst>
          </p:cNvPr>
          <p:cNvSpPr txBox="1"/>
          <p:nvPr/>
        </p:nvSpPr>
        <p:spPr>
          <a:xfrm>
            <a:off x="4660257" y="377977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LSM</a:t>
            </a:r>
          </a:p>
        </p:txBody>
      </p:sp>
    </p:spTree>
    <p:extLst>
      <p:ext uri="{BB962C8B-B14F-4D97-AF65-F5344CB8AC3E}">
        <p14:creationId xmlns:p14="http://schemas.microsoft.com/office/powerpoint/2010/main" val="472018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37A54-44BA-453F-91DF-F9D5ED022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Size Distributions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DBFCD-9AC4-4821-A665-066BCF096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480" y="5036257"/>
            <a:ext cx="7848320" cy="1591907"/>
          </a:xfrm>
        </p:spPr>
        <p:txBody>
          <a:bodyPr/>
          <a:lstStyle/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weighted PSD, significantly higher particle populations in the accumulation (soot) mode for the GDI vehicles compared to PFI vehicles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Accumulation mode particles were centered at about 52-60nm and 52nm for the GDI and PFI vehicles, respectively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E15 resulted to lower particle diameters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E15 showed decreasing trend for different phases of FTP for both GDI and PFI vehicles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88AB6-AFC8-49DC-90AA-AE2568033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3074" name="Picture 2" descr="image.png">
            <a:extLst>
              <a:ext uri="{FF2B5EF4-FFF2-40B4-BE49-F238E27FC236}">
                <a16:creationId xmlns:a16="http://schemas.microsoft.com/office/drawing/2014/main" id="{98B33BBC-4AE1-4947-823A-869DE15AA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6" y="2025368"/>
            <a:ext cx="3952654" cy="27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A68EC3F2-55DA-4B60-88E3-61F9685053E1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824064" y="1586300"/>
            <a:ext cx="2729135" cy="176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118809-F7B3-4168-AAC3-2559EA5DE8FC}"/>
              </a:ext>
            </a:extLst>
          </p:cNvPr>
          <p:cNvSpPr txBox="1"/>
          <p:nvPr/>
        </p:nvSpPr>
        <p:spPr>
          <a:xfrm>
            <a:off x="4817780" y="1409701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Cold-start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C8F2C2-C0F4-48B2-B2D2-47810847EC9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139456" y="1524000"/>
            <a:ext cx="2978268" cy="18223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011FDA-C048-4C11-A004-85AB47E428B9}"/>
              </a:ext>
            </a:extLst>
          </p:cNvPr>
          <p:cNvSpPr txBox="1"/>
          <p:nvPr/>
        </p:nvSpPr>
        <p:spPr>
          <a:xfrm>
            <a:off x="7260474" y="1437373"/>
            <a:ext cx="2090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Hot-running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EFCE85-BEDD-4BE1-B1EA-E697EC0DD9F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4877157" y="3336604"/>
            <a:ext cx="2971443" cy="16996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C80BC7-0EE1-4891-AC2E-C16EA93E6FEB}"/>
              </a:ext>
            </a:extLst>
          </p:cNvPr>
          <p:cNvSpPr txBox="1"/>
          <p:nvPr/>
        </p:nvSpPr>
        <p:spPr>
          <a:xfrm>
            <a:off x="7612426" y="4067739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Hot-start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026B5D-C279-4FAF-B418-F8B6D02AB2BF}"/>
              </a:ext>
            </a:extLst>
          </p:cNvPr>
          <p:cNvSpPr txBox="1"/>
          <p:nvPr/>
        </p:nvSpPr>
        <p:spPr>
          <a:xfrm>
            <a:off x="1800467" y="1940686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Weighted</a:t>
            </a:r>
          </a:p>
        </p:txBody>
      </p:sp>
    </p:spTree>
    <p:extLst>
      <p:ext uri="{BB962C8B-B14F-4D97-AF65-F5344CB8AC3E}">
        <p14:creationId xmlns:p14="http://schemas.microsoft.com/office/powerpoint/2010/main" val="2933619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989221"/>
            <a:ext cx="8534400" cy="4868779"/>
          </a:xfrm>
        </p:spPr>
        <p:txBody>
          <a:bodyPr/>
          <a:lstStyle/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Overall, E15 showed statistically significant reductions on THC, CO, and NMHC emissions compared to E10</a:t>
            </a:r>
          </a:p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PM mass emissions showed strong statistically significant reductions for E15 across the 20 vehicle fleet</a:t>
            </a:r>
          </a:p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No strong statistically significant fuel effects were observed for NOx</a:t>
            </a:r>
          </a:p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introduction of E15 will likely reduce air toxics from current technology vehicles and will not lead to air quality degradation in California</a:t>
            </a:r>
          </a:p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Particle number emissions showed statistically significant reductions for E15 compared to E10</a:t>
            </a:r>
          </a:p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Ozone forming potential trended lower for E15 compared to E10</a:t>
            </a:r>
          </a:p>
          <a:p>
            <a:pPr algn="just"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311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3986"/>
            <a:ext cx="8229600" cy="4724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acknowledge funding from the California Air Resources Board, Renewable Fuels Association, Growth Energy, National Corn Growers Association, and the United States Council for Automotive Research (USCAR)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467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46162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504111-D954-4A3D-A30A-AAE5B9B5D1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51038"/>
            <a:ext cx="5791200" cy="386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97420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229600" cy="609600"/>
          </a:xfrm>
        </p:spPr>
        <p:txBody>
          <a:bodyPr/>
          <a:lstStyle/>
          <a:p>
            <a:r>
              <a:rPr lang="en-US" dirty="0"/>
              <a:t>Test Vehicles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25C5D32-622A-485E-AAC8-059CEEFBE9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234430"/>
              </p:ext>
            </p:extLst>
          </p:nvPr>
        </p:nvGraphicFramePr>
        <p:xfrm>
          <a:off x="75621" y="1143000"/>
          <a:ext cx="8992176" cy="532034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8116">
                  <a:extLst>
                    <a:ext uri="{9D8B030D-6E8A-4147-A177-3AD203B41FA5}">
                      <a16:colId xmlns:a16="http://schemas.microsoft.com/office/drawing/2014/main" val="883201151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3203961519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287312757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977979352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127241987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308251792"/>
                    </a:ext>
                  </a:extLst>
                </a:gridCol>
                <a:gridCol w="428696">
                  <a:extLst>
                    <a:ext uri="{9D8B030D-6E8A-4147-A177-3AD203B41FA5}">
                      <a16:colId xmlns:a16="http://schemas.microsoft.com/office/drawing/2014/main" val="452057509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653416805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3539028339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398683585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195238209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885147830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1130725797"/>
                    </a:ext>
                  </a:extLst>
                </a:gridCol>
                <a:gridCol w="428696">
                  <a:extLst>
                    <a:ext uri="{9D8B030D-6E8A-4147-A177-3AD203B41FA5}">
                      <a16:colId xmlns:a16="http://schemas.microsoft.com/office/drawing/2014/main" val="3805831649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417744751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3388519244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195084663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224956609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538971314"/>
                    </a:ext>
                  </a:extLst>
                </a:gridCol>
                <a:gridCol w="428116">
                  <a:extLst>
                    <a:ext uri="{9D8B030D-6E8A-4147-A177-3AD203B41FA5}">
                      <a16:colId xmlns:a16="http://schemas.microsoft.com/office/drawing/2014/main" val="2594077921"/>
                    </a:ext>
                  </a:extLst>
                </a:gridCol>
                <a:gridCol w="428696">
                  <a:extLst>
                    <a:ext uri="{9D8B030D-6E8A-4147-A177-3AD203B41FA5}">
                      <a16:colId xmlns:a16="http://schemas.microsoft.com/office/drawing/2014/main" val="1912754376"/>
                    </a:ext>
                  </a:extLst>
                </a:gridCol>
              </a:tblGrid>
              <a:tr h="298386">
                <a:tc>
                  <a:txBody>
                    <a:bodyPr/>
                    <a:lstStyle/>
                    <a:p>
                      <a:pPr algn="l"/>
                      <a:endParaRPr lang="en-US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PFI#1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PFI#2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PFI#3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PFI+GDI#1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GDI#2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GDI#4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GDI#5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PFI#4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PFI#5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GDI#7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PFI_Hybrid#1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GDI#9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GDI#10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PFI+GDI#2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PFI#6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GDI#11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1193481478"/>
                  </a:ext>
                </a:extLst>
              </a:tr>
              <a:tr h="2951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1983083752"/>
                  </a:ext>
                </a:extLst>
              </a:tr>
              <a:tr h="2983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Make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Dodge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Honda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Nissan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Toyota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Honda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Mazda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Ford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Chevrolet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Chevrolet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Nissan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Toyota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GMC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Buick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Chevrolet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Ford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Hyundai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Chevrolet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2361216271"/>
                  </a:ext>
                </a:extLst>
              </a:tr>
              <a:tr h="2983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Model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Ram1500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Compass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Rogue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Rav4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Civic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Mazda3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Fusion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Impala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Spark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Optima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Cherokee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Armada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Prius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Acadia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Enclave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Colorado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F-150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Accent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Suburban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4181419748"/>
                  </a:ext>
                </a:extLst>
              </a:tr>
              <a:tr h="4475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Miles at start (mi)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32234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35547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29174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63491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37329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35776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74339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33029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25728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4073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29377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23272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32731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10015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34942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32621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17603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7352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12226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34477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1099942849"/>
                  </a:ext>
                </a:extLst>
              </a:tr>
              <a:tr h="2983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Engine size (L)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4069452833"/>
                  </a:ext>
                </a:extLst>
              </a:tr>
              <a:tr h="4475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Fuel injection type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GDI+PFI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GDI+PFI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PFI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3446533574"/>
                  </a:ext>
                </a:extLst>
              </a:tr>
              <a:tr h="5967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AIR system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Turbo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Turbo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Turbo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</a:rPr>
                        <a:t>NA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1344701938"/>
                  </a:ext>
                </a:extLst>
              </a:tr>
              <a:tr h="21248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Emission standard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 B70 CA: ULEV70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T3B30 CA: SULEV30 PC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 B50   CA: ULEV50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For sale only in states with California emission standards CA: LEV3-ULEV70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T3B50   CA: ULEV50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IT3B125   CA: ULEV125 PC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N/A    CA: SULEV30/PZEV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T3B70   CA: ULEV70 PC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TIER3   CA: PC/SULEV30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TIER3   CA: PC/ULEV70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T3B70   CA: ULEV70 PC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 B30    CA: SULEV30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 B125    CA: LEV3-ULEV125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 B30    CA: SULEV30 PC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TIER3    CA: ULEV50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TIER3     CA: ULEV50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TIER3   CA: ULEV50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USEPA: T2B5   CA: ULEV125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USEPA: T3B125   CA: ULEV125 PC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USEPA: TIER3   CA: ULEV125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114" marR="65114" marT="0" marB="0"/>
                </a:tc>
                <a:extLst>
                  <a:ext uri="{0D108BD9-81ED-4DB2-BD59-A6C34878D82A}">
                    <a16:rowId xmlns:a16="http://schemas.microsoft.com/office/drawing/2014/main" val="3781941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733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0779C-F180-4C3A-A878-321512B9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B5FFD3-25C0-4C28-BBC2-DA2D72EEABC2}"/>
              </a:ext>
            </a:extLst>
          </p:cNvPr>
          <p:cNvSpPr/>
          <p:nvPr/>
        </p:nvSpPr>
        <p:spPr>
          <a:xfrm>
            <a:off x="5105400" y="2023294"/>
            <a:ext cx="387696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After graduating with an M.S. in Environmental Engineering at USC, I joined the Emissions and Fuels Research group at CE-CERT, UCR in 2019 as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Ph.D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student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Over the past three years I have worked on various projects to understand emissions from various alternative and renewable fuels to help legislative parties to determine future regulations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51245-0252-47DB-A690-064AD94C02F9}"/>
              </a:ext>
            </a:extLst>
          </p:cNvPr>
          <p:cNvSpPr txBox="1"/>
          <p:nvPr/>
        </p:nvSpPr>
        <p:spPr>
          <a:xfrm>
            <a:off x="116662" y="836679"/>
            <a:ext cx="5718174" cy="877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Presenter Background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375302-ECD6-4910-B500-4EEA181D0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5" y="2286000"/>
            <a:ext cx="4683938" cy="337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6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altLang="en-US" dirty="0"/>
              <a:t>Ethanol has been promoted in the US as the biofuel of choice through several mandates (i.e., RFS, EISA)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altLang="en-US" dirty="0"/>
              <a:t>The US EPA allows E15 fuel to be sold year-round across the US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altLang="en-US" dirty="0"/>
              <a:t>CARB considers to increase the ethanol blend limit from E10 to E15 in California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altLang="en-US" dirty="0"/>
              <a:t>Ethanol is produced from renewable sources, which will result in more low-carbon fuel in the transportation sector and less petroleum gasoline consumption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altLang="en-US" dirty="0"/>
              <a:t>Reduction of harmful pollutants and GHGs</a:t>
            </a:r>
          </a:p>
          <a:p>
            <a:pPr marL="342900" lvl="3" indent="-342900">
              <a:buClr>
                <a:srgbClr val="92D050"/>
              </a:buClr>
              <a:buSzPct val="70000"/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altLang="en-US" sz="2400" dirty="0">
                <a:ea typeface="+mn-ea"/>
                <a:cs typeface="+mn-cs"/>
              </a:rPr>
              <a:t>There is limited data on the emission impacts of E15 from current PFI and GDI vehicles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04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C1107-265F-4B24-BA4B-B0FE4B01B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90" y="681764"/>
            <a:ext cx="8229600" cy="762000"/>
          </a:xfrm>
        </p:spPr>
        <p:txBody>
          <a:bodyPr/>
          <a:lstStyle/>
          <a:p>
            <a:pPr algn="ctr"/>
            <a:r>
              <a:rPr lang="en-US" dirty="0"/>
              <a:t>Test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4F58E-3C2E-45BA-8529-256E1249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8DAEC4F-994A-42B1-80D8-7C2CDF7AE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894" y="1490652"/>
            <a:ext cx="7391400" cy="36127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9C9B7A-D94C-4AEC-A118-1C7A66770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5010149"/>
            <a:ext cx="2673693" cy="1390651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FD6EB3-30D0-4621-9273-784576672549}"/>
              </a:ext>
            </a:extLst>
          </p:cNvPr>
          <p:cNvCxnSpPr/>
          <p:nvPr/>
        </p:nvCxnSpPr>
        <p:spPr>
          <a:xfrm>
            <a:off x="3352800" y="685800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880614-58E4-410C-BFC0-4186462C95E1}"/>
              </a:ext>
            </a:extLst>
          </p:cNvPr>
          <p:cNvCxnSpPr>
            <a:cxnSpLocks/>
          </p:cNvCxnSpPr>
          <p:nvPr/>
        </p:nvCxnSpPr>
        <p:spPr>
          <a:xfrm flipH="1" flipV="1">
            <a:off x="7280446" y="3581400"/>
            <a:ext cx="187154" cy="12539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2E515D1-F66A-4B88-B1C6-713D0F027F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587" y="4906452"/>
            <a:ext cx="2097313" cy="1543051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85BB0E7-3133-4341-86EB-E9A096060F0A}"/>
              </a:ext>
            </a:extLst>
          </p:cNvPr>
          <p:cNvCxnSpPr>
            <a:cxnSpLocks/>
          </p:cNvCxnSpPr>
          <p:nvPr/>
        </p:nvCxnSpPr>
        <p:spPr>
          <a:xfrm flipH="1" flipV="1">
            <a:off x="4191000" y="4267200"/>
            <a:ext cx="185244" cy="545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Picture 32" descr="A picture containing indoor, table, sitting, counter&#10;&#10;Description automatically generated">
            <a:extLst>
              <a:ext uri="{FF2B5EF4-FFF2-40B4-BE49-F238E27FC236}">
                <a16:creationId xmlns:a16="http://schemas.microsoft.com/office/drawing/2014/main" id="{E9FCF0B0-F64C-46D0-9D96-46458118DD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8" b="2"/>
          <a:stretch/>
        </p:blipFill>
        <p:spPr>
          <a:xfrm rot="5400000">
            <a:off x="647152" y="4762398"/>
            <a:ext cx="1870847" cy="1503363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74E56B9-C7D8-4B04-A4DE-8BE1328B1A25}"/>
              </a:ext>
            </a:extLst>
          </p:cNvPr>
          <p:cNvCxnSpPr>
            <a:cxnSpLocks/>
          </p:cNvCxnSpPr>
          <p:nvPr/>
        </p:nvCxnSpPr>
        <p:spPr>
          <a:xfrm flipV="1">
            <a:off x="1682125" y="3962400"/>
            <a:ext cx="57459" cy="5288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5113EF0-3D85-4D39-A89E-D5D2010561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21" y="1046882"/>
            <a:ext cx="2507977" cy="976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D756FD-D81A-452A-8F4C-02FF11602A6D}"/>
              </a:ext>
            </a:extLst>
          </p:cNvPr>
          <p:cNvSpPr txBox="1"/>
          <p:nvPr/>
        </p:nvSpPr>
        <p:spPr>
          <a:xfrm>
            <a:off x="1043805" y="785272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FTP test cycle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D6057E-5CD9-4FD7-9BEC-3EE1117357D0}"/>
              </a:ext>
            </a:extLst>
          </p:cNvPr>
          <p:cNvCxnSpPr>
            <a:cxnSpLocks/>
          </p:cNvCxnSpPr>
          <p:nvPr/>
        </p:nvCxnSpPr>
        <p:spPr>
          <a:xfrm>
            <a:off x="534828" y="2110918"/>
            <a:ext cx="459962" cy="1121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94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51EA6-F2FD-4A1F-8620-82C0A627E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Vehicle Specifications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EF96C-3AC4-4481-B091-AA6E2DA9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5</a:t>
            </a:fld>
            <a:endParaRPr lang="en-US" alt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034087E-96B6-45B1-831C-5674D9887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73038"/>
              </p:ext>
            </p:extLst>
          </p:nvPr>
        </p:nvGraphicFramePr>
        <p:xfrm>
          <a:off x="1219200" y="1828800"/>
          <a:ext cx="7083053" cy="392620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80627">
                  <a:extLst>
                    <a:ext uri="{9D8B030D-6E8A-4147-A177-3AD203B41FA5}">
                      <a16:colId xmlns:a16="http://schemas.microsoft.com/office/drawing/2014/main" val="990996669"/>
                    </a:ext>
                  </a:extLst>
                </a:gridCol>
                <a:gridCol w="4502426">
                  <a:extLst>
                    <a:ext uri="{9D8B030D-6E8A-4147-A177-3AD203B41FA5}">
                      <a16:colId xmlns:a16="http://schemas.microsoft.com/office/drawing/2014/main" val="2372595863"/>
                    </a:ext>
                  </a:extLst>
                </a:gridCol>
              </a:tblGrid>
              <a:tr h="5137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descriptions (20)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GDI vehicles, 6 PFI vehicles, 2 PFI+GDI vehicles and 1 PFI plug-in Hybrid vehicle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210650"/>
                  </a:ext>
                </a:extLst>
              </a:tr>
              <a:tr h="2506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2016-2021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613347"/>
                  </a:ext>
                </a:extLst>
              </a:tr>
              <a:tr h="2506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class (EPA)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LDV and LDT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5523286"/>
                  </a:ext>
                </a:extLst>
              </a:tr>
              <a:tr h="2506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Engine size (L)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L to 5.7 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716229"/>
                  </a:ext>
                </a:extLst>
              </a:tr>
              <a:tr h="5012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AIR system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Turbocharged vehicles + 17 Naturally aspirated vehicles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227364"/>
                  </a:ext>
                </a:extLst>
              </a:tr>
              <a:tr h="2506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cylinders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to 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494828"/>
                  </a:ext>
                </a:extLst>
              </a:tr>
              <a:tr h="5012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Engine compression ratio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9.3:1 to 13:1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3117448"/>
                  </a:ext>
                </a:extLst>
              </a:tr>
              <a:tr h="2506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Technology group (CA)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SULEV30 + 5 ULEV50 + 5 ULEV70 + 5 ULEV125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682371"/>
                  </a:ext>
                </a:extLst>
              </a:tr>
              <a:tr h="5012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Aftertreatment systems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vehicles equipped with TWC + 3 vehicles equipped with EGR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606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51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0309"/>
            <a:ext cx="8775900" cy="609600"/>
          </a:xfrm>
        </p:spPr>
        <p:txBody>
          <a:bodyPr/>
          <a:lstStyle/>
          <a:p>
            <a:r>
              <a:rPr lang="en-US" b="1" dirty="0"/>
              <a:t>Test Fuels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6</a:t>
            </a:fld>
            <a:endParaRPr lang="en-US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5102" y="1295400"/>
            <a:ext cx="8886497" cy="545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indent="0">
              <a:spcBef>
                <a:spcPts val="0"/>
              </a:spcBef>
              <a:buClr>
                <a:schemeClr val="bg2">
                  <a:lumMod val="50000"/>
                </a:schemeClr>
              </a:buClr>
              <a:buNone/>
            </a:pPr>
            <a:endParaRPr lang="en-US" altLang="en-US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E9C147F-8246-4498-BF1F-EFEA044C4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502440"/>
              </p:ext>
            </p:extLst>
          </p:nvPr>
        </p:nvGraphicFramePr>
        <p:xfrm>
          <a:off x="128751" y="1104900"/>
          <a:ext cx="8839198" cy="53644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95253">
                  <a:extLst>
                    <a:ext uri="{9D8B030D-6E8A-4147-A177-3AD203B41FA5}">
                      <a16:colId xmlns:a16="http://schemas.microsoft.com/office/drawing/2014/main" val="2954603599"/>
                    </a:ext>
                  </a:extLst>
                </a:gridCol>
                <a:gridCol w="1322343">
                  <a:extLst>
                    <a:ext uri="{9D8B030D-6E8A-4147-A177-3AD203B41FA5}">
                      <a16:colId xmlns:a16="http://schemas.microsoft.com/office/drawing/2014/main" val="1192060771"/>
                    </a:ext>
                  </a:extLst>
                </a:gridCol>
                <a:gridCol w="1507967">
                  <a:extLst>
                    <a:ext uri="{9D8B030D-6E8A-4147-A177-3AD203B41FA5}">
                      <a16:colId xmlns:a16="http://schemas.microsoft.com/office/drawing/2014/main" val="3968865342"/>
                    </a:ext>
                  </a:extLst>
                </a:gridCol>
                <a:gridCol w="1507967">
                  <a:extLst>
                    <a:ext uri="{9D8B030D-6E8A-4147-A177-3AD203B41FA5}">
                      <a16:colId xmlns:a16="http://schemas.microsoft.com/office/drawing/2014/main" val="3717470695"/>
                    </a:ext>
                  </a:extLst>
                </a:gridCol>
                <a:gridCol w="1205668">
                  <a:extLst>
                    <a:ext uri="{9D8B030D-6E8A-4147-A177-3AD203B41FA5}">
                      <a16:colId xmlns:a16="http://schemas.microsoft.com/office/drawing/2014/main" val="600333807"/>
                    </a:ext>
                  </a:extLst>
                </a:gridCol>
              </a:tblGrid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Property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Test Method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E10-avg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E15-avg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4293031104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RVP (EPA Equation)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D5191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psi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7.43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618582576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Research Octane Number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D2699Mdp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91.13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93.63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585471850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Motor Octane Number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D2700Mdp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83.53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85.07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278214961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API Gravity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D4052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59.15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58.48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345758458"/>
                  </a:ext>
                </a:extLst>
              </a:tr>
              <a:tr h="8763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Heat of Combustion, Gross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D4809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BTU/lb.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19264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18877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505081513"/>
                  </a:ext>
                </a:extLst>
              </a:tr>
              <a:tr h="87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MJ/kg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43.91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479226011"/>
                  </a:ext>
                </a:extLst>
              </a:tr>
              <a:tr h="87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cal</a:t>
                      </a:r>
                      <a:r>
                        <a:rPr lang="en-US" sz="1100" dirty="0">
                          <a:effectLst/>
                        </a:rPr>
                        <a:t>/g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10702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10487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756905357"/>
                  </a:ext>
                </a:extLst>
              </a:tr>
              <a:tr h="8763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Heat of Combustion, Net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BTU/lb.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17982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17605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861290535"/>
                  </a:ext>
                </a:extLst>
              </a:tr>
              <a:tr h="87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MJ/kg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41.83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436416501"/>
                  </a:ext>
                </a:extLst>
              </a:tr>
              <a:tr h="87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cal/g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9990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9780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101092113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Ethanol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9.66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296205456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Oxygen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wt.%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894056187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Carbon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D5291 CH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wt.%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80.91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273016260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Hydrogen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wt.%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13.94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486830459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Sulfur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D5453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ppm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184865767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Benzene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D5580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561323840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Toluene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526049864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Ethylbenzene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0.89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398155185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p,m-Xylene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3.65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293414688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o-Xylene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4000773984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C9 plus Aromatics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8.26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655209143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Aromatics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18.46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477173715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Olefin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D6550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Mass 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2407228289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Distillation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064964596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IBP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 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101.63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102.27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991795675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135.33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136.00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784169296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204.50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161.13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427651288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248.70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244.00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849713597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90%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degF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313.63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310.50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3516006217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Final Boiling Point</a:t>
                      </a: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394.07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393.93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20710542"/>
                  </a:ext>
                </a:extLst>
              </a:tr>
              <a:tr h="876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Particulate Matter Index (</a:t>
                      </a:r>
                      <a:r>
                        <a:rPr lang="en-US" sz="1100" dirty="0" err="1">
                          <a:effectLst/>
                        </a:rPr>
                        <a:t>Aikawa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i="1" dirty="0">
                          <a:effectLst/>
                        </a:rPr>
                        <a:t>et al.)</a:t>
                      </a:r>
                      <a:endParaRPr lang="en-US" sz="1200" i="1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1.10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8159" marR="28159" marT="0" marB="0" anchor="ctr"/>
                </a:tc>
                <a:extLst>
                  <a:ext uri="{0D108BD9-81ED-4DB2-BD59-A6C34878D82A}">
                    <a16:rowId xmlns:a16="http://schemas.microsoft.com/office/drawing/2014/main" val="1525667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33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08" y="972128"/>
            <a:ext cx="8938491" cy="762000"/>
          </a:xfrm>
        </p:spPr>
        <p:txBody>
          <a:bodyPr/>
          <a:lstStyle/>
          <a:p>
            <a:r>
              <a:rPr lang="en-US" dirty="0"/>
              <a:t>Driving Cycle, Test Protocol and Statistical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71073"/>
            <a:ext cx="8229600" cy="4876800"/>
          </a:xfrm>
        </p:spPr>
        <p:txBody>
          <a:bodyPr/>
          <a:lstStyle/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600" dirty="0"/>
              <a:t>Emissions and fuel economy measurements were conducted over triplicate FTP cycles. 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600" dirty="0"/>
              <a:t>The fuel testing sequence was randomized for every vehicle.</a:t>
            </a:r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600" dirty="0"/>
              <a:t>The test vehicles were preconditioned with a procedure including:</a:t>
            </a:r>
          </a:p>
          <a:p>
            <a:pPr marL="635000" lvl="1" indent="-285750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400" dirty="0"/>
              <a:t>Fuel drain and fill (40%)</a:t>
            </a:r>
          </a:p>
          <a:p>
            <a:pPr marL="635000" lvl="1" indent="-285750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400" dirty="0"/>
              <a:t>HWFET</a:t>
            </a:r>
          </a:p>
          <a:p>
            <a:pPr marL="635000" lvl="1" indent="-285750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400" dirty="0"/>
              <a:t>Fuel drain and fill (40%)</a:t>
            </a:r>
          </a:p>
          <a:p>
            <a:pPr marL="635000" lvl="1" indent="-285750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400" dirty="0"/>
              <a:t>HWFET</a:t>
            </a:r>
          </a:p>
          <a:p>
            <a:pPr marL="635000" lvl="1" indent="-285750"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r>
              <a:rPr lang="en-US" sz="1400" dirty="0"/>
              <a:t>2 LA4s</a:t>
            </a:r>
          </a:p>
          <a:p>
            <a:pPr marL="635000" lvl="1" indent="-285750">
              <a:buFont typeface="Arial" panose="020B0604020202020204" pitchFamily="34" charset="0"/>
              <a:buChar char="•"/>
              <a:tabLst>
                <a:tab pos="0" algn="l"/>
                <a:tab pos="182563" algn="l"/>
              </a:tabLst>
            </a:pPr>
            <a:endParaRPr lang="en-US" sz="1400" dirty="0"/>
          </a:p>
          <a:p>
            <a:pPr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Statistical analyses for each pollutant were run using the mixed procedure in PC/SAS from SAS Institute, Inc. The fuel type was treated in the model as a fixed factor and the vehicles as a random factor</a:t>
            </a:r>
          </a:p>
          <a:p>
            <a:pPr marL="630936" lvl="1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The results from the natural logarithms (ln) or inverse models were “back transformed” to provide least square means (LSMs) for all pollutants on each fuel</a:t>
            </a:r>
          </a:p>
          <a:p>
            <a:pPr marL="630936" lvl="1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This provides an arithmetic value to evaluate the magnitude of statistically significant effects</a:t>
            </a:r>
          </a:p>
          <a:p>
            <a:pPr marL="630936" lvl="1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We define when p≤0.05, it is at statistically significant level. When 0.05&lt;p≤0.1, it is at marginally statistically significant level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3996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484BB7-9C0A-48CA-8EB5-CEEC03836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7B4C2E-FC35-4057-92E9-41A87915C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4035"/>
            <a:ext cx="4102643" cy="2645058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F19B2133-5AB6-4451-994A-0DE879994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48012"/>
            <a:ext cx="8229600" cy="1143000"/>
          </a:xfrm>
        </p:spPr>
        <p:txBody>
          <a:bodyPr/>
          <a:lstStyle/>
          <a:p>
            <a:r>
              <a:rPr lang="en-US" dirty="0"/>
              <a:t>Gaseous emissions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0CF131-1CCE-4F1D-A175-A2B0D224B78D}"/>
              </a:ext>
            </a:extLst>
          </p:cNvPr>
          <p:cNvSpPr txBox="1"/>
          <p:nvPr/>
        </p:nvSpPr>
        <p:spPr>
          <a:xfrm>
            <a:off x="457200" y="4628693"/>
            <a:ext cx="86820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NOx emissions, a decreasing trend for more stringent regulations was observed</a:t>
            </a:r>
          </a:p>
          <a:p>
            <a:pPr marL="27432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THC weighted emissions, E15 was 5% lower than E10 at statistically significant level</a:t>
            </a:r>
          </a:p>
          <a:p>
            <a:pPr marL="27432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CO weighted emissions, E15 was 17% lower than E10 at statistically significant level</a:t>
            </a:r>
          </a:p>
          <a:p>
            <a:pPr marL="27432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NMHC weighted emissions, E15 was 8% lower than E10 at marginally statistically significant level</a:t>
            </a:r>
          </a:p>
          <a:p>
            <a:pPr marL="27432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NOx and CO2 did not show statistically significant difference between E10 and E15</a:t>
            </a:r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A1706F-4D5D-41A4-B451-E9562ADB7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885" y="1584035"/>
            <a:ext cx="4978630" cy="28916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1DDB57-D987-461C-8CB0-1460E349844B}"/>
              </a:ext>
            </a:extLst>
          </p:cNvPr>
          <p:cNvSpPr txBox="1"/>
          <p:nvPr/>
        </p:nvSpPr>
        <p:spPr>
          <a:xfrm>
            <a:off x="6629400" y="158257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LSM</a:t>
            </a:r>
          </a:p>
        </p:txBody>
      </p:sp>
    </p:spTree>
    <p:extLst>
      <p:ext uri="{BB962C8B-B14F-4D97-AF65-F5344CB8AC3E}">
        <p14:creationId xmlns:p14="http://schemas.microsoft.com/office/powerpoint/2010/main" val="1849741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C0C40-A27B-42E0-8160-62BAC9163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MSAT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76F6A-B8B1-448C-9618-B5F29E034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511E-BD3D-4B9C-986B-09207E1DA309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AAFE1C-AF20-421B-8208-1B640778847A}"/>
              </a:ext>
            </a:extLst>
          </p:cNvPr>
          <p:cNvSpPr txBox="1"/>
          <p:nvPr/>
        </p:nvSpPr>
        <p:spPr>
          <a:xfrm>
            <a:off x="5075382" y="1155442"/>
            <a:ext cx="399010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ethylbenzene emissions, E15 showed 11% decrease compared to E10 at statistically significant level</a:t>
            </a:r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m/p-xylenes emissions, E15 showed 10% reduction compared to E10 at marginally statistically significant level</a:t>
            </a:r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o-xylene emissions, E15 showed 9% reduction compared to E10 at marginally statistically significant level</a:t>
            </a:r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ethanol emissions, E15 showed 77% increase compared to E10 at statistically significant level</a:t>
            </a:r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For acetaldehyde emissions, E15 showed 32% increase compared to E10 at statistically significant level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6CEC8A-A53B-445C-A197-3E3D92EFA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3600"/>
            <a:ext cx="5084618" cy="36779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6C7A47-DB12-457D-9F37-832311DF8571}"/>
              </a:ext>
            </a:extLst>
          </p:cNvPr>
          <p:cNvSpPr txBox="1"/>
          <p:nvPr/>
        </p:nvSpPr>
        <p:spPr>
          <a:xfrm>
            <a:off x="2199409" y="1979711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LSM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30763766"/>
      </p:ext>
    </p:extLst>
  </p:cSld>
  <p:clrMapOvr>
    <a:masterClrMapping/>
  </p:clrMapOvr>
</p:sld>
</file>

<file path=ppt/theme/theme1.xml><?xml version="1.0" encoding="utf-8"?>
<a:theme xmlns:a="http://schemas.openxmlformats.org/drawingml/2006/main" name="UCRTemplate_whiteseal">
  <a:themeElements>
    <a:clrScheme name="UCRTemplate1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UCRTemplat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CRTemplate1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1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RTemplate1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UCRTemplate_whiteseal</Template>
  <TotalTime>26935</TotalTime>
  <Words>1656</Words>
  <Application>Microsoft Office PowerPoint</Application>
  <PresentationFormat>On-screen Show (4:3)</PresentationFormat>
  <Paragraphs>485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UCRTemplate_whiteseal</vt:lpstr>
      <vt:lpstr>Aiming at the increase of California’s ethanol ‘blend wall’: gaseous and particulate emissions evaluation from a fleet of GDI and PFI vehicles operated on E10 and E15 fuels</vt:lpstr>
      <vt:lpstr>PowerPoint Presentation</vt:lpstr>
      <vt:lpstr>Motivation</vt:lpstr>
      <vt:lpstr>Test Setup</vt:lpstr>
      <vt:lpstr>Vehicle Specifications</vt:lpstr>
      <vt:lpstr>Test Fuels</vt:lpstr>
      <vt:lpstr>Driving Cycle, Test Protocol and Statistical Analysis</vt:lpstr>
      <vt:lpstr>Gaseous emissions</vt:lpstr>
      <vt:lpstr>MSAT</vt:lpstr>
      <vt:lpstr>NMOG</vt:lpstr>
      <vt:lpstr>Ozone Forming Potential</vt:lpstr>
      <vt:lpstr>PM mass emissions</vt:lpstr>
      <vt:lpstr>Solid Particle Number Emissions </vt:lpstr>
      <vt:lpstr>Particle Size Distributions</vt:lpstr>
      <vt:lpstr>Summary </vt:lpstr>
      <vt:lpstr>Acknowledgments </vt:lpstr>
      <vt:lpstr>Thank you!</vt:lpstr>
      <vt:lpstr>Test Vehicles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Maryam Hajbabaei</dc:creator>
  <cp:lastModifiedBy>Neil Koehler</cp:lastModifiedBy>
  <cp:revision>484</cp:revision>
  <cp:lastPrinted>2013-08-15T05:18:23Z</cp:lastPrinted>
  <dcterms:created xsi:type="dcterms:W3CDTF">2013-06-26T01:08:28Z</dcterms:created>
  <dcterms:modified xsi:type="dcterms:W3CDTF">2022-04-05T04:26:19Z</dcterms:modified>
</cp:coreProperties>
</file>