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19"/>
  </p:notesMasterIdLst>
  <p:handoutMasterIdLst>
    <p:handoutMasterId r:id="rId20"/>
  </p:handoutMasterIdLst>
  <p:sldIdLst>
    <p:sldId id="256" r:id="rId5"/>
    <p:sldId id="292" r:id="rId6"/>
    <p:sldId id="266" r:id="rId7"/>
    <p:sldId id="297" r:id="rId8"/>
    <p:sldId id="298" r:id="rId9"/>
    <p:sldId id="299" r:id="rId10"/>
    <p:sldId id="300" r:id="rId11"/>
    <p:sldId id="301" r:id="rId12"/>
    <p:sldId id="302" r:id="rId13"/>
    <p:sldId id="303" r:id="rId14"/>
    <p:sldId id="304" r:id="rId15"/>
    <p:sldId id="305" r:id="rId16"/>
    <p:sldId id="306" r:id="rId17"/>
    <p:sldId id="30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showGuides="1">
      <p:cViewPr varScale="1">
        <p:scale>
          <a:sx n="105" d="100"/>
          <a:sy n="105" d="100"/>
        </p:scale>
        <p:origin x="834" y="114"/>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11/12/2024</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11/12/2024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394657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66615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7330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3988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281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4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hasCustomPrompt="1"/>
          </p:nvPr>
        </p:nvSpPr>
        <p:spPr>
          <a:xfrm>
            <a:off x="449580" y="4423702"/>
            <a:ext cx="11292839" cy="1550378"/>
          </a:xfrm>
        </p:spPr>
        <p:txBody>
          <a:bodyPr>
            <a:noAutofit/>
          </a:bodyPr>
          <a:lstStyle>
            <a:lvl1pPr algn="ctr">
              <a:defRPr/>
            </a:lvl1pPr>
          </a:lstStyle>
          <a:p>
            <a:r>
              <a:rPr lang="en-US" dirty="0"/>
              <a:t>Click to add title</a:t>
            </a:r>
          </a:p>
        </p:txBody>
      </p:sp>
      <p:sp>
        <p:nvSpPr>
          <p:cNvPr id="3" name="Picture Placeholder 2">
            <a:extLst>
              <a:ext uri="{FF2B5EF4-FFF2-40B4-BE49-F238E27FC236}">
                <a16:creationId xmlns:a16="http://schemas.microsoft.com/office/drawing/2014/main" id="{D528BC27-38F1-47F3-EC35-7DD8B88A7533}"/>
              </a:ext>
            </a:extLst>
          </p:cNvPr>
          <p:cNvSpPr>
            <a:spLocks noGrp="1"/>
          </p:cNvSpPr>
          <p:nvPr>
            <p:ph type="pic" sz="quarter" idx="13" hasCustomPrompt="1"/>
          </p:nvPr>
        </p:nvSpPr>
        <p:spPr>
          <a:xfrm>
            <a:off x="449580" y="705104"/>
            <a:ext cx="11292840" cy="3643376"/>
          </a:xfrm>
          <a:custGeom>
            <a:avLst/>
            <a:gdLst>
              <a:gd name="connsiteX0" fmla="*/ 7593576 w 11292840"/>
              <a:gd name="connsiteY0" fmla="*/ 0 h 3643376"/>
              <a:gd name="connsiteX1" fmla="*/ 11292840 w 11292840"/>
              <a:gd name="connsiteY1" fmla="*/ 0 h 3643376"/>
              <a:gd name="connsiteX2" fmla="*/ 11292840 w 11292840"/>
              <a:gd name="connsiteY2" fmla="*/ 3643376 h 3643376"/>
              <a:gd name="connsiteX3" fmla="*/ 7593576 w 11292840"/>
              <a:gd name="connsiteY3" fmla="*/ 3643376 h 3643376"/>
              <a:gd name="connsiteX4" fmla="*/ 0 w 11292840"/>
              <a:gd name="connsiteY4" fmla="*/ 0 h 3643376"/>
              <a:gd name="connsiteX5" fmla="*/ 7489667 w 11292840"/>
              <a:gd name="connsiteY5" fmla="*/ 0 h 3643376"/>
              <a:gd name="connsiteX6" fmla="*/ 7489667 w 11292840"/>
              <a:gd name="connsiteY6" fmla="*/ 3643376 h 3643376"/>
              <a:gd name="connsiteX7" fmla="*/ 0 w 11292840"/>
              <a:gd name="connsiteY7" fmla="*/ 3643376 h 36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840" h="3643376">
                <a:moveTo>
                  <a:pt x="7593576" y="0"/>
                </a:moveTo>
                <a:lnTo>
                  <a:pt x="11292840" y="0"/>
                </a:lnTo>
                <a:lnTo>
                  <a:pt x="11292840" y="3643376"/>
                </a:lnTo>
                <a:lnTo>
                  <a:pt x="7593576" y="3643376"/>
                </a:lnTo>
                <a:close/>
                <a:moveTo>
                  <a:pt x="0" y="0"/>
                </a:moveTo>
                <a:lnTo>
                  <a:pt x="7489667" y="0"/>
                </a:lnTo>
                <a:lnTo>
                  <a:pt x="7489667" y="3643376"/>
                </a:lnTo>
                <a:lnTo>
                  <a:pt x="0" y="3643376"/>
                </a:lnTo>
                <a:close/>
              </a:path>
            </a:pathLst>
          </a:custGeom>
          <a:solidFill>
            <a:schemeClr val="accent2"/>
          </a:solidFill>
        </p:spPr>
        <p:txBody>
          <a:bodyPr wrap="square" anchor="t">
            <a:noAutofit/>
          </a:bodyPr>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a:t>
            </a:r>
          </a:p>
          <a:p>
            <a:endParaRPr lang="en-US" dirty="0"/>
          </a:p>
        </p:txBody>
      </p:sp>
    </p:spTree>
    <p:extLst>
      <p:ext uri="{BB962C8B-B14F-4D97-AF65-F5344CB8AC3E}">
        <p14:creationId xmlns:p14="http://schemas.microsoft.com/office/powerpoint/2010/main" val="62533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1489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86149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5864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2.arb.ca.gov/our-work/programs/hydrogen-fueling-infrastructure/about"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leginfo.legislature.ca.gov/faces/billNavClient.xhtml?bill_id=201320140AB8" TargetMode="External"/><Relationship Id="rId5" Type="http://schemas.openxmlformats.org/officeDocument/2006/relationships/hyperlink" Target="https://www.energy.ca.gov/programs-and-topics/programs/clean-hydrogen-program" TargetMode="External"/><Relationship Id="rId4" Type="http://schemas.openxmlformats.org/officeDocument/2006/relationships/hyperlink" Target="http://www.cafcp.org/"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leginfo.legislature.ca.gov/faces/billNavClient.xhtml?bill_id=201320140AB8"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a:xfrm>
            <a:off x="457200" y="590551"/>
            <a:ext cx="11265407" cy="1475994"/>
          </a:xfrm>
        </p:spPr>
        <p:txBody>
          <a:bodyPr anchor="t"/>
          <a:lstStyle/>
          <a:p>
            <a:r>
              <a:rPr lang="en-US" sz="2400" cap="none" dirty="0">
                <a:latin typeface="+mn-lt"/>
                <a:ea typeface="Calibri" panose="020F0502020204030204" pitchFamily="34" charset="0"/>
                <a:cs typeface="Calibri" panose="020F0502020204030204" pitchFamily="34" charset="0"/>
              </a:rPr>
              <a:t>Consumer Comments to the </a:t>
            </a:r>
            <a:r>
              <a:rPr lang="en-US" sz="2400" b="1" cap="none" dirty="0">
                <a:latin typeface="+mn-lt"/>
                <a:ea typeface="Calibri" panose="020F0502020204030204" pitchFamily="34" charset="0"/>
                <a:cs typeface="Calibri" panose="020F0502020204030204" pitchFamily="34" charset="0"/>
              </a:rPr>
              <a:t>California Air Resources Board </a:t>
            </a:r>
            <a:r>
              <a:rPr lang="en-US" sz="2400" cap="none" dirty="0">
                <a:latin typeface="+mn-lt"/>
                <a:ea typeface="Calibri" panose="020F0502020204030204" pitchFamily="34" charset="0"/>
                <a:cs typeface="Calibri" panose="020F0502020204030204" pitchFamily="34" charset="0"/>
              </a:rPr>
              <a:t>regarding</a:t>
            </a:r>
            <a:br>
              <a:rPr lang="en-US" sz="2400" cap="none" dirty="0">
                <a:latin typeface="+mn-lt"/>
                <a:ea typeface="Calibri" panose="020F0502020204030204" pitchFamily="34" charset="0"/>
                <a:cs typeface="Calibri" panose="020F0502020204030204" pitchFamily="34" charset="0"/>
              </a:rPr>
            </a:br>
            <a:r>
              <a:rPr lang="en-US" sz="2400" cap="none" dirty="0">
                <a:latin typeface="+mn-lt"/>
                <a:ea typeface="Calibri" panose="020F0502020204030204" pitchFamily="34" charset="0"/>
                <a:cs typeface="Calibri" panose="020F0502020204030204" pitchFamily="34" charset="0"/>
              </a:rPr>
              <a:t>the </a:t>
            </a:r>
            <a:r>
              <a:rPr lang="en-US" sz="2400" b="1" cap="none" dirty="0">
                <a:latin typeface="+mn-lt"/>
                <a:ea typeface="Calibri" panose="020F0502020204030204" pitchFamily="34" charset="0"/>
                <a:cs typeface="Calibri" panose="020F0502020204030204" pitchFamily="34" charset="0"/>
              </a:rPr>
              <a:t>Proposed FY24-25 Funding Plan for Clean Transportation Incentives</a:t>
            </a:r>
            <a:br>
              <a:rPr lang="en-US" sz="2400" cap="none" dirty="0">
                <a:latin typeface="+mn-lt"/>
                <a:ea typeface="Calibri" panose="020F0502020204030204" pitchFamily="34" charset="0"/>
                <a:cs typeface="Calibri" panose="020F0502020204030204" pitchFamily="34" charset="0"/>
              </a:rPr>
            </a:br>
            <a:r>
              <a:rPr lang="en-US" sz="2400" cap="none" dirty="0">
                <a:latin typeface="+mn-lt"/>
                <a:ea typeface="Calibri" panose="020F0502020204030204" pitchFamily="34" charset="0"/>
                <a:cs typeface="Calibri" panose="020F0502020204030204" pitchFamily="34" charset="0"/>
              </a:rPr>
              <a:t>submitted November 12, 2024</a:t>
            </a:r>
          </a:p>
        </p:txBody>
      </p:sp>
      <p:pic>
        <p:nvPicPr>
          <p:cNvPr id="6" name="Picture Placeholder 5" descr="A row of cars in a parking lot&#10;&#10;Description automatically generated">
            <a:extLst>
              <a:ext uri="{FF2B5EF4-FFF2-40B4-BE49-F238E27FC236}">
                <a16:creationId xmlns:a16="http://schemas.microsoft.com/office/drawing/2014/main" id="{2280D135-8685-C809-E4CD-0CB92DB5404B}"/>
              </a:ext>
            </a:extLst>
          </p:cNvPr>
          <p:cNvPicPr>
            <a:picLocks noGrp="1" noChangeAspect="1"/>
          </p:cNvPicPr>
          <p:nvPr>
            <p:ph type="pic" sz="quarter" idx="13"/>
          </p:nvPr>
        </p:nvPicPr>
        <p:blipFill>
          <a:blip r:embed="rId3"/>
          <a:srcRect t="16770" b="16770"/>
          <a:stretch>
            <a:fillRect/>
          </a:stretch>
        </p:blipFill>
        <p:spPr>
          <a:xfrm>
            <a:off x="447675" y="2176463"/>
            <a:ext cx="11274425" cy="4214812"/>
          </a:xfrm>
        </p:spPr>
      </p:pic>
      <p:sp>
        <p:nvSpPr>
          <p:cNvPr id="7" name="TextBox 6">
            <a:extLst>
              <a:ext uri="{FF2B5EF4-FFF2-40B4-BE49-F238E27FC236}">
                <a16:creationId xmlns:a16="http://schemas.microsoft.com/office/drawing/2014/main" id="{0F9949D7-4841-6E7A-F54E-9D31255CD3C2}"/>
              </a:ext>
            </a:extLst>
          </p:cNvPr>
          <p:cNvSpPr txBox="1"/>
          <p:nvPr/>
        </p:nvSpPr>
        <p:spPr>
          <a:xfrm>
            <a:off x="447676" y="2476498"/>
            <a:ext cx="11110340" cy="415498"/>
          </a:xfrm>
          <a:prstGeom prst="rect">
            <a:avLst/>
          </a:prstGeom>
          <a:noFill/>
        </p:spPr>
        <p:txBody>
          <a:bodyPr wrap="square" rtlCol="0">
            <a:spAutoFit/>
          </a:bodyPr>
          <a:lstStyle/>
          <a:p>
            <a:r>
              <a:rPr lang="en-US" sz="2100" dirty="0">
                <a:solidFill>
                  <a:srgbClr val="C00000"/>
                </a:solidFill>
              </a:rPr>
              <a:t>November 9, 2024 Toyota Mirai Owners Customer Appreciation Event, Huntington Beach, California</a:t>
            </a:r>
          </a:p>
        </p:txBody>
      </p:sp>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DC91E-FB1B-E4C9-9A71-26497E76341D}"/>
              </a:ext>
            </a:extLst>
          </p:cNvPr>
          <p:cNvSpPr txBox="1"/>
          <p:nvPr/>
        </p:nvSpPr>
        <p:spPr>
          <a:xfrm>
            <a:off x="526473" y="942109"/>
            <a:ext cx="11185236" cy="5262979"/>
          </a:xfrm>
          <a:prstGeom prst="rect">
            <a:avLst/>
          </a:prstGeom>
          <a:noFill/>
          <a:ln>
            <a:solidFill>
              <a:schemeClr val="tx1"/>
            </a:solidFill>
          </a:ln>
        </p:spPr>
        <p:txBody>
          <a:bodyPr wrap="square" rtlCol="0">
            <a:spAutoFit/>
          </a:bodyPr>
          <a:lstStyle/>
          <a:p>
            <a:r>
              <a:rPr lang="en-US" sz="2800" dirty="0"/>
              <a:t>Comments:</a:t>
            </a:r>
          </a:p>
          <a:p>
            <a:pPr marL="457200" indent="-457200">
              <a:buFont typeface="Arial" panose="020B0604020202020204" pitchFamily="34" charset="0"/>
              <a:buChar char="•"/>
            </a:pPr>
            <a:r>
              <a:rPr lang="en-US" sz="2800" dirty="0"/>
              <a:t>Transportation Incentives and delay approving a budget until it becomes clearer how the State of California will be affected.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picture on the first page is at a Toyota Mirai customer appreciation event on November 9, 2024. There were 40+ Mirais and 150 owners and family in attendance. Though FCEVs make up 1.1% of ZEVs in California, there are people in that number who purchased or leased these vehicles and spend an inordinate time trying to fuel their vehicles. Your decisions affect these people. Billions of dollars have and are continuing to fund EV chargers even though EVs comprise only about 2.5% of registered vehicles in California. I urge you to use the moneys allocated by AB-8 and</a:t>
            </a:r>
          </a:p>
        </p:txBody>
      </p:sp>
    </p:spTree>
    <p:extLst>
      <p:ext uri="{BB962C8B-B14F-4D97-AF65-F5344CB8AC3E}">
        <p14:creationId xmlns:p14="http://schemas.microsoft.com/office/powerpoint/2010/main" val="227539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0D5681-BE28-62D8-B033-A05BA137775A}"/>
              </a:ext>
            </a:extLst>
          </p:cNvPr>
          <p:cNvSpPr txBox="1"/>
          <p:nvPr/>
        </p:nvSpPr>
        <p:spPr>
          <a:xfrm>
            <a:off x="526473" y="942109"/>
            <a:ext cx="11185236" cy="3108543"/>
          </a:xfrm>
          <a:prstGeom prst="rect">
            <a:avLst/>
          </a:prstGeom>
          <a:noFill/>
          <a:ln>
            <a:solidFill>
              <a:schemeClr val="tx1"/>
            </a:solidFill>
          </a:ln>
        </p:spPr>
        <p:txBody>
          <a:bodyPr wrap="square" rtlCol="0">
            <a:spAutoFit/>
          </a:bodyPr>
          <a:lstStyle/>
          <a:p>
            <a:r>
              <a:rPr lang="en-US" sz="2800" dirty="0"/>
              <a:t>Comments cont’d:</a:t>
            </a:r>
          </a:p>
          <a:p>
            <a:pPr marL="457200" indent="-457200">
              <a:buFont typeface="Arial" panose="020B0604020202020204" pitchFamily="34" charset="0"/>
              <a:buChar char="•"/>
            </a:pPr>
            <a:r>
              <a:rPr lang="en-US" sz="2800" dirty="0"/>
              <a:t>the returned grants from Shell to support owners of FCEVs.</a:t>
            </a:r>
          </a:p>
          <a:p>
            <a:pPr marL="457200" indent="-457200">
              <a:buFont typeface="Arial" panose="020B0604020202020204" pitchFamily="34" charset="0"/>
              <a:buChar char="•"/>
            </a:pPr>
            <a:endParaRPr lang="en-US" sz="2800" dirty="0"/>
          </a:p>
          <a:p>
            <a:r>
              <a:rPr lang="en-US" sz="2800" dirty="0"/>
              <a:t>Sincerely,</a:t>
            </a:r>
          </a:p>
          <a:p>
            <a:r>
              <a:rPr lang="en-US" sz="2800" dirty="0"/>
              <a:t>Nathan Okawa</a:t>
            </a:r>
          </a:p>
          <a:p>
            <a:r>
              <a:rPr lang="en-US" sz="2800" dirty="0"/>
              <a:t>Gardena, California</a:t>
            </a:r>
          </a:p>
          <a:p>
            <a:r>
              <a:rPr lang="en-US" sz="2800" dirty="0"/>
              <a:t>nhokawa@earthlink.net</a:t>
            </a:r>
          </a:p>
        </p:txBody>
      </p:sp>
      <p:pic>
        <p:nvPicPr>
          <p:cNvPr id="3" name="Picture 2">
            <a:extLst>
              <a:ext uri="{FF2B5EF4-FFF2-40B4-BE49-F238E27FC236}">
                <a16:creationId xmlns:a16="http://schemas.microsoft.com/office/drawing/2014/main" id="{F7337E5D-B9B0-313A-8591-837137A69861}"/>
              </a:ext>
            </a:extLst>
          </p:cNvPr>
          <p:cNvPicPr>
            <a:picLocks noChangeAspect="1"/>
          </p:cNvPicPr>
          <p:nvPr/>
        </p:nvPicPr>
        <p:blipFill>
          <a:blip r:embed="rId2"/>
          <a:stretch>
            <a:fillRect/>
          </a:stretch>
        </p:blipFill>
        <p:spPr>
          <a:xfrm>
            <a:off x="8508452" y="4215668"/>
            <a:ext cx="3175502" cy="2117002"/>
          </a:xfrm>
          <a:prstGeom prst="rect">
            <a:avLst/>
          </a:prstGeom>
        </p:spPr>
      </p:pic>
      <p:pic>
        <p:nvPicPr>
          <p:cNvPr id="4" name="Picture 3">
            <a:extLst>
              <a:ext uri="{FF2B5EF4-FFF2-40B4-BE49-F238E27FC236}">
                <a16:creationId xmlns:a16="http://schemas.microsoft.com/office/drawing/2014/main" id="{C35D578D-F23E-7B6E-57B7-C9FDAD247345}"/>
              </a:ext>
            </a:extLst>
          </p:cNvPr>
          <p:cNvPicPr>
            <a:picLocks noChangeAspect="1"/>
          </p:cNvPicPr>
          <p:nvPr/>
        </p:nvPicPr>
        <p:blipFill>
          <a:blip r:embed="rId3"/>
          <a:stretch>
            <a:fillRect/>
          </a:stretch>
        </p:blipFill>
        <p:spPr>
          <a:xfrm>
            <a:off x="4625140" y="4215667"/>
            <a:ext cx="3763559" cy="2117002"/>
          </a:xfrm>
          <a:prstGeom prst="rect">
            <a:avLst/>
          </a:prstGeom>
        </p:spPr>
      </p:pic>
      <p:pic>
        <p:nvPicPr>
          <p:cNvPr id="5" name="Picture 4">
            <a:extLst>
              <a:ext uri="{FF2B5EF4-FFF2-40B4-BE49-F238E27FC236}">
                <a16:creationId xmlns:a16="http://schemas.microsoft.com/office/drawing/2014/main" id="{F919C40C-7AB0-B520-4BFF-93135B215E3E}"/>
              </a:ext>
            </a:extLst>
          </p:cNvPr>
          <p:cNvPicPr>
            <a:picLocks noChangeAspect="1"/>
          </p:cNvPicPr>
          <p:nvPr/>
        </p:nvPicPr>
        <p:blipFill>
          <a:blip r:embed="rId4"/>
          <a:stretch>
            <a:fillRect/>
          </a:stretch>
        </p:blipFill>
        <p:spPr>
          <a:xfrm>
            <a:off x="526474" y="4215667"/>
            <a:ext cx="4000130" cy="2174029"/>
          </a:xfrm>
          <a:prstGeom prst="rect">
            <a:avLst/>
          </a:prstGeom>
        </p:spPr>
      </p:pic>
    </p:spTree>
    <p:extLst>
      <p:ext uri="{BB962C8B-B14F-4D97-AF65-F5344CB8AC3E}">
        <p14:creationId xmlns:p14="http://schemas.microsoft.com/office/powerpoint/2010/main" val="333645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5F65A-33D2-95D9-46C9-A2BA2E2928F2}"/>
              </a:ext>
            </a:extLst>
          </p:cNvPr>
          <p:cNvPicPr>
            <a:picLocks noChangeAspect="1"/>
          </p:cNvPicPr>
          <p:nvPr/>
        </p:nvPicPr>
        <p:blipFill>
          <a:blip r:embed="rId2"/>
          <a:srcRect l="3183" r="18698"/>
          <a:stretch/>
        </p:blipFill>
        <p:spPr>
          <a:xfrm>
            <a:off x="505838" y="1229716"/>
            <a:ext cx="5252936" cy="4499238"/>
          </a:xfrm>
          <a:prstGeom prst="rect">
            <a:avLst/>
          </a:prstGeom>
        </p:spPr>
      </p:pic>
      <p:pic>
        <p:nvPicPr>
          <p:cNvPr id="4" name="Picture 3">
            <a:extLst>
              <a:ext uri="{FF2B5EF4-FFF2-40B4-BE49-F238E27FC236}">
                <a16:creationId xmlns:a16="http://schemas.microsoft.com/office/drawing/2014/main" id="{39D7C1B0-1553-A8FA-F189-DFC578F76BE0}"/>
              </a:ext>
            </a:extLst>
          </p:cNvPr>
          <p:cNvPicPr>
            <a:picLocks noChangeAspect="1"/>
          </p:cNvPicPr>
          <p:nvPr/>
        </p:nvPicPr>
        <p:blipFill>
          <a:blip r:embed="rId3"/>
          <a:srcRect l="15429" r="11821"/>
          <a:stretch/>
        </p:blipFill>
        <p:spPr>
          <a:xfrm>
            <a:off x="7033099" y="1229716"/>
            <a:ext cx="4416358" cy="4548860"/>
          </a:xfrm>
          <a:prstGeom prst="rect">
            <a:avLst/>
          </a:prstGeom>
        </p:spPr>
      </p:pic>
      <p:sp>
        <p:nvSpPr>
          <p:cNvPr id="5" name="TextBox 4">
            <a:extLst>
              <a:ext uri="{FF2B5EF4-FFF2-40B4-BE49-F238E27FC236}">
                <a16:creationId xmlns:a16="http://schemas.microsoft.com/office/drawing/2014/main" id="{CE16B95F-6B56-A234-8132-A1246CAC482F}"/>
              </a:ext>
            </a:extLst>
          </p:cNvPr>
          <p:cNvSpPr txBox="1"/>
          <p:nvPr/>
        </p:nvSpPr>
        <p:spPr>
          <a:xfrm>
            <a:off x="505838" y="5866763"/>
            <a:ext cx="10943619" cy="369332"/>
          </a:xfrm>
          <a:prstGeom prst="rect">
            <a:avLst/>
          </a:prstGeom>
          <a:noFill/>
          <a:ln>
            <a:solidFill>
              <a:schemeClr val="tx1"/>
            </a:solidFill>
          </a:ln>
        </p:spPr>
        <p:txBody>
          <a:bodyPr wrap="square" rtlCol="0">
            <a:spAutoFit/>
          </a:bodyPr>
          <a:lstStyle/>
          <a:p>
            <a:r>
              <a:rPr lang="en-US" dirty="0"/>
              <a:t>Fuel station with 4 pumps                                                                Fuel station with only one pump</a:t>
            </a:r>
          </a:p>
        </p:txBody>
      </p:sp>
    </p:spTree>
    <p:extLst>
      <p:ext uri="{BB962C8B-B14F-4D97-AF65-F5344CB8AC3E}">
        <p14:creationId xmlns:p14="http://schemas.microsoft.com/office/powerpoint/2010/main" val="40684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F692B-60FA-461D-D97A-9E071385BC01}"/>
              </a:ext>
            </a:extLst>
          </p:cNvPr>
          <p:cNvPicPr>
            <a:picLocks noChangeAspect="1"/>
          </p:cNvPicPr>
          <p:nvPr/>
        </p:nvPicPr>
        <p:blipFill>
          <a:blip r:embed="rId2"/>
          <a:stretch>
            <a:fillRect/>
          </a:stretch>
        </p:blipFill>
        <p:spPr>
          <a:xfrm>
            <a:off x="409518" y="658160"/>
            <a:ext cx="6865620" cy="775716"/>
          </a:xfrm>
          <a:prstGeom prst="rect">
            <a:avLst/>
          </a:prstGeom>
        </p:spPr>
      </p:pic>
      <p:pic>
        <p:nvPicPr>
          <p:cNvPr id="4" name="Picture 3">
            <a:extLst>
              <a:ext uri="{FF2B5EF4-FFF2-40B4-BE49-F238E27FC236}">
                <a16:creationId xmlns:a16="http://schemas.microsoft.com/office/drawing/2014/main" id="{383E44AC-CEC9-0DD5-F131-EC8B6A13C048}"/>
              </a:ext>
            </a:extLst>
          </p:cNvPr>
          <p:cNvPicPr>
            <a:picLocks noChangeAspect="1"/>
          </p:cNvPicPr>
          <p:nvPr/>
        </p:nvPicPr>
        <p:blipFill>
          <a:blip r:embed="rId3"/>
          <a:stretch>
            <a:fillRect/>
          </a:stretch>
        </p:blipFill>
        <p:spPr>
          <a:xfrm>
            <a:off x="409518" y="1253547"/>
            <a:ext cx="5447402" cy="5173635"/>
          </a:xfrm>
          <a:prstGeom prst="rect">
            <a:avLst/>
          </a:prstGeom>
        </p:spPr>
      </p:pic>
      <p:sp>
        <p:nvSpPr>
          <p:cNvPr id="5" name="TextBox 4">
            <a:extLst>
              <a:ext uri="{FF2B5EF4-FFF2-40B4-BE49-F238E27FC236}">
                <a16:creationId xmlns:a16="http://schemas.microsoft.com/office/drawing/2014/main" id="{7C488052-95B9-67FD-4BF8-21F63F4ADBB1}"/>
              </a:ext>
            </a:extLst>
          </p:cNvPr>
          <p:cNvSpPr txBox="1"/>
          <p:nvPr/>
        </p:nvSpPr>
        <p:spPr>
          <a:xfrm>
            <a:off x="6096000" y="3517198"/>
            <a:ext cx="4987636" cy="646331"/>
          </a:xfrm>
          <a:prstGeom prst="rect">
            <a:avLst/>
          </a:prstGeom>
          <a:noFill/>
          <a:ln>
            <a:solidFill>
              <a:schemeClr val="tx1"/>
            </a:solidFill>
          </a:ln>
        </p:spPr>
        <p:txBody>
          <a:bodyPr wrap="square" rtlCol="0">
            <a:spAutoFit/>
          </a:bodyPr>
          <a:lstStyle/>
          <a:p>
            <a:r>
              <a:rPr lang="en-US" dirty="0"/>
              <a:t>November 13, 2023 Greater Los Angeles H2 station status, red indicates out of service</a:t>
            </a:r>
          </a:p>
        </p:txBody>
      </p:sp>
    </p:spTree>
    <p:extLst>
      <p:ext uri="{BB962C8B-B14F-4D97-AF65-F5344CB8AC3E}">
        <p14:creationId xmlns:p14="http://schemas.microsoft.com/office/powerpoint/2010/main" val="370200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E1874-B66A-DEDB-2CCE-82EA2F59D9A4}"/>
              </a:ext>
            </a:extLst>
          </p:cNvPr>
          <p:cNvPicPr>
            <a:picLocks noChangeAspect="1"/>
          </p:cNvPicPr>
          <p:nvPr/>
        </p:nvPicPr>
        <p:blipFill>
          <a:blip r:embed="rId2"/>
          <a:stretch>
            <a:fillRect/>
          </a:stretch>
        </p:blipFill>
        <p:spPr>
          <a:xfrm>
            <a:off x="456193" y="640776"/>
            <a:ext cx="6785436" cy="4895512"/>
          </a:xfrm>
          <a:prstGeom prst="rect">
            <a:avLst/>
          </a:prstGeom>
        </p:spPr>
      </p:pic>
      <p:sp>
        <p:nvSpPr>
          <p:cNvPr id="3" name="TextBox 2">
            <a:extLst>
              <a:ext uri="{FF2B5EF4-FFF2-40B4-BE49-F238E27FC236}">
                <a16:creationId xmlns:a16="http://schemas.microsoft.com/office/drawing/2014/main" id="{7DBEC26D-CD65-B876-8AF3-7DB31916AC25}"/>
              </a:ext>
            </a:extLst>
          </p:cNvPr>
          <p:cNvSpPr txBox="1"/>
          <p:nvPr/>
        </p:nvSpPr>
        <p:spPr>
          <a:xfrm>
            <a:off x="7389681" y="1280711"/>
            <a:ext cx="4226054" cy="3970318"/>
          </a:xfrm>
          <a:prstGeom prst="rect">
            <a:avLst/>
          </a:prstGeom>
          <a:noFill/>
          <a:ln>
            <a:solidFill>
              <a:schemeClr val="tx1"/>
            </a:solidFill>
          </a:ln>
        </p:spPr>
        <p:txBody>
          <a:bodyPr wrap="square" rtlCol="0">
            <a:spAutoFit/>
          </a:bodyPr>
          <a:lstStyle/>
          <a:p>
            <a:r>
              <a:rPr lang="en-US" dirty="0"/>
              <a:t>November 10, 2024 H2 station status- one year later from the previous station status snapshot. Red indicates out of service. Note that there are markedly fewer stations in the Greater Los Angeles area than in 2023. I reside north of Torrance. Since there are other out of service stations, there is an approximately </a:t>
            </a:r>
            <a:r>
              <a:rPr lang="en-US" u="sng" dirty="0"/>
              <a:t>800 plus square mile area of Los Angeles </a:t>
            </a:r>
            <a:r>
              <a:rPr lang="en-US" dirty="0"/>
              <a:t>with no station coverage; an owner might have to travel 20-30+ miles to fuel their vehicle. The best times to avoid lines is after midnight or before 5am. This is what FCEV owners experience.</a:t>
            </a:r>
          </a:p>
        </p:txBody>
      </p:sp>
    </p:spTree>
    <p:extLst>
      <p:ext uri="{BB962C8B-B14F-4D97-AF65-F5344CB8AC3E}">
        <p14:creationId xmlns:p14="http://schemas.microsoft.com/office/powerpoint/2010/main" val="53627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57200" y="640079"/>
            <a:ext cx="3557016" cy="1344169"/>
          </a:xfrm>
        </p:spPr>
        <p:txBody>
          <a:bodyPr anchor="t"/>
          <a:lstStyle/>
          <a:p>
            <a:r>
              <a:rPr lang="en-US" sz="2000" dirty="0"/>
              <a:t>N</a:t>
            </a:r>
            <a:r>
              <a:rPr lang="en-US" sz="2000" cap="none" dirty="0"/>
              <a:t>athan Okawa</a:t>
            </a:r>
            <a:br>
              <a:rPr lang="en-US" sz="2000" cap="none" dirty="0"/>
            </a:br>
            <a:r>
              <a:rPr lang="en-US" sz="2000" cap="none" dirty="0"/>
              <a:t>2708 W. 156</a:t>
            </a:r>
            <a:r>
              <a:rPr lang="en-US" sz="2000" cap="none" baseline="30000" dirty="0"/>
              <a:t>th</a:t>
            </a:r>
            <a:r>
              <a:rPr lang="en-US" sz="2000" cap="none" dirty="0"/>
              <a:t> St.</a:t>
            </a:r>
            <a:br>
              <a:rPr lang="en-US" sz="2000" cap="none" dirty="0"/>
            </a:br>
            <a:r>
              <a:rPr lang="en-US" sz="2000" cap="none" dirty="0"/>
              <a:t>Gardena, California 90249</a:t>
            </a:r>
            <a:br>
              <a:rPr lang="en-US" sz="2000" cap="none" dirty="0"/>
            </a:br>
            <a:r>
              <a:rPr lang="en-US" sz="2000" cap="none" dirty="0"/>
              <a:t>email: nhokawa@earthlink.net</a:t>
            </a:r>
            <a:endParaRPr lang="en-US" sz="2000" dirty="0"/>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57200" y="2295144"/>
            <a:ext cx="10616183" cy="4078224"/>
          </a:xfrm>
          <a:ln>
            <a:solidFill>
              <a:srgbClr val="465359"/>
            </a:solidFill>
          </a:ln>
        </p:spPr>
        <p:txBody>
          <a:bodyPr>
            <a:normAutofit/>
          </a:bodyPr>
          <a:lstStyle/>
          <a:p>
            <a:pPr marL="285750" indent="-285750">
              <a:buClrTx/>
              <a:buFont typeface="Arial" panose="020B0604020202020204" pitchFamily="34" charset="0"/>
              <a:buChar char="•"/>
            </a:pPr>
            <a:r>
              <a:rPr lang="en-US" sz="2000" dirty="0">
                <a:solidFill>
                  <a:schemeClr val="tx1"/>
                </a:solidFill>
              </a:rPr>
              <a:t>Toyota Mirai owner in the Greater Los Angeles area since August 2024</a:t>
            </a:r>
          </a:p>
          <a:p>
            <a:pPr marL="285750" indent="-285750">
              <a:buClrTx/>
              <a:buFont typeface="Arial" panose="020B0604020202020204" pitchFamily="34" charset="0"/>
              <a:buChar char="•"/>
            </a:pPr>
            <a:r>
              <a:rPr lang="en-US" sz="2000" dirty="0">
                <a:solidFill>
                  <a:schemeClr val="tx1"/>
                </a:solidFill>
              </a:rPr>
              <a:t>Purchased a Mirai FCEV after California was designated a Federal Hydrogen Hub and also</a:t>
            </a:r>
          </a:p>
          <a:p>
            <a:pPr marL="285750" indent="-285750">
              <a:buClrTx/>
              <a:buFont typeface="Arial" panose="020B0604020202020204" pitchFamily="34" charset="0"/>
              <a:buChar char="•"/>
            </a:pPr>
            <a:r>
              <a:rPr lang="en-US" sz="2000" dirty="0">
                <a:solidFill>
                  <a:schemeClr val="tx1"/>
                </a:solidFill>
              </a:rPr>
              <a:t>Researched the objectives of the </a:t>
            </a:r>
            <a:r>
              <a:rPr lang="en-US" sz="2000" b="1" dirty="0">
                <a:solidFill>
                  <a:schemeClr val="tx1"/>
                </a:solidFill>
              </a:rPr>
              <a:t>California Air Resources Board </a:t>
            </a:r>
            <a:r>
              <a:rPr lang="en-US" sz="2000" dirty="0">
                <a:solidFill>
                  <a:schemeClr val="tx1"/>
                </a:solidFill>
              </a:rPr>
              <a:t>and the </a:t>
            </a:r>
            <a:r>
              <a:rPr lang="en-US" sz="2000" b="1" dirty="0">
                <a:solidFill>
                  <a:schemeClr val="tx1"/>
                </a:solidFill>
              </a:rPr>
              <a:t>California Energy Commission</a:t>
            </a:r>
            <a:r>
              <a:rPr lang="en-US" sz="2000" dirty="0">
                <a:solidFill>
                  <a:schemeClr val="tx1"/>
                </a:solidFill>
              </a:rPr>
              <a:t>, as well as information on the </a:t>
            </a:r>
            <a:r>
              <a:rPr lang="en-US" sz="2000" b="1" dirty="0">
                <a:solidFill>
                  <a:schemeClr val="tx1"/>
                </a:solidFill>
              </a:rPr>
              <a:t>ARCHES</a:t>
            </a:r>
            <a:r>
              <a:rPr lang="en-US" sz="2000" dirty="0">
                <a:solidFill>
                  <a:schemeClr val="tx1"/>
                </a:solidFill>
              </a:rPr>
              <a:t> website</a:t>
            </a:r>
          </a:p>
          <a:p>
            <a:pPr marL="285750" indent="-285750">
              <a:buClrTx/>
              <a:buFont typeface="Arial" panose="020B0604020202020204" pitchFamily="34" charset="0"/>
              <a:buChar char="•"/>
            </a:pPr>
            <a:r>
              <a:rPr lang="en-US" sz="2000" dirty="0">
                <a:solidFill>
                  <a:schemeClr val="tx1"/>
                </a:solidFill>
              </a:rPr>
              <a:t>After experiencing issues with the availability of hydrogen and the reliability of refueling stations, I joined the Facebook groups </a:t>
            </a:r>
            <a:r>
              <a:rPr lang="en-US" sz="2000" b="1" dirty="0">
                <a:solidFill>
                  <a:schemeClr val="tx1"/>
                </a:solidFill>
              </a:rPr>
              <a:t>Toyota Mirai Owners Group</a:t>
            </a:r>
            <a:r>
              <a:rPr lang="en-US" sz="2000" dirty="0">
                <a:solidFill>
                  <a:schemeClr val="tx1"/>
                </a:solidFill>
              </a:rPr>
              <a:t>, the </a:t>
            </a:r>
            <a:r>
              <a:rPr lang="en-US" sz="2000" b="1" dirty="0">
                <a:solidFill>
                  <a:schemeClr val="tx1"/>
                </a:solidFill>
              </a:rPr>
              <a:t>Hydrogen Car Owners </a:t>
            </a:r>
            <a:r>
              <a:rPr lang="en-US" sz="2000" dirty="0">
                <a:solidFill>
                  <a:schemeClr val="tx1"/>
                </a:solidFill>
              </a:rPr>
              <a:t>and the </a:t>
            </a:r>
            <a:r>
              <a:rPr lang="en-US" sz="2000" b="1" dirty="0">
                <a:solidFill>
                  <a:schemeClr val="tx1"/>
                </a:solidFill>
              </a:rPr>
              <a:t>California Hydrogen Car Owners Association</a:t>
            </a:r>
            <a:r>
              <a:rPr lang="en-US" sz="2000" dirty="0">
                <a:solidFill>
                  <a:schemeClr val="tx1"/>
                </a:solidFill>
              </a:rPr>
              <a:t>, to learn more about the state of the supply of hydrogen and transportation in California</a:t>
            </a:r>
          </a:p>
        </p:txBody>
      </p:sp>
    </p:spTree>
    <p:extLst>
      <p:ext uri="{BB962C8B-B14F-4D97-AF65-F5344CB8AC3E}">
        <p14:creationId xmlns:p14="http://schemas.microsoft.com/office/powerpoint/2010/main" val="220112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68E91FE-1E96-9012-B0A7-9E9605A1D060}"/>
              </a:ext>
            </a:extLst>
          </p:cNvPr>
          <p:cNvSpPr>
            <a:spLocks noGrp="1"/>
          </p:cNvSpPr>
          <p:nvPr>
            <p:ph type="ctrTitle"/>
          </p:nvPr>
        </p:nvSpPr>
        <p:spPr>
          <a:xfrm>
            <a:off x="449580" y="820966"/>
            <a:ext cx="11292839" cy="5460962"/>
          </a:xfrm>
          <a:ln>
            <a:solidFill>
              <a:schemeClr val="tx1"/>
            </a:solidFill>
          </a:ln>
        </p:spPr>
        <p:txBody>
          <a:bodyPr anchor="t">
            <a:normAutofit fontScale="90000"/>
          </a:bodyPr>
          <a:lstStyle/>
          <a:p>
            <a:pPr algn="l"/>
            <a:r>
              <a:rPr lang="en-US" cap="none" dirty="0"/>
              <a:t>California Air Resources Board, Hydrogen Fueling Infrastructure</a:t>
            </a:r>
            <a:br>
              <a:rPr lang="en-US" sz="1400" cap="none" dirty="0"/>
            </a:br>
            <a:r>
              <a:rPr lang="en-US" sz="1800" cap="none" dirty="0">
                <a:solidFill>
                  <a:schemeClr val="tx1"/>
                </a:solidFill>
                <a:hlinkClick r:id="rId3">
                  <a:extLst>
                    <a:ext uri="{A12FA001-AC4F-418D-AE19-62706E023703}">
                      <ahyp:hlinkClr xmlns:ahyp="http://schemas.microsoft.com/office/drawing/2018/hyperlinkcolor" val="tx"/>
                    </a:ext>
                  </a:extLst>
                </a:hlinkClick>
              </a:rPr>
              <a:t>https://ww2.arb.ca.gov/our-work/programs/hydrogen-fueling-infrastructure/about</a:t>
            </a:r>
            <a:br>
              <a:rPr lang="en-US" sz="1800" cap="none" dirty="0">
                <a:solidFill>
                  <a:schemeClr val="tx1"/>
                </a:solidFill>
              </a:rPr>
            </a:br>
            <a:r>
              <a:rPr lang="en-US" sz="1800" cap="none" dirty="0">
                <a:solidFill>
                  <a:schemeClr val="tx1"/>
                </a:solidFill>
              </a:rPr>
              <a:t> </a:t>
            </a:r>
            <a:br>
              <a:rPr lang="en-US" sz="1800" cap="none" dirty="0">
                <a:solidFill>
                  <a:schemeClr val="tx1"/>
                </a:solidFill>
              </a:rPr>
            </a:br>
            <a:r>
              <a:rPr lang="en-US" cap="none" dirty="0">
                <a:solidFill>
                  <a:schemeClr val="tx1"/>
                </a:solidFill>
              </a:rPr>
              <a:t>Hydrogen Fuel Cell Partnership</a:t>
            </a:r>
            <a:br>
              <a:rPr lang="en-US" cap="none" dirty="0">
                <a:solidFill>
                  <a:schemeClr val="tx1"/>
                </a:solidFill>
              </a:rPr>
            </a:br>
            <a:r>
              <a:rPr lang="en-US" sz="1800" cap="none" dirty="0">
                <a:solidFill>
                  <a:schemeClr val="tx1"/>
                </a:solidFill>
                <a:hlinkClick r:id="rId4">
                  <a:extLst>
                    <a:ext uri="{A12FA001-AC4F-418D-AE19-62706E023703}">
                      <ahyp:hlinkClr xmlns:ahyp="http://schemas.microsoft.com/office/drawing/2018/hyperlinkcolor" val="tx"/>
                    </a:ext>
                  </a:extLst>
                </a:hlinkClick>
              </a:rPr>
              <a:t>http://www.cafcp.org/</a:t>
            </a:r>
            <a:r>
              <a:rPr lang="en-US" sz="1800" cap="none" dirty="0">
                <a:solidFill>
                  <a:schemeClr val="tx1"/>
                </a:solidFill>
              </a:rPr>
              <a:t> </a:t>
            </a:r>
            <a:br>
              <a:rPr lang="en-US" sz="1800" cap="none" dirty="0">
                <a:solidFill>
                  <a:schemeClr val="tx1"/>
                </a:solidFill>
              </a:rPr>
            </a:br>
            <a:br>
              <a:rPr lang="en-US" sz="1800" cap="none" dirty="0">
                <a:solidFill>
                  <a:schemeClr val="tx1"/>
                </a:solidFill>
              </a:rPr>
            </a:br>
            <a:r>
              <a:rPr lang="en-US" cap="none" dirty="0">
                <a:solidFill>
                  <a:schemeClr val="tx1"/>
                </a:solidFill>
              </a:rPr>
              <a:t>California Energy Commission, Clean Hydrogen Program</a:t>
            </a:r>
            <a:br>
              <a:rPr lang="en-US" cap="none" dirty="0">
                <a:solidFill>
                  <a:schemeClr val="tx1"/>
                </a:solidFill>
              </a:rPr>
            </a:br>
            <a:r>
              <a:rPr lang="en-US" sz="1800" cap="none" dirty="0">
                <a:solidFill>
                  <a:schemeClr val="tx1"/>
                </a:solidFill>
                <a:hlinkClick r:id="rId5">
                  <a:extLst>
                    <a:ext uri="{A12FA001-AC4F-418D-AE19-62706E023703}">
                      <ahyp:hlinkClr xmlns:ahyp="http://schemas.microsoft.com/office/drawing/2018/hyperlinkcolor" val="tx"/>
                    </a:ext>
                  </a:extLst>
                </a:hlinkClick>
              </a:rPr>
              <a:t>https://www.energy.ca.gov/programs-and-topics/programs/clean-hydrogen-program</a:t>
            </a:r>
            <a:r>
              <a:rPr lang="en-US" sz="1800" cap="none" dirty="0">
                <a:solidFill>
                  <a:schemeClr val="tx1"/>
                </a:solidFill>
              </a:rPr>
              <a:t> </a:t>
            </a:r>
            <a:br>
              <a:rPr lang="en-US" sz="1800" cap="none" dirty="0">
                <a:solidFill>
                  <a:schemeClr val="tx1"/>
                </a:solidFill>
              </a:rPr>
            </a:br>
            <a:br>
              <a:rPr lang="en-US" sz="1800" cap="none" dirty="0">
                <a:solidFill>
                  <a:schemeClr val="tx1"/>
                </a:solidFill>
              </a:rPr>
            </a:br>
            <a:r>
              <a:rPr lang="en-US" cap="none" dirty="0">
                <a:solidFill>
                  <a:schemeClr val="tx1"/>
                </a:solidFill>
              </a:rPr>
              <a:t>California AB-8, Alternative fuel &amp; vehicle technologies: funding programs</a:t>
            </a:r>
            <a:br>
              <a:rPr lang="en-US" cap="none" dirty="0">
                <a:solidFill>
                  <a:schemeClr val="tx1"/>
                </a:solidFill>
              </a:rPr>
            </a:br>
            <a:r>
              <a:rPr lang="en-US" sz="1800" cap="none" dirty="0">
                <a:solidFill>
                  <a:schemeClr val="tx1"/>
                </a:solidFill>
                <a:hlinkClick r:id="rId6">
                  <a:extLst>
                    <a:ext uri="{A12FA001-AC4F-418D-AE19-62706E023703}">
                      <ahyp:hlinkClr xmlns:ahyp="http://schemas.microsoft.com/office/drawing/2018/hyperlinkcolor" val="tx"/>
                    </a:ext>
                  </a:extLst>
                </a:hlinkClick>
              </a:rPr>
              <a:t>https://leginfo.legislature.ca.gov/faces/billNavClient.xhtml?bill_id=201320140AB8</a:t>
            </a:r>
            <a:br>
              <a:rPr lang="en-US" sz="1800" cap="none" dirty="0">
                <a:solidFill>
                  <a:schemeClr val="tx1"/>
                </a:solidFill>
              </a:rPr>
            </a:br>
            <a:br>
              <a:rPr lang="en-US" sz="1800" cap="none" dirty="0">
                <a:solidFill>
                  <a:schemeClr val="tx1"/>
                </a:solidFill>
              </a:rPr>
            </a:br>
            <a:r>
              <a:rPr lang="en-US" sz="2200" cap="none" dirty="0">
                <a:solidFill>
                  <a:schemeClr val="tx1"/>
                </a:solidFill>
              </a:rPr>
              <a:t>      Considerable money and effort was expended by the State of California to build the initial network of hydrogen refueling stations and Toyota started selling the FCEV Mirai in the 2014-2015 timeframe. According to the CARB website, zero-emission FCEVs play a significant role in reducing greenhouse gases in California, and with the H2FCP plans were made for a network of 100 hydrogen refueling stations by 2024; Shell Co. was awarded $40 million to build some of this network, but terminated their plan in September 2023. The $40 was never re-allocated to support the development of the hydrogen and FCEVs.</a:t>
            </a:r>
            <a:br>
              <a:rPr lang="en-US" cap="none" dirty="0">
                <a:solidFill>
                  <a:schemeClr val="tx1"/>
                </a:solidFill>
              </a:rPr>
            </a:br>
            <a:br>
              <a:rPr lang="en-US" sz="1400" cap="none" dirty="0">
                <a:solidFill>
                  <a:schemeClr val="tx1"/>
                </a:solidFill>
              </a:rPr>
            </a:br>
            <a:br>
              <a:rPr lang="en-US" sz="1400" cap="none" dirty="0">
                <a:solidFill>
                  <a:schemeClr val="tx1"/>
                </a:solidFill>
              </a:rPr>
            </a:br>
            <a:br>
              <a:rPr lang="en-US" sz="1400" cap="none" dirty="0">
                <a:solidFill>
                  <a:schemeClr val="tx1"/>
                </a:solidFill>
              </a:rPr>
            </a:br>
            <a:br>
              <a:rPr lang="en-US" sz="1400" cap="none" dirty="0">
                <a:solidFill>
                  <a:schemeClr val="tx1"/>
                </a:solidFill>
              </a:rPr>
            </a:br>
            <a:br>
              <a:rPr lang="en-US" sz="1400" cap="none" dirty="0">
                <a:solidFill>
                  <a:schemeClr val="tx1"/>
                </a:solidFill>
              </a:rPr>
            </a:br>
            <a:endParaRPr lang="en-US" sz="1400" cap="none" dirty="0">
              <a:solidFill>
                <a:schemeClr val="tx1"/>
              </a:solidFill>
            </a:endParaRPr>
          </a:p>
        </p:txBody>
      </p:sp>
    </p:spTree>
    <p:extLst>
      <p:ext uri="{BB962C8B-B14F-4D97-AF65-F5344CB8AC3E}">
        <p14:creationId xmlns:p14="http://schemas.microsoft.com/office/powerpoint/2010/main" val="172184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F744-9992-614C-7FF3-37EAE1723B5B}"/>
              </a:ext>
            </a:extLst>
          </p:cNvPr>
          <p:cNvSpPr>
            <a:spLocks noGrp="1"/>
          </p:cNvSpPr>
          <p:nvPr>
            <p:ph type="title"/>
          </p:nvPr>
        </p:nvSpPr>
        <p:spPr>
          <a:xfrm>
            <a:off x="581192" y="938086"/>
            <a:ext cx="11029616" cy="5167149"/>
          </a:xfrm>
          <a:ln>
            <a:solidFill>
              <a:schemeClr val="tx1"/>
            </a:solidFill>
          </a:ln>
        </p:spPr>
        <p:txBody>
          <a:bodyPr anchor="t"/>
          <a:lstStyle/>
          <a:p>
            <a:r>
              <a:rPr lang="en-US" b="0" i="0" u="sng" cap="none" dirty="0">
                <a:solidFill>
                  <a:srgbClr val="00B0F0"/>
                </a:solidFill>
                <a:effectLst/>
                <a:latin typeface="Montserrat" panose="00000500000000000000" pitchFamily="2" charset="0"/>
                <a:hlinkClick r:id="rId2">
                  <a:extLst>
                    <a:ext uri="{A12FA001-AC4F-418D-AE19-62706E023703}">
                      <ahyp:hlinkClr xmlns:ahyp="http://schemas.microsoft.com/office/drawing/2018/hyperlinkcolor" val="tx"/>
                    </a:ext>
                  </a:extLst>
                </a:hlinkClick>
              </a:rPr>
              <a:t>Assembly Bill 8</a:t>
            </a:r>
            <a:r>
              <a:rPr lang="en-US" b="0" i="0" cap="none" dirty="0">
                <a:solidFill>
                  <a:srgbClr val="00B0F0"/>
                </a:solidFill>
                <a:effectLst/>
                <a:latin typeface="Montserrat" panose="00000500000000000000" pitchFamily="2" charset="0"/>
              </a:rPr>
              <a:t> </a:t>
            </a:r>
            <a:r>
              <a:rPr lang="en-US" b="0" i="0" cap="none" dirty="0">
                <a:solidFill>
                  <a:srgbClr val="2D333D"/>
                </a:solidFill>
                <a:effectLst/>
                <a:latin typeface="Montserrat" panose="00000500000000000000" pitchFamily="2" charset="0"/>
              </a:rPr>
              <a:t>(AB 8; Perea, Chapter 401, Statutes of 2013)</a:t>
            </a:r>
            <a:br>
              <a:rPr lang="en-US" cap="none" dirty="0"/>
            </a:br>
            <a:r>
              <a:rPr lang="en-US" sz="2000" cap="none" dirty="0"/>
              <a:t>     AB-8 requires that $20 million be allocated annually until there are at least 100 hydrogen-fueling stations in California. Additional monies for BEVs as well as FVEVs would be available through vehicle and other fees. AB-8 also allows moneys not allocate to station construction can be used to support the deployment of an effective and efficient station network in a way that benefits the public. Lastly, AB-8 requires annual evaluations of FCEV Deployment and Hydrogen Fuel Station Network Development.</a:t>
            </a:r>
            <a:br>
              <a:rPr lang="en-US" sz="2000" cap="none" dirty="0"/>
            </a:br>
            <a:br>
              <a:rPr lang="en-US" sz="2000" cap="none" dirty="0"/>
            </a:br>
            <a:r>
              <a:rPr lang="en-US" sz="2000" cap="none" dirty="0"/>
              <a:t>     The executive summary contained in the 2023 report lists past actions that were funded and/or planned, but never accomplished. The report correct identifies that the development of a large refueling station infrastructure, fuel availability and cost and station reliability as key to consumer decisions to purchase these FCEVs.</a:t>
            </a:r>
            <a:br>
              <a:rPr lang="en-US" sz="2000" cap="none" dirty="0"/>
            </a:br>
            <a:br>
              <a:rPr lang="en-US" sz="2000" cap="none" dirty="0"/>
            </a:br>
            <a:r>
              <a:rPr lang="en-US" sz="2000" cap="none" dirty="0"/>
              <a:t>	The planned expansion of the fuel stations reached a maximum of 66 in 2023, then dwindled to 53 due to continuing supply disruptions and the departure of Shell Co. from the market. In addition, retail hydrogen prices rose from about $15 per kilogram in mid-2022 to $30 and $36, depending upon the vendor, where it remains to this day. This is equivalent to gasoline at $12 per gallon.</a:t>
            </a:r>
            <a:endParaRPr lang="en-US" cap="none" dirty="0"/>
          </a:p>
        </p:txBody>
      </p:sp>
    </p:spTree>
    <p:extLst>
      <p:ext uri="{BB962C8B-B14F-4D97-AF65-F5344CB8AC3E}">
        <p14:creationId xmlns:p14="http://schemas.microsoft.com/office/powerpoint/2010/main" val="59422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6E033-CE73-D004-B20A-62466C315D43}"/>
              </a:ext>
            </a:extLst>
          </p:cNvPr>
          <p:cNvSpPr txBox="1"/>
          <p:nvPr/>
        </p:nvSpPr>
        <p:spPr>
          <a:xfrm>
            <a:off x="526473" y="942109"/>
            <a:ext cx="11185236" cy="5262979"/>
          </a:xfrm>
          <a:prstGeom prst="rect">
            <a:avLst/>
          </a:prstGeom>
          <a:noFill/>
          <a:ln>
            <a:solidFill>
              <a:schemeClr val="tx1"/>
            </a:solidFill>
          </a:ln>
        </p:spPr>
        <p:txBody>
          <a:bodyPr wrap="square" rtlCol="0">
            <a:spAutoFit/>
          </a:bodyPr>
          <a:lstStyle/>
          <a:p>
            <a:r>
              <a:rPr lang="en-US" sz="2800" dirty="0"/>
              <a:t>Summary</a:t>
            </a:r>
          </a:p>
          <a:p>
            <a:pPr marL="457200" indent="-457200">
              <a:buFont typeface="Arial" panose="020B0604020202020204" pitchFamily="34" charset="0"/>
              <a:buChar char="•"/>
            </a:pPr>
            <a:r>
              <a:rPr lang="en-US" sz="2800" dirty="0"/>
              <a:t>The CARB, CEC and other State entities have failed in their goals of building a robust hydrogen fuel station network.</a:t>
            </a:r>
          </a:p>
          <a:p>
            <a:pPr marL="457200" indent="-457200">
              <a:buFont typeface="Arial" panose="020B0604020202020204" pitchFamily="34" charset="0"/>
              <a:buChar char="•"/>
            </a:pPr>
            <a:r>
              <a:rPr lang="en-US" sz="2800" dirty="0"/>
              <a:t>Lower CARB LCFS credits has contributed to high retail hydrogen prices that are not sustainable. Fuel allowances supplied by manufacturers to encourage FCEV adoption are being exhausted, leaving consumers to pay the equivalent of $12 per gallon of gasoline once their allowance is used up.</a:t>
            </a:r>
          </a:p>
          <a:p>
            <a:pPr marL="457200" indent="-457200">
              <a:buFont typeface="Arial" panose="020B0604020202020204" pitchFamily="34" charset="0"/>
              <a:buChar char="•"/>
            </a:pPr>
            <a:r>
              <a:rPr lang="en-US" sz="2800" dirty="0"/>
              <a:t>The AB-8 report identified that some stations have reliability issues leading to lengthy downtimes.  As an example, the former Shell station in Torrance, which has been taken over by Air Products, has been down since September 2024, with no timeline for repair.</a:t>
            </a:r>
          </a:p>
        </p:txBody>
      </p:sp>
    </p:spTree>
    <p:extLst>
      <p:ext uri="{BB962C8B-B14F-4D97-AF65-F5344CB8AC3E}">
        <p14:creationId xmlns:p14="http://schemas.microsoft.com/office/powerpoint/2010/main" val="414134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8D57C-595E-986A-5862-DCF72F2132CB}"/>
              </a:ext>
            </a:extLst>
          </p:cNvPr>
          <p:cNvSpPr txBox="1"/>
          <p:nvPr/>
        </p:nvSpPr>
        <p:spPr>
          <a:xfrm>
            <a:off x="526473" y="942109"/>
            <a:ext cx="11185236" cy="5262979"/>
          </a:xfrm>
          <a:prstGeom prst="rect">
            <a:avLst/>
          </a:prstGeom>
          <a:noFill/>
          <a:ln>
            <a:solidFill>
              <a:schemeClr val="tx1"/>
            </a:solidFill>
          </a:ln>
        </p:spPr>
        <p:txBody>
          <a:bodyPr wrap="square" rtlCol="0">
            <a:spAutoFit/>
          </a:bodyPr>
          <a:lstStyle/>
          <a:p>
            <a:r>
              <a:rPr lang="en-US" sz="2800" dirty="0"/>
              <a:t>Comments:</a:t>
            </a:r>
          </a:p>
          <a:p>
            <a:pPr marL="457200" indent="-457200">
              <a:buFont typeface="Arial" panose="020B0604020202020204" pitchFamily="34" charset="0"/>
              <a:buChar char="•"/>
            </a:pPr>
            <a:r>
              <a:rPr lang="en-US" sz="2800" dirty="0"/>
              <a:t>The 2023 AB-8 report identifies station availability, reliability and affordable prices as critical to current and prospective FCEV owners</a:t>
            </a:r>
          </a:p>
          <a:p>
            <a:pPr marL="457200" indent="-457200">
              <a:buFont typeface="Arial" panose="020B0604020202020204" pitchFamily="34" charset="0"/>
              <a:buChar char="•"/>
            </a:pPr>
            <a:r>
              <a:rPr lang="en-US" sz="2800" dirty="0"/>
              <a:t>The experiences of consumers with the Light Duty fuel stations can have real applications to the rollout of MD and HD hydrogen fuel stations, e.g. wait times between refueling due to the need for compression between fills. This was apparently not considered when funding was initially allocated to build the network, since some stations have only one pump, limiting the number of cars that can be refueled in a given time; I have spoken to owners who have waited two or more hours in a line. The requirement for maintenance, uptime and adequate capacity was apparently not a condition of the initial grants to build these stations.</a:t>
            </a:r>
          </a:p>
        </p:txBody>
      </p:sp>
    </p:spTree>
    <p:extLst>
      <p:ext uri="{BB962C8B-B14F-4D97-AF65-F5344CB8AC3E}">
        <p14:creationId xmlns:p14="http://schemas.microsoft.com/office/powerpoint/2010/main" val="201554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A8FF92-46C5-3A8D-6937-93BFEE546BF4}"/>
              </a:ext>
            </a:extLst>
          </p:cNvPr>
          <p:cNvSpPr txBox="1"/>
          <p:nvPr/>
        </p:nvSpPr>
        <p:spPr>
          <a:xfrm>
            <a:off x="526473" y="942109"/>
            <a:ext cx="11185236" cy="6124754"/>
          </a:xfrm>
          <a:prstGeom prst="rect">
            <a:avLst/>
          </a:prstGeom>
          <a:noFill/>
          <a:ln>
            <a:solidFill>
              <a:schemeClr val="tx1"/>
            </a:solidFill>
          </a:ln>
        </p:spPr>
        <p:txBody>
          <a:bodyPr wrap="square" rtlCol="0">
            <a:spAutoFit/>
          </a:bodyPr>
          <a:lstStyle/>
          <a:p>
            <a:r>
              <a:rPr lang="en-US" sz="2800" dirty="0"/>
              <a:t>Comments:</a:t>
            </a:r>
          </a:p>
          <a:p>
            <a:pPr marL="457200" indent="-457200">
              <a:buFont typeface="Arial" panose="020B0604020202020204" pitchFamily="34" charset="0"/>
              <a:buChar char="•"/>
            </a:pPr>
            <a:r>
              <a:rPr lang="en-US" sz="2800" dirty="0"/>
              <a:t>I looked for reports on the AB-8 customer experience and feedback requirement and have not been able to locate it. </a:t>
            </a:r>
            <a:r>
              <a:rPr lang="en-US" sz="2800" u="sng" dirty="0"/>
              <a:t>I urge you </a:t>
            </a:r>
            <a:r>
              <a:rPr lang="en-US" sz="2800" dirty="0"/>
              <a:t>to engage current FCEV owners and document their feedback. The reason sales of hydrogen FC vehicles has dropped precipitously is because of the negative public reputation due to the difficulty of locating working stations and the extremely high cost of fuel. Owners can be located through vehicle registrations or on social media. The CARB and CEC needs to first ensure the reliability and availability of fuel at the existing stations before funding additional stations.</a:t>
            </a:r>
          </a:p>
          <a:p>
            <a:pPr marL="457200" indent="-457200">
              <a:buFont typeface="Arial" panose="020B0604020202020204" pitchFamily="34" charset="0"/>
              <a:buChar char="•"/>
            </a:pPr>
            <a:r>
              <a:rPr lang="en-US" sz="2800" dirty="0"/>
              <a:t>Much of the AB-8 report is about additional station funding, geographical coverage and equity. </a:t>
            </a:r>
            <a:r>
              <a:rPr lang="en-US" sz="2800" b="1" dirty="0"/>
              <a:t>If you don’t solve the fuel issues, you won’t need to worry about any of that</a:t>
            </a:r>
            <a:r>
              <a:rPr lang="en-US" sz="2800" dirty="0"/>
              <a:t> because the manufacturers will have stopped selling LD FCEVs in the US due to poor sales.</a:t>
            </a:r>
          </a:p>
        </p:txBody>
      </p:sp>
    </p:spTree>
    <p:extLst>
      <p:ext uri="{BB962C8B-B14F-4D97-AF65-F5344CB8AC3E}">
        <p14:creationId xmlns:p14="http://schemas.microsoft.com/office/powerpoint/2010/main" val="3355847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37D5EC-A6CF-C9D6-1772-419B246DB39C}"/>
              </a:ext>
            </a:extLst>
          </p:cNvPr>
          <p:cNvSpPr txBox="1"/>
          <p:nvPr/>
        </p:nvSpPr>
        <p:spPr>
          <a:xfrm>
            <a:off x="526473" y="942109"/>
            <a:ext cx="11185236" cy="5693866"/>
          </a:xfrm>
          <a:prstGeom prst="rect">
            <a:avLst/>
          </a:prstGeom>
          <a:noFill/>
          <a:ln>
            <a:solidFill>
              <a:schemeClr val="tx1"/>
            </a:solidFill>
          </a:ln>
        </p:spPr>
        <p:txBody>
          <a:bodyPr wrap="square" rtlCol="0">
            <a:spAutoFit/>
          </a:bodyPr>
          <a:lstStyle/>
          <a:p>
            <a:r>
              <a:rPr lang="en-US" sz="2800" dirty="0"/>
              <a:t>Comments cont’d:</a:t>
            </a:r>
          </a:p>
          <a:p>
            <a:pPr marL="457200" indent="-457200">
              <a:buFont typeface="Arial" panose="020B0604020202020204" pitchFamily="34" charset="0"/>
              <a:buChar char="•"/>
            </a:pPr>
            <a:r>
              <a:rPr lang="en-US" sz="2800" dirty="0"/>
              <a:t>Fuel prices need to come down immediately. I can’t stress this enough. There are members of the Facebook group selling or turning in their cars each week. The common themes are that their fuel card was exhausted or finding fuel was too troublesome and affecting  their ability to get to work or taking time out of their weekend. The CARB and CEC needs to have a sense of urgency with this matter.</a:t>
            </a:r>
          </a:p>
          <a:p>
            <a:pPr marL="457200" indent="-457200">
              <a:buFont typeface="Arial" panose="020B0604020202020204" pitchFamily="34" charset="0"/>
              <a:buChar char="•"/>
            </a:pPr>
            <a:r>
              <a:rPr lang="en-US" sz="2800" dirty="0"/>
              <a:t>I read statements from some State legislators in proceedings dealing with H2 funding saying that more spending on LD FCEVs is a waste of money. If they do not intend to carry out the goals stated on a number of different State websites and in AB-8, then they need to be transparent about it and remove all references to the use of LD FCEVs in meeting zero emissions.</a:t>
            </a:r>
          </a:p>
        </p:txBody>
      </p:sp>
    </p:spTree>
    <p:extLst>
      <p:ext uri="{BB962C8B-B14F-4D97-AF65-F5344CB8AC3E}">
        <p14:creationId xmlns:p14="http://schemas.microsoft.com/office/powerpoint/2010/main" val="3047238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06B03A-EB98-18B5-3316-1FB3BECCD2FC}"/>
              </a:ext>
            </a:extLst>
          </p:cNvPr>
          <p:cNvSpPr txBox="1"/>
          <p:nvPr/>
        </p:nvSpPr>
        <p:spPr>
          <a:xfrm>
            <a:off x="526473" y="942109"/>
            <a:ext cx="11185236" cy="5262979"/>
          </a:xfrm>
          <a:prstGeom prst="rect">
            <a:avLst/>
          </a:prstGeom>
          <a:noFill/>
          <a:ln>
            <a:solidFill>
              <a:schemeClr val="tx1"/>
            </a:solidFill>
          </a:ln>
        </p:spPr>
        <p:txBody>
          <a:bodyPr wrap="square" rtlCol="0">
            <a:spAutoFit/>
          </a:bodyPr>
          <a:lstStyle/>
          <a:p>
            <a:r>
              <a:rPr lang="en-US" sz="2800" dirty="0"/>
              <a:t>Comments cont’d:</a:t>
            </a:r>
          </a:p>
          <a:p>
            <a:pPr marL="457200" indent="-457200">
              <a:buFont typeface="Arial" panose="020B0604020202020204" pitchFamily="34" charset="0"/>
              <a:buChar char="•"/>
            </a:pPr>
            <a:r>
              <a:rPr lang="en-US" sz="2800" dirty="0"/>
              <a:t>In addition, these same legislators and members of CARB, the CEC, etc. need to contact FCEV owners, thank them for their pioneering adoption of FC vehicles, and inform them that you have decided that LD fuel stations and retail sales will not be supported (despite ARCHES), and that fuel prices will likely remain at current prices.</a:t>
            </a:r>
          </a:p>
          <a:p>
            <a:pPr marL="457200" indent="-457200">
              <a:buFont typeface="Arial" panose="020B0604020202020204" pitchFamily="34" charset="0"/>
              <a:buChar char="•"/>
            </a:pPr>
            <a:r>
              <a:rPr lang="en-US" sz="2800" dirty="0"/>
              <a:t>Honda, Hyundai and Toyota still support FCEVs. In fact, I know someone who just leased a Honda </a:t>
            </a:r>
            <a:r>
              <a:rPr lang="en-US" sz="2800" dirty="0" err="1"/>
              <a:t>eFCEV</a:t>
            </a:r>
            <a:r>
              <a:rPr lang="en-US" sz="2800" dirty="0"/>
              <a:t> CR-V, and Hyundai will display a concept FCEV SUV at the LA Auto Show this month. The manufacturers are doing their part.</a:t>
            </a:r>
          </a:p>
          <a:p>
            <a:pPr marL="457200" indent="-457200">
              <a:buFont typeface="Arial" panose="020B0604020202020204" pitchFamily="34" charset="0"/>
              <a:buChar char="•"/>
            </a:pPr>
            <a:r>
              <a:rPr lang="en-US" sz="2800" dirty="0"/>
              <a:t>Finally, the election of a new administration is a threat to current and future funding. It might be wise to reconsider future funding for Clean </a:t>
            </a:r>
          </a:p>
        </p:txBody>
      </p:sp>
    </p:spTree>
    <p:extLst>
      <p:ext uri="{BB962C8B-B14F-4D97-AF65-F5344CB8AC3E}">
        <p14:creationId xmlns:p14="http://schemas.microsoft.com/office/powerpoint/2010/main" val="489134748"/>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D1F84C-D1FD-4B1B-9CFD-8E0D96AC4DF2}">
  <ds:schemaRefs>
    <ds:schemaRef ds:uri="http://schemas.microsoft.com/sharepoint/v3/contenttype/forms"/>
  </ds:schemaRefs>
</ds:datastoreItem>
</file>

<file path=customXml/itemProps2.xml><?xml version="1.0" encoding="utf-8"?>
<ds:datastoreItem xmlns:ds="http://schemas.openxmlformats.org/officeDocument/2006/customXml" ds:itemID="{5A00B2AC-C335-4100-B8B3-2D9F49A72906}">
  <ds:schemaRef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230e9df3-be65-4c73-a93b-d1236ebd677e"/>
    <ds:schemaRef ds:uri="http://www.w3.org/XML/1998/namespace"/>
    <ds:schemaRef ds:uri="http://purl.org/dc/elements/1.1/"/>
    <ds:schemaRef ds:uri="http://schemas.microsoft.com/office/2006/metadata/properties"/>
    <ds:schemaRef ds:uri="16c05727-aa75-4e4a-9b5f-8a80a1165891"/>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{24755D71-B2F6-402C-9419-A6AAEA5CE954}tf45205285_win32</Template>
  <TotalTime>369</TotalTime>
  <Words>1623</Words>
  <Application>Microsoft Office PowerPoint</Application>
  <PresentationFormat>Widescreen</PresentationFormat>
  <Paragraphs>43</Paragraphs>
  <Slides>14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Gill Sans MT</vt:lpstr>
      <vt:lpstr>Montserrat</vt:lpstr>
      <vt:lpstr>Wingdings 2</vt:lpstr>
      <vt:lpstr>DividendVTI</vt:lpstr>
      <vt:lpstr>Consumer Comments to the California Air Resources Board regarding the Proposed FY24-25 Funding Plan for Clean Transportation Incentives submitted November 12, 2024</vt:lpstr>
      <vt:lpstr>Nathan Okawa 2708 W. 156th St. Gardena, California 90249 email: nhokawa@earthlink.net</vt:lpstr>
      <vt:lpstr>California Air Resources Board, Hydrogen Fueling Infrastructure https://ww2.arb.ca.gov/our-work/programs/hydrogen-fueling-infrastructure/about   Hydrogen Fuel Cell Partnership http://www.cafcp.org/   California Energy Commission, Clean Hydrogen Program https://www.energy.ca.gov/programs-and-topics/programs/clean-hydrogen-program   California AB-8, Alternative fuel &amp; vehicle technologies: funding programs https://leginfo.legislature.ca.gov/faces/billNavClient.xhtml?bill_id=201320140AB8        Considerable money and effort was expended by the State of California to build the initial network of hydrogen refueling stations and Toyota started selling the FCEV Mirai in the 2014-2015 timeframe. According to the CARB website, zero-emission FCEVs play a significant role in reducing greenhouse gases in California, and with the H2FCP plans were made for a network of 100 hydrogen refueling stations by 2024; Shell Co. was awarded $40 million to build some of this network, but terminated their plan in September 2023. The $40 was never re-allocated to support the development of the hydrogen and FCEVs.      </vt:lpstr>
      <vt:lpstr>Assembly Bill 8 (AB 8; Perea, Chapter 401, Statutes of 2013)      AB-8 requires that $20 million be allocated annually until there are at least 100 hydrogen-fueling stations in California. Additional monies for BEVs as well as FVEVs would be available through vehicle and other fees. AB-8 also allows moneys not allocate to station construction can be used to support the deployment of an effective and efficient station network in a way that benefits the public. Lastly, AB-8 requires annual evaluations of FCEV Deployment and Hydrogen Fuel Station Network Development.       The executive summary contained in the 2023 report lists past actions that were funded and/or planned, but never accomplished. The report correct identifies that the development of a large refueling station infrastructure, fuel availability and cost and station reliability as key to consumer decisions to purchase these FCEVs.   The planned expansion of the fuel stations reached a maximum of 66 in 2023, then dwindled to 53 due to continuing supply disruptions and the departure of Shell Co. from the market. In addition, retail hydrogen prices rose from about $15 per kilogram in mid-2022 to $30 and $36, depending upon the vendor, where it remains to this day. This is equivalent to gasoline at $12 per gallon.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Okawa</dc:creator>
  <cp:lastModifiedBy>Nathan Okawa</cp:lastModifiedBy>
  <cp:revision>2</cp:revision>
  <dcterms:created xsi:type="dcterms:W3CDTF">2024-11-13T01:36:01Z</dcterms:created>
  <dcterms:modified xsi:type="dcterms:W3CDTF">2024-11-13T07:45:27Z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