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1971" r:id="rId3"/>
    <p:sldId id="196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1"/>
    <p:restoredTop sz="96197"/>
  </p:normalViewPr>
  <p:slideViewPr>
    <p:cSldViewPr snapToGrid="0">
      <p:cViewPr varScale="1">
        <p:scale>
          <a:sx n="119" d="100"/>
          <a:sy n="119" d="100"/>
        </p:scale>
        <p:origin x="76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ddie Munson" userId="be801752-0a23-4dd7-a8da-41689b69cf63" providerId="ADAL" clId="{1583213D-EF1D-784B-8A9D-FCF3549A657A}"/>
    <pc:docChg chg="undo custSel modSld">
      <pc:chgData name="Maddie Munson" userId="be801752-0a23-4dd7-a8da-41689b69cf63" providerId="ADAL" clId="{1583213D-EF1D-784B-8A9D-FCF3549A657A}" dt="2023-09-14T18:04:18.773" v="7" actId="1076"/>
      <pc:docMkLst>
        <pc:docMk/>
      </pc:docMkLst>
      <pc:sldChg chg="modSp mod">
        <pc:chgData name="Maddie Munson" userId="be801752-0a23-4dd7-a8da-41689b69cf63" providerId="ADAL" clId="{1583213D-EF1D-784B-8A9D-FCF3549A657A}" dt="2023-09-14T18:04:18.773" v="7" actId="1076"/>
        <pc:sldMkLst>
          <pc:docMk/>
          <pc:sldMk cId="3901891428" sldId="256"/>
        </pc:sldMkLst>
        <pc:picChg chg="mod">
          <ac:chgData name="Maddie Munson" userId="be801752-0a23-4dd7-a8da-41689b69cf63" providerId="ADAL" clId="{1583213D-EF1D-784B-8A9D-FCF3549A657A}" dt="2023-09-14T17:57:04.287" v="4" actId="1076"/>
          <ac:picMkLst>
            <pc:docMk/>
            <pc:sldMk cId="3901891428" sldId="256"/>
            <ac:picMk id="5" creationId="{4E49FC39-13AB-A208-C872-AF4B473974ED}"/>
          </ac:picMkLst>
        </pc:picChg>
        <pc:cxnChg chg="mod">
          <ac:chgData name="Maddie Munson" userId="be801752-0a23-4dd7-a8da-41689b69cf63" providerId="ADAL" clId="{1583213D-EF1D-784B-8A9D-FCF3549A657A}" dt="2023-09-14T18:04:18.773" v="7" actId="1076"/>
          <ac:cxnSpMkLst>
            <pc:docMk/>
            <pc:sldMk cId="3901891428" sldId="256"/>
            <ac:cxnSpMk id="8" creationId="{719A0618-0C89-C4ED-C0E0-4C6F8B73540A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25CAF-33B6-2590-FD48-1A52AF4EB9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E9B91C-F192-6061-2166-0B42B4A421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543574-08ED-C223-2903-2C6CE3EDE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94CD-A647-AF46-8D48-B76AE3D6197D}" type="datetimeFigureOut">
              <a:rPr lang="en-US" smtClean="0"/>
              <a:t>9/14/23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BC6C1A-86C4-E0ED-5A9A-5A751D358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25BA1A-B144-FBE5-3E4F-C3C5C65E2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E6240-A65F-B745-B213-808942C1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45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CDDB4-3972-F52B-BF4C-5098B0C99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1BF352-49B0-C852-F70C-3656F3821A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7500B-C6E1-749E-1712-9543333CE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94CD-A647-AF46-8D48-B76AE3D6197D}" type="datetimeFigureOut">
              <a:rPr lang="en-US" smtClean="0"/>
              <a:t>9/14/23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37297A-E96F-EC64-1D99-8C761BD9C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90107B-8998-C4D0-A62A-CDBC12893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E6240-A65F-B745-B213-808942C1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89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2D15B1-4493-2ED7-A003-EADED19B5D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AD4956-8C79-A0C9-9BC9-BEE674B612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E312BC-BCFC-CFDB-4926-399C83CB2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94CD-A647-AF46-8D48-B76AE3D6197D}" type="datetimeFigureOut">
              <a:rPr lang="en-US" smtClean="0"/>
              <a:t>9/14/23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3088E5-607B-8927-999E-61167F2AB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494130-7CEA-9277-5002-42DFD1516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E6240-A65F-B745-B213-808942C1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428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01B8A-833D-3FCF-EE31-33AEB8D60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0F635B-4243-A475-4638-141C527A4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353CAC-0B81-5197-2BE9-929462996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94CD-A647-AF46-8D48-B76AE3D6197D}" type="datetimeFigureOut">
              <a:rPr lang="en-US" smtClean="0"/>
              <a:t>9/14/23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9447D2-D990-0DDE-A1B8-6F35D7B15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B83192-DFFF-B331-D29E-515376400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E6240-A65F-B745-B213-808942C1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338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AEBB3-A4C2-BCDA-45B9-50DF8D8FB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3EF642-98FD-7CC9-8CE5-F315904910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FB439-2C76-9014-ABBF-D72E7EB58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94CD-A647-AF46-8D48-B76AE3D6197D}" type="datetimeFigureOut">
              <a:rPr lang="en-US" smtClean="0"/>
              <a:t>9/14/23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8B7AF-7994-B927-62F6-9A4EBE99C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D2621-3E67-DA94-09C6-4B98272AE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E6240-A65F-B745-B213-808942C1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303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C98E4-18FF-F479-BEB7-D83217E46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FD10C-129D-5BC2-B1FE-D806E52BF2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5E3A86-D8BB-608C-AE50-4916926020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349D9A-340E-201E-4BD0-C61973BD0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94CD-A647-AF46-8D48-B76AE3D6197D}" type="datetimeFigureOut">
              <a:rPr lang="en-US" smtClean="0"/>
              <a:t>9/14/23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0D0B3A-935F-3206-C62E-88B272163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7BDF19-DBDE-EC91-3453-4AA513E68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E6240-A65F-B745-B213-808942C1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149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AB014-0104-4296-847D-A3E0CECE6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2E5FBF-18C2-E535-791F-88A4ADA445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C69071-3A25-7970-5ABA-078978A356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FD4D12-5F3F-9963-58B7-720BD560D3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81C931-1D71-8F80-3E45-F5F860242F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F1266E-8C8B-96A4-0A45-2DE864A83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94CD-A647-AF46-8D48-B76AE3D6197D}" type="datetimeFigureOut">
              <a:rPr lang="en-US" smtClean="0"/>
              <a:t>9/14/23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2CF14B-4221-9236-58B7-3283431A0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D42C21-5742-D81C-15DA-DC73CD582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E6240-A65F-B745-B213-808942C1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798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5C9E3-EF13-736C-8E63-36792509B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7DAC7A-4C56-3E70-A967-9926F1CE2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94CD-A647-AF46-8D48-B76AE3D6197D}" type="datetimeFigureOut">
              <a:rPr lang="en-US" smtClean="0"/>
              <a:t>9/14/23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45E12F-B28D-3804-749F-65F71DD88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59A267-9731-29AF-654F-E180FB8BD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E6240-A65F-B745-B213-808942C1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981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90A350-63B8-CB14-DA65-93D264EC6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94CD-A647-AF46-8D48-B76AE3D6197D}" type="datetimeFigureOut">
              <a:rPr lang="en-US" smtClean="0"/>
              <a:t>9/14/23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9332FC-07E8-8524-EC38-2BF4B1339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7C06CF-3D21-66F9-09D6-B2A1AFFFC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E6240-A65F-B745-B213-808942C1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775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4E0E9-46E0-6211-F651-4B2F2E0D6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C0FAF-2143-E5A7-E90E-982AB3BFA5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76BB04-DAC5-7ACC-4984-E46E9DCA07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2C0323-4C63-6050-841B-B4D6B5C39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94CD-A647-AF46-8D48-B76AE3D6197D}" type="datetimeFigureOut">
              <a:rPr lang="en-US" smtClean="0"/>
              <a:t>9/14/23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21B6F8-9808-84B1-ADE6-E86829A0F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8D0C75-85E1-9E9D-6090-92B817802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E6240-A65F-B745-B213-808942C1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472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E1851-D0E1-F329-E96C-7323DDCCA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32C7F7-C7D1-54BE-9265-24796AD499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5284C6-F0B3-51AD-61C6-E1799E975C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989F29-B3DE-A91E-19B1-344351A6D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94CD-A647-AF46-8D48-B76AE3D6197D}" type="datetimeFigureOut">
              <a:rPr lang="en-US" smtClean="0"/>
              <a:t>9/14/23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B4528B-4033-2079-C300-A0C63692C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0F792A-9379-03B1-0656-C4EB7E2AC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E6240-A65F-B745-B213-808942C1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0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570C97-30FE-33AA-18FD-E90DA1C82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FF11E9-294D-350B-78D5-BCADA443BE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80F796-1C6C-399E-E708-68778C6360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E94CD-A647-AF46-8D48-B76AE3D6197D}" type="datetimeFigureOut">
              <a:rPr lang="en-US" smtClean="0"/>
              <a:t>9/14/23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425EC-E279-F872-2DEB-DD02C69DEF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13533-7AAB-AF0C-C4D5-783F514F8D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E6240-A65F-B745-B213-808942C1B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499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s://ww2.arb.ca.gov/sites/default/files/auction-proceeds/cci_annual_report_2023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E43A9-C276-FDEC-A094-42CDFB7B82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B86EB9-73AE-38E5-E5B0-9005C40060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graph of fuel changes&#10;&#10;Description automatically generated">
            <a:extLst>
              <a:ext uri="{FF2B5EF4-FFF2-40B4-BE49-F238E27FC236}">
                <a16:creationId xmlns:a16="http://schemas.microsoft.com/office/drawing/2014/main" id="{4E49FC39-13AB-A208-C872-AF4B473974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85" y="172665"/>
            <a:ext cx="12190675" cy="685874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A4BC1C8-B408-114E-0332-E79EA8642BA7}"/>
              </a:ext>
            </a:extLst>
          </p:cNvPr>
          <p:cNvSpPr txBox="1"/>
          <p:nvPr/>
        </p:nvSpPr>
        <p:spPr>
          <a:xfrm>
            <a:off x="8455510" y="37962"/>
            <a:ext cx="4207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/>
              <a:t>CARB Staff Presentation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19A0618-0C89-C4ED-C0E0-4C6F8B73540A}"/>
              </a:ext>
            </a:extLst>
          </p:cNvPr>
          <p:cNvCxnSpPr>
            <a:cxnSpLocks/>
          </p:cNvCxnSpPr>
          <p:nvPr/>
        </p:nvCxnSpPr>
        <p:spPr>
          <a:xfrm flipH="1">
            <a:off x="2665878" y="3429000"/>
            <a:ext cx="925158" cy="81518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891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96918796-2918-40D6-BE3A-4600C47FC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D055E9-DA8D-4DD0-BC25-81F1A0BDB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2747"/>
            <a:ext cx="10515600" cy="715556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UC Davis Report</a:t>
            </a:r>
          </a:p>
        </p:txBody>
      </p:sp>
      <p:pic>
        <p:nvPicPr>
          <p:cNvPr id="16" name="Picture 15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199EF12E-4EF5-7163-577B-5435FF46AA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592" y="1409298"/>
            <a:ext cx="4247087" cy="544870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DCB688A4-7462-C6C2-6032-0F4490F563A6}"/>
              </a:ext>
            </a:extLst>
          </p:cNvPr>
          <p:cNvSpPr txBox="1"/>
          <p:nvPr/>
        </p:nvSpPr>
        <p:spPr>
          <a:xfrm>
            <a:off x="5340927" y="1768201"/>
            <a:ext cx="601287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“continued implementation and commitment to the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incentive-based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climate-smart solutions that are currently driving voluntary dairy methane reduction in California should, by 2030, achieve the full 40 percent reduction in dairy methane sought by state regulators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without the need for direct regulation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.” </a:t>
            </a:r>
          </a:p>
        </p:txBody>
      </p:sp>
      <p:pic>
        <p:nvPicPr>
          <p:cNvPr id="19" name="Picture 18" descr="Table&#10;&#10;Description automatically generated">
            <a:extLst>
              <a:ext uri="{FF2B5EF4-FFF2-40B4-BE49-F238E27FC236}">
                <a16:creationId xmlns:a16="http://schemas.microsoft.com/office/drawing/2014/main" id="{27FB1B70-6F94-1A97-A389-7C85A84FF6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3329" y="4087091"/>
            <a:ext cx="7288671" cy="2507096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17BDE5F-2BD3-1A90-F7CB-A1D8F1734E59}"/>
              </a:ext>
            </a:extLst>
          </p:cNvPr>
          <p:cNvCxnSpPr>
            <a:cxnSpLocks/>
          </p:cNvCxnSpPr>
          <p:nvPr/>
        </p:nvCxnSpPr>
        <p:spPr>
          <a:xfrm>
            <a:off x="4903329" y="5495622"/>
            <a:ext cx="7464318" cy="0"/>
          </a:xfrm>
          <a:prstGeom prst="line">
            <a:avLst/>
          </a:prstGeom>
          <a:ln w="28575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2A97737D-F8A9-D76F-A123-9131775785D2}"/>
              </a:ext>
            </a:extLst>
          </p:cNvPr>
          <p:cNvSpPr txBox="1"/>
          <p:nvPr/>
        </p:nvSpPr>
        <p:spPr>
          <a:xfrm>
            <a:off x="10475976" y="6193015"/>
            <a:ext cx="1118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3.46 – 6.44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FA09E92-2CC3-A272-8371-86086BC46D74}"/>
              </a:ext>
            </a:extLst>
          </p:cNvPr>
          <p:cNvCxnSpPr>
            <a:cxnSpLocks/>
          </p:cNvCxnSpPr>
          <p:nvPr/>
        </p:nvCxnSpPr>
        <p:spPr>
          <a:xfrm>
            <a:off x="9226296" y="6346904"/>
            <a:ext cx="1124712" cy="0"/>
          </a:xfrm>
          <a:prstGeom prst="line">
            <a:avLst/>
          </a:prstGeom>
          <a:ln w="28575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6519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96918796-2918-40D6-BE3A-4600C47FC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EB5826F-44F1-4537-8835-DCD0D7D4B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Dairy Digester Effectiveness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220D41-9567-297E-63D3-94E18F10FFCE}"/>
              </a:ext>
            </a:extLst>
          </p:cNvPr>
          <p:cNvSpPr txBox="1"/>
          <p:nvPr/>
        </p:nvSpPr>
        <p:spPr>
          <a:xfrm>
            <a:off x="9690377" y="6215085"/>
            <a:ext cx="2501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Source: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279FD3"/>
                </a:solidFill>
                <a:effectLst/>
                <a:uLnTx/>
                <a:uFillTx/>
                <a:latin typeface="proxima-nova"/>
                <a:ea typeface="+mn-ea"/>
                <a:cs typeface="+mn-cs"/>
                <a:hlinkClick r:id="rId2"/>
              </a:rPr>
              <a:t>2023 California Climate Investments Annual Report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3059F2-6727-CF62-FF5B-4A8071F83227}"/>
              </a:ext>
            </a:extLst>
          </p:cNvPr>
          <p:cNvSpPr txBox="1"/>
          <p:nvPr/>
        </p:nvSpPr>
        <p:spPr>
          <a:xfrm>
            <a:off x="838200" y="1600562"/>
            <a:ext cx="1152540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More reductions than any other investment, at lowest cost per ton of reduction </a:t>
            </a:r>
            <a:endParaRPr kumimoji="0" lang="en-US" sz="2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65961F-5DE7-F8A9-E5CB-3961E6BB08DF}"/>
              </a:ext>
            </a:extLst>
          </p:cNvPr>
          <p:cNvSpPr txBox="1"/>
          <p:nvPr/>
        </p:nvSpPr>
        <p:spPr>
          <a:xfrm>
            <a:off x="8491477" y="2774566"/>
            <a:ext cx="312998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DDRDP costs $9/MTCO</a:t>
            </a:r>
            <a:r>
              <a:rPr kumimoji="0" lang="en-US" sz="3600" b="1" i="0" u="none" strike="noStrike" kern="1200" cap="none" spc="0" normalizeH="0" baseline="-25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9" name="Picture 8" descr="Chart, bar chart&#10;&#10;Description automatically generated">
            <a:extLst>
              <a:ext uri="{FF2B5EF4-FFF2-40B4-BE49-F238E27FC236}">
                <a16:creationId xmlns:a16="http://schemas.microsoft.com/office/drawing/2014/main" id="{26BBBBC1-6C51-85E4-8715-3108DC43A3C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2672"/>
          <a:stretch/>
        </p:blipFill>
        <p:spPr>
          <a:xfrm>
            <a:off x="169761" y="2503851"/>
            <a:ext cx="7998106" cy="3744589"/>
          </a:xfrm>
          <a:prstGeom prst="rect">
            <a:avLst/>
          </a:prstGeom>
        </p:spPr>
      </p:pic>
      <p:pic>
        <p:nvPicPr>
          <p:cNvPr id="10" name="Picture 9" descr="Chart, bar chart&#10;&#10;Description automatically generated">
            <a:extLst>
              <a:ext uri="{FF2B5EF4-FFF2-40B4-BE49-F238E27FC236}">
                <a16:creationId xmlns:a16="http://schemas.microsoft.com/office/drawing/2014/main" id="{6C386702-13D2-E80D-0357-CC0819AFFA4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8418" b="90592"/>
          <a:stretch/>
        </p:blipFill>
        <p:spPr>
          <a:xfrm>
            <a:off x="169761" y="2274486"/>
            <a:ext cx="5308921" cy="33016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4FADB32-BFEC-D182-380D-F56C36641552}"/>
              </a:ext>
            </a:extLst>
          </p:cNvPr>
          <p:cNvSpPr txBox="1"/>
          <p:nvPr/>
        </p:nvSpPr>
        <p:spPr>
          <a:xfrm>
            <a:off x="0" y="6290375"/>
            <a:ext cx="97908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Less than 2% of total GGRF Funds, 20+% of total reductions</a:t>
            </a: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4E8EFB-ECF7-EA9B-2F58-4452C7CECC7F}"/>
              </a:ext>
            </a:extLst>
          </p:cNvPr>
          <p:cNvSpPr txBox="1"/>
          <p:nvPr/>
        </p:nvSpPr>
        <p:spPr>
          <a:xfrm>
            <a:off x="7876799" y="4118760"/>
            <a:ext cx="435934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(among lowest of any CCI program)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142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107</Words>
  <Application>Microsoft Macintosh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proxima-nova</vt:lpstr>
      <vt:lpstr>Office Theme</vt:lpstr>
      <vt:lpstr>PowerPoint Presentation</vt:lpstr>
      <vt:lpstr>UC Davis Report</vt:lpstr>
      <vt:lpstr>Dairy Digester Effectiveness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Contact Person</dc:creator>
  <cp:lastModifiedBy>Contact Person</cp:lastModifiedBy>
  <cp:revision>1</cp:revision>
  <dcterms:created xsi:type="dcterms:W3CDTF">2023-09-14T17:37:45Z</dcterms:created>
  <dcterms:modified xsi:type="dcterms:W3CDTF">2023-09-14T18:04:20Z</dcterms:modified>
</cp:coreProperties>
</file>