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63" r:id="rId4"/>
    <p:sldId id="258" r:id="rId5"/>
    <p:sldId id="259" r:id="rId6"/>
    <p:sldId id="260" r:id="rId7"/>
    <p:sldId id="261" r:id="rId8"/>
    <p:sldId id="262" r:id="rId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p:cViewPr varScale="1">
        <p:scale>
          <a:sx n="85" d="100"/>
          <a:sy n="85" d="100"/>
        </p:scale>
        <p:origin x="-1122" y="-84"/>
      </p:cViewPr>
      <p:guideLst>
        <p:guide orient="horz" pos="2160"/>
        <p:guide pos="2880"/>
      </p:guideLst>
    </p:cSldViewPr>
  </p:slideViewPr>
  <p:notesTextViewPr>
    <p:cViewPr>
      <p:scale>
        <a:sx n="1" d="1"/>
        <a:sy n="1" d="1"/>
      </p:scale>
      <p:origin x="0" y="0"/>
    </p:cViewPr>
  </p:notesTextViewPr>
  <p:notesViewPr>
    <p:cSldViewPr>
      <p:cViewPr>
        <p:scale>
          <a:sx n="84" d="100"/>
          <a:sy n="84" d="100"/>
        </p:scale>
        <p:origin x="-2892" y="464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Documents%20and%20Settings\CLMorrow.CORP\My%20Documents\AQ-Env%20Affairs\Projects\2012%20Select%20comm%20on%20Ports\10-22-12%20CARB%20Vision%20Plan%20Curves%20V2.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TPALW\Documents\SCAQMD\AQMP\2012%20AQMP\Governing%20Board\SoCalGas%20Comments\Summer%20Planning%20Inventory_2012%20AQMP%20Draft%20Final%202012%20AQMP%20Nov.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260552046378819"/>
          <c:y val="0.14823400478873575"/>
          <c:w val="0.78325188018516567"/>
          <c:h val="0.69246580203804897"/>
        </c:manualLayout>
      </c:layout>
      <c:scatterChart>
        <c:scatterStyle val="smoothMarker"/>
        <c:varyColors val="0"/>
        <c:ser>
          <c:idx val="0"/>
          <c:order val="0"/>
          <c:tx>
            <c:v>Statewide CO2</c:v>
          </c:tx>
          <c:spPr>
            <a:ln>
              <a:solidFill>
                <a:srgbClr val="FF0000"/>
              </a:solidFill>
            </a:ln>
          </c:spPr>
          <c:marker>
            <c:symbol val="none"/>
          </c:marker>
          <c:xVal>
            <c:numRef>
              <c:f>data!$A$2:$A$42</c:f>
              <c:numCache>
                <c:formatCode>0</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xVal>
          <c:yVal>
            <c:numRef>
              <c:f>data!$B$2:$B$42</c:f>
              <c:numCache>
                <c:formatCode>0%</c:formatCode>
                <c:ptCount val="41"/>
                <c:pt idx="0">
                  <c:v>0.99999999999999989</c:v>
                </c:pt>
                <c:pt idx="1">
                  <c:v>0.99422614765780259</c:v>
                </c:pt>
                <c:pt idx="2">
                  <c:v>0.98648950586214801</c:v>
                </c:pt>
                <c:pt idx="3">
                  <c:v>0.97804497462481643</c:v>
                </c:pt>
                <c:pt idx="4">
                  <c:v>0.96695408478848577</c:v>
                </c:pt>
                <c:pt idx="5">
                  <c:v>0.95635220088178219</c:v>
                </c:pt>
                <c:pt idx="6">
                  <c:v>0.94280413283678632</c:v>
                </c:pt>
                <c:pt idx="7">
                  <c:v>0.92890819164679161</c:v>
                </c:pt>
                <c:pt idx="8">
                  <c:v>0.91295800754897671</c:v>
                </c:pt>
                <c:pt idx="9">
                  <c:v>0.89647468966774468</c:v>
                </c:pt>
                <c:pt idx="10">
                  <c:v>0.84516548842980666</c:v>
                </c:pt>
                <c:pt idx="11">
                  <c:v>0.81722195776581852</c:v>
                </c:pt>
                <c:pt idx="12">
                  <c:v>0.78818479182292445</c:v>
                </c:pt>
                <c:pt idx="13">
                  <c:v>0.75774737357986588</c:v>
                </c:pt>
                <c:pt idx="14">
                  <c:v>0.7264531880731997</c:v>
                </c:pt>
                <c:pt idx="15">
                  <c:v>0.68408751903806753</c:v>
                </c:pt>
                <c:pt idx="16">
                  <c:v>0.65057723648766663</c:v>
                </c:pt>
                <c:pt idx="17">
                  <c:v>0.61697327157280801</c:v>
                </c:pt>
                <c:pt idx="18">
                  <c:v>0.58290479268378004</c:v>
                </c:pt>
                <c:pt idx="19">
                  <c:v>0.54848038502724128</c:v>
                </c:pt>
                <c:pt idx="20">
                  <c:v>0.50246688082353186</c:v>
                </c:pt>
                <c:pt idx="21">
                  <c:v>0.46589515021924988</c:v>
                </c:pt>
                <c:pt idx="22">
                  <c:v>0.43185537960656617</c:v>
                </c:pt>
                <c:pt idx="23">
                  <c:v>0.39973947002593985</c:v>
                </c:pt>
                <c:pt idx="24">
                  <c:v>0.36945234867709076</c:v>
                </c:pt>
                <c:pt idx="25">
                  <c:v>0.33347033324881453</c:v>
                </c:pt>
                <c:pt idx="26">
                  <c:v>0.30620499274566243</c:v>
                </c:pt>
                <c:pt idx="27">
                  <c:v>0.28088763628615682</c:v>
                </c:pt>
                <c:pt idx="28">
                  <c:v>0.2570070482156932</c:v>
                </c:pt>
                <c:pt idx="29">
                  <c:v>0.23449288456885978</c:v>
                </c:pt>
                <c:pt idx="30">
                  <c:v>0.21029060971302221</c:v>
                </c:pt>
                <c:pt idx="31">
                  <c:v>0.19392398213650441</c:v>
                </c:pt>
                <c:pt idx="32">
                  <c:v>0.17926529221624476</c:v>
                </c:pt>
                <c:pt idx="33">
                  <c:v>0.16613385298394417</c:v>
                </c:pt>
                <c:pt idx="34">
                  <c:v>0.15436764387471746</c:v>
                </c:pt>
                <c:pt idx="35">
                  <c:v>0.14178218331622827</c:v>
                </c:pt>
                <c:pt idx="36">
                  <c:v>0.13239898607937894</c:v>
                </c:pt>
                <c:pt idx="37">
                  <c:v>0.12392201856060171</c:v>
                </c:pt>
                <c:pt idx="38">
                  <c:v>0.11622761405093827</c:v>
                </c:pt>
                <c:pt idx="39">
                  <c:v>0.10921192784650913</c:v>
                </c:pt>
                <c:pt idx="40">
                  <c:v>0.10044323212093166</c:v>
                </c:pt>
              </c:numCache>
            </c:numRef>
          </c:yVal>
          <c:smooth val="1"/>
        </c:ser>
        <c:ser>
          <c:idx val="1"/>
          <c:order val="1"/>
          <c:tx>
            <c:v>South Coast NOx</c:v>
          </c:tx>
          <c:marker>
            <c:symbol val="none"/>
          </c:marker>
          <c:xVal>
            <c:numRef>
              <c:f>data!$A$2:$A$42</c:f>
              <c:numCache>
                <c:formatCode>0</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xVal>
          <c:yVal>
            <c:numRef>
              <c:f>data!$C$2:$C$42</c:f>
              <c:numCache>
                <c:formatCode>0%</c:formatCode>
                <c:ptCount val="41"/>
                <c:pt idx="0">
                  <c:v>1</c:v>
                </c:pt>
                <c:pt idx="1">
                  <c:v>0.96704107754904234</c:v>
                </c:pt>
                <c:pt idx="2">
                  <c:v>0.938467279788891</c:v>
                </c:pt>
                <c:pt idx="3">
                  <c:v>0.90506392226921351</c:v>
                </c:pt>
                <c:pt idx="4">
                  <c:v>0.8664198905102386</c:v>
                </c:pt>
                <c:pt idx="5">
                  <c:v>0.83392844101448138</c:v>
                </c:pt>
                <c:pt idx="6">
                  <c:v>0.79683391433560224</c:v>
                </c:pt>
                <c:pt idx="7">
                  <c:v>0.77280807338736501</c:v>
                </c:pt>
                <c:pt idx="8">
                  <c:v>0.73255789607902722</c:v>
                </c:pt>
                <c:pt idx="9">
                  <c:v>0.69779169932200713</c:v>
                </c:pt>
                <c:pt idx="10">
                  <c:v>0.6438128457168345</c:v>
                </c:pt>
                <c:pt idx="11">
                  <c:v>0.59735204821322818</c:v>
                </c:pt>
                <c:pt idx="12">
                  <c:v>0.56289111219412447</c:v>
                </c:pt>
                <c:pt idx="13">
                  <c:v>0.52331506111183868</c:v>
                </c:pt>
                <c:pt idx="14">
                  <c:v>0.50120167710280983</c:v>
                </c:pt>
                <c:pt idx="15">
                  <c:v>0.47125339218191131</c:v>
                </c:pt>
                <c:pt idx="16">
                  <c:v>0.44993922172862433</c:v>
                </c:pt>
                <c:pt idx="17">
                  <c:v>0.43054109111927891</c:v>
                </c:pt>
                <c:pt idx="18">
                  <c:v>0.41143617576476704</c:v>
                </c:pt>
                <c:pt idx="19">
                  <c:v>0.39207087541307817</c:v>
                </c:pt>
                <c:pt idx="20">
                  <c:v>0.36410634936863145</c:v>
                </c:pt>
                <c:pt idx="21">
                  <c:v>0.341842643666879</c:v>
                </c:pt>
                <c:pt idx="22">
                  <c:v>0.32062566099026019</c:v>
                </c:pt>
                <c:pt idx="23">
                  <c:v>0.30024624126318405</c:v>
                </c:pt>
                <c:pt idx="24">
                  <c:v>0.2798691104409321</c:v>
                </c:pt>
                <c:pt idx="25">
                  <c:v>0.25454074225526591</c:v>
                </c:pt>
                <c:pt idx="26">
                  <c:v>0.23332569803255368</c:v>
                </c:pt>
                <c:pt idx="27">
                  <c:v>0.21653851476735991</c:v>
                </c:pt>
                <c:pt idx="28">
                  <c:v>0.20047574112695291</c:v>
                </c:pt>
                <c:pt idx="29">
                  <c:v>0.18506305166626097</c:v>
                </c:pt>
                <c:pt idx="30">
                  <c:v>0.16843511838494049</c:v>
                </c:pt>
                <c:pt idx="31">
                  <c:v>0.15853610758078024</c:v>
                </c:pt>
                <c:pt idx="32">
                  <c:v>0.14930577301700823</c:v>
                </c:pt>
                <c:pt idx="33">
                  <c:v>0.13431674107947575</c:v>
                </c:pt>
                <c:pt idx="34">
                  <c:v>0.12681408192850591</c:v>
                </c:pt>
                <c:pt idx="35">
                  <c:v>0.11777378276492857</c:v>
                </c:pt>
                <c:pt idx="36">
                  <c:v>0.11127847063665029</c:v>
                </c:pt>
                <c:pt idx="37">
                  <c:v>0.10522689572071928</c:v>
                </c:pt>
                <c:pt idx="38">
                  <c:v>9.9663481991471431E-2</c:v>
                </c:pt>
                <c:pt idx="39">
                  <c:v>9.4313245585077338E-2</c:v>
                </c:pt>
                <c:pt idx="40">
                  <c:v>8.8515928389457099E-2</c:v>
                </c:pt>
              </c:numCache>
            </c:numRef>
          </c:yVal>
          <c:smooth val="1"/>
        </c:ser>
        <c:dLbls>
          <c:showLegendKey val="0"/>
          <c:showVal val="0"/>
          <c:showCatName val="0"/>
          <c:showSerName val="0"/>
          <c:showPercent val="0"/>
          <c:showBubbleSize val="0"/>
        </c:dLbls>
        <c:axId val="98394496"/>
        <c:axId val="98396032"/>
      </c:scatterChart>
      <c:valAx>
        <c:axId val="98394496"/>
        <c:scaling>
          <c:orientation val="minMax"/>
          <c:max val="2050"/>
          <c:min val="2010"/>
        </c:scaling>
        <c:delete val="0"/>
        <c:axPos val="b"/>
        <c:numFmt formatCode="0" sourceLinked="1"/>
        <c:majorTickMark val="out"/>
        <c:minorTickMark val="none"/>
        <c:tickLblPos val="nextTo"/>
        <c:txPr>
          <a:bodyPr/>
          <a:lstStyle/>
          <a:p>
            <a:pPr>
              <a:defRPr sz="1200"/>
            </a:pPr>
            <a:endParaRPr lang="en-US"/>
          </a:p>
        </c:txPr>
        <c:crossAx val="98396032"/>
        <c:crosses val="autoZero"/>
        <c:crossBetween val="midCat"/>
      </c:valAx>
      <c:valAx>
        <c:axId val="98396032"/>
        <c:scaling>
          <c:orientation val="minMax"/>
          <c:max val="1"/>
        </c:scaling>
        <c:delete val="0"/>
        <c:axPos val="l"/>
        <c:majorGridlines/>
        <c:title>
          <c:tx>
            <c:rich>
              <a:bodyPr rot="-5400000" vert="horz"/>
              <a:lstStyle/>
              <a:p>
                <a:pPr>
                  <a:defRPr sz="1200">
                    <a:latin typeface="Arial" pitchFamily="34" charset="0"/>
                    <a:cs typeface="Arial" pitchFamily="34" charset="0"/>
                  </a:defRPr>
                </a:pPr>
                <a:r>
                  <a:rPr lang="en-US" sz="1200">
                    <a:latin typeface="Arial" pitchFamily="34" charset="0"/>
                    <a:cs typeface="Arial" pitchFamily="34" charset="0"/>
                  </a:rPr>
                  <a:t>Remaining Emissions Relative to 2010</a:t>
                </a:r>
              </a:p>
            </c:rich>
          </c:tx>
          <c:layout/>
          <c:overlay val="0"/>
        </c:title>
        <c:numFmt formatCode="0%" sourceLinked="1"/>
        <c:majorTickMark val="out"/>
        <c:minorTickMark val="none"/>
        <c:tickLblPos val="nextTo"/>
        <c:txPr>
          <a:bodyPr/>
          <a:lstStyle/>
          <a:p>
            <a:pPr>
              <a:defRPr sz="1200">
                <a:latin typeface="+mn-lt"/>
                <a:cs typeface="Arial" pitchFamily="34" charset="0"/>
              </a:defRPr>
            </a:pPr>
            <a:endParaRPr lang="en-US"/>
          </a:p>
        </c:txPr>
        <c:crossAx val="98394496"/>
        <c:crosses val="autoZero"/>
        <c:crossBetween val="midCat"/>
      </c:valAx>
    </c:plotArea>
    <c:legend>
      <c:legendPos val="r"/>
      <c:layout>
        <c:manualLayout>
          <c:xMode val="edge"/>
          <c:yMode val="edge"/>
          <c:x val="0.71228611808139364"/>
          <c:y val="0.20464149999404385"/>
          <c:w val="0.21150813654400494"/>
          <c:h val="0.11755620038275875"/>
        </c:manualLayout>
      </c:layout>
      <c:overlay val="0"/>
      <c:txPr>
        <a:bodyPr/>
        <a:lstStyle/>
        <a:p>
          <a:pPr>
            <a:defRPr sz="1400">
              <a:latin typeface="Arial" pitchFamily="34" charset="0"/>
              <a:cs typeface="Arial" pitchFamily="34" charset="0"/>
            </a:defRPr>
          </a:pPr>
          <a:endParaRPr lang="en-US"/>
        </a:p>
      </c:txPr>
    </c:legend>
    <c:plotVisOnly val="1"/>
    <c:dispBlanksAs val="gap"/>
    <c:showDLblsOverMax val="0"/>
  </c:chart>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manualLayout>
          <c:layoutTarget val="inner"/>
          <c:xMode val="edge"/>
          <c:yMode val="edge"/>
          <c:x val="0.13904599963581413"/>
          <c:y val="0.24505681164390875"/>
          <c:w val="0.77832602766789549"/>
          <c:h val="0.65976922172175601"/>
        </c:manualLayout>
      </c:layout>
      <c:scatterChart>
        <c:scatterStyle val="lineMarker"/>
        <c:varyColors val="0"/>
        <c:ser>
          <c:idx val="0"/>
          <c:order val="0"/>
          <c:tx>
            <c:v>NOx Levels</c:v>
          </c:tx>
          <c:xVal>
            <c:numRef>
              <c:f>'[Summer Planning Inventory_2012 AQMP Draft Final 2012 AQMP Nov.xlsx]data'!$B$6,'[Summer Planning Inventory_2012 AQMP Draft Final 2012 AQMP Nov.xlsx]data'!$B$9:$B$10</c:f>
              <c:numCache>
                <c:formatCode>General</c:formatCode>
                <c:ptCount val="3"/>
                <c:pt idx="0">
                  <c:v>2010</c:v>
                </c:pt>
                <c:pt idx="1">
                  <c:v>2023</c:v>
                </c:pt>
                <c:pt idx="2">
                  <c:v>2032</c:v>
                </c:pt>
              </c:numCache>
            </c:numRef>
          </c:xVal>
          <c:yVal>
            <c:numRef>
              <c:f>'[Summer Planning Inventory_2012 AQMP Draft Final 2012 AQMP Nov.xlsx]data'!$C$6,'[Summer Planning Inventory_2012 AQMP Draft Final 2012 AQMP Nov.xlsx]data'!$C$9:$C$10</c:f>
              <c:numCache>
                <c:formatCode>General</c:formatCode>
                <c:ptCount val="3"/>
                <c:pt idx="0" formatCode="0">
                  <c:v>642.11333333333334</c:v>
                </c:pt>
                <c:pt idx="1">
                  <c:v>115</c:v>
                </c:pt>
                <c:pt idx="2">
                  <c:v>80</c:v>
                </c:pt>
              </c:numCache>
            </c:numRef>
          </c:yVal>
          <c:smooth val="0"/>
        </c:ser>
        <c:dLbls>
          <c:showLegendKey val="0"/>
          <c:showVal val="0"/>
          <c:showCatName val="0"/>
          <c:showSerName val="0"/>
          <c:showPercent val="0"/>
          <c:showBubbleSize val="0"/>
        </c:dLbls>
        <c:axId val="98801920"/>
        <c:axId val="98816000"/>
      </c:scatterChart>
      <c:valAx>
        <c:axId val="98801920"/>
        <c:scaling>
          <c:orientation val="minMax"/>
        </c:scaling>
        <c:delete val="0"/>
        <c:axPos val="b"/>
        <c:numFmt formatCode="General" sourceLinked="1"/>
        <c:majorTickMark val="out"/>
        <c:minorTickMark val="none"/>
        <c:tickLblPos val="nextTo"/>
        <c:crossAx val="98816000"/>
        <c:crosses val="autoZero"/>
        <c:crossBetween val="midCat"/>
      </c:valAx>
      <c:valAx>
        <c:axId val="98816000"/>
        <c:scaling>
          <c:orientation val="minMax"/>
        </c:scaling>
        <c:delete val="0"/>
        <c:axPos val="l"/>
        <c:majorGridlines/>
        <c:title>
          <c:tx>
            <c:rich>
              <a:bodyPr rot="-5400000" vert="horz"/>
              <a:lstStyle/>
              <a:p>
                <a:pPr>
                  <a:defRPr/>
                </a:pPr>
                <a:r>
                  <a:rPr lang="en-US"/>
                  <a:t>Summer Planning NOx Emissions (ton/day)</a:t>
                </a:r>
              </a:p>
            </c:rich>
          </c:tx>
          <c:layout>
            <c:manualLayout>
              <c:xMode val="edge"/>
              <c:yMode val="edge"/>
              <c:x val="2.5925683409575587E-2"/>
              <c:y val="0.23164638222010858"/>
            </c:manualLayout>
          </c:layout>
          <c:overlay val="0"/>
        </c:title>
        <c:numFmt formatCode="0" sourceLinked="1"/>
        <c:majorTickMark val="out"/>
        <c:minorTickMark val="none"/>
        <c:tickLblPos val="nextTo"/>
        <c:crossAx val="98801920"/>
        <c:crosses val="autoZero"/>
        <c:crossBetween val="midCat"/>
      </c:valAx>
    </c:plotArea>
    <c:legend>
      <c:legendPos val="b"/>
      <c:layout>
        <c:manualLayout>
          <c:xMode val="edge"/>
          <c:yMode val="edge"/>
          <c:x val="0.74224178840708943"/>
          <c:y val="0.37845333100436457"/>
          <c:w val="0.12084225962749849"/>
          <c:h val="3.6600455742634506E-2"/>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0.10223</cdr:x>
      <cdr:y>0.71842</cdr:y>
    </cdr:from>
    <cdr:to>
      <cdr:x>0.86264</cdr:x>
      <cdr:y>0.71842</cdr:y>
    </cdr:to>
    <cdr:cxnSp macro="">
      <cdr:nvCxnSpPr>
        <cdr:cNvPr id="3" name="Straight Connector 2"/>
        <cdr:cNvCxnSpPr/>
      </cdr:nvCxnSpPr>
      <cdr:spPr>
        <a:xfrm xmlns:a="http://schemas.openxmlformats.org/drawingml/2006/main">
          <a:off x="886095" y="4523209"/>
          <a:ext cx="6591030" cy="0"/>
        </a:xfrm>
        <a:prstGeom xmlns:a="http://schemas.openxmlformats.org/drawingml/2006/main" prst="line">
          <a:avLst/>
        </a:prstGeom>
        <a:ln xmlns:a="http://schemas.openxmlformats.org/drawingml/2006/main" w="25400">
          <a:prstDash val="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0.88571</cdr:x>
      <cdr:y>0.62027</cdr:y>
    </cdr:from>
    <cdr:to>
      <cdr:x>0.99341</cdr:x>
      <cdr:y>0.75038</cdr:y>
    </cdr:to>
    <cdr:sp macro="" textlink="">
      <cdr:nvSpPr>
        <cdr:cNvPr id="4" name="TextBox 3"/>
        <cdr:cNvSpPr txBox="1"/>
      </cdr:nvSpPr>
      <cdr:spPr>
        <a:xfrm xmlns:a="http://schemas.openxmlformats.org/drawingml/2006/main">
          <a:off x="7677150" y="3905250"/>
          <a:ext cx="933450" cy="8191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latin typeface="Arial" pitchFamily="34" charset="0"/>
              <a:cs typeface="Arial" pitchFamily="34" charset="0"/>
            </a:rPr>
            <a:t>CARB</a:t>
          </a:r>
          <a:r>
            <a:rPr lang="en-US" sz="1400" baseline="0" dirty="0">
              <a:latin typeface="Arial" pitchFamily="34" charset="0"/>
              <a:cs typeface="Arial" pitchFamily="34" charset="0"/>
            </a:rPr>
            <a:t> </a:t>
          </a:r>
        </a:p>
        <a:p xmlns:a="http://schemas.openxmlformats.org/drawingml/2006/main">
          <a:r>
            <a:rPr lang="en-US" sz="1400" baseline="0" dirty="0">
              <a:latin typeface="Arial" pitchFamily="34" charset="0"/>
              <a:cs typeface="Arial" pitchFamily="34" charset="0"/>
            </a:rPr>
            <a:t>Statewide</a:t>
          </a:r>
        </a:p>
        <a:p xmlns:a="http://schemas.openxmlformats.org/drawingml/2006/main">
          <a:r>
            <a:rPr lang="en-US" sz="1400" baseline="0" dirty="0">
              <a:latin typeface="Arial" pitchFamily="34" charset="0"/>
              <a:cs typeface="Arial" pitchFamily="34" charset="0"/>
            </a:rPr>
            <a:t>2050 GHG</a:t>
          </a:r>
        </a:p>
        <a:p xmlns:a="http://schemas.openxmlformats.org/drawingml/2006/main">
          <a:r>
            <a:rPr lang="en-US" sz="1400" baseline="0" dirty="0">
              <a:latin typeface="Arial" pitchFamily="34" charset="0"/>
              <a:cs typeface="Arial" pitchFamily="34" charset="0"/>
            </a:rPr>
            <a:t>Target</a:t>
          </a:r>
          <a:endParaRPr lang="en-US" sz="1400" dirty="0">
            <a:latin typeface="Arial" pitchFamily="34" charset="0"/>
            <a:cs typeface="Arial" pitchFamily="34" charset="0"/>
          </a:endParaRPr>
        </a:p>
      </cdr:txBody>
    </cdr:sp>
  </cdr:relSizeAnchor>
  <cdr:relSizeAnchor xmlns:cdr="http://schemas.openxmlformats.org/drawingml/2006/chartDrawing">
    <cdr:from>
      <cdr:x>0.32527</cdr:x>
      <cdr:y>0.71427</cdr:y>
    </cdr:from>
    <cdr:to>
      <cdr:x>0.34268</cdr:x>
      <cdr:y>0.73828</cdr:y>
    </cdr:to>
    <cdr:sp macro="" textlink="">
      <cdr:nvSpPr>
        <cdr:cNvPr id="7" name="Flowchart: Connector 6"/>
        <cdr:cNvSpPr/>
      </cdr:nvSpPr>
      <cdr:spPr>
        <a:xfrm xmlns:a="http://schemas.openxmlformats.org/drawingml/2006/main">
          <a:off x="2819400" y="4497033"/>
          <a:ext cx="150906" cy="151167"/>
        </a:xfrm>
        <a:prstGeom xmlns:a="http://schemas.openxmlformats.org/drawingml/2006/main" prst="flowChartConnector">
          <a:avLst/>
        </a:prstGeom>
        <a:solidFill xmlns:a="http://schemas.openxmlformats.org/drawingml/2006/main">
          <a:schemeClr val="tx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sz="800">
            <a:solidFill>
              <a:srgbClr val="FF0000"/>
            </a:solidFill>
          </a:endParaRPr>
        </a:p>
      </cdr:txBody>
    </cdr:sp>
  </cdr:relSizeAnchor>
  <cdr:relSizeAnchor xmlns:cdr="http://schemas.openxmlformats.org/drawingml/2006/chartDrawing">
    <cdr:from>
      <cdr:x>0.51921</cdr:x>
      <cdr:y>0.74324</cdr:y>
    </cdr:from>
    <cdr:to>
      <cdr:x>0.53662</cdr:x>
      <cdr:y>0.76725</cdr:y>
    </cdr:to>
    <cdr:sp macro="" textlink="">
      <cdr:nvSpPr>
        <cdr:cNvPr id="8" name="Flowchart: Connector 7"/>
        <cdr:cNvSpPr/>
      </cdr:nvSpPr>
      <cdr:spPr>
        <a:xfrm xmlns:a="http://schemas.openxmlformats.org/drawingml/2006/main">
          <a:off x="4498975" y="4670425"/>
          <a:ext cx="150876" cy="150876"/>
        </a:xfrm>
        <a:prstGeom xmlns:a="http://schemas.openxmlformats.org/drawingml/2006/main" prst="flowChartConnector">
          <a:avLst/>
        </a:prstGeom>
        <a:solidFill xmlns:a="http://schemas.openxmlformats.org/drawingml/2006/main">
          <a:schemeClr val="tx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sz="800"/>
        </a:p>
      </cdr:txBody>
    </cdr:sp>
  </cdr:relSizeAnchor>
  <cdr:relSizeAnchor xmlns:cdr="http://schemas.openxmlformats.org/drawingml/2006/chartDrawing">
    <cdr:from>
      <cdr:x>0.87426</cdr:x>
      <cdr:y>0.77055</cdr:y>
    </cdr:from>
    <cdr:to>
      <cdr:x>0.89167</cdr:x>
      <cdr:y>0.79456</cdr:y>
    </cdr:to>
    <cdr:sp macro="" textlink="">
      <cdr:nvSpPr>
        <cdr:cNvPr id="9" name="Flowchart: Connector 8"/>
        <cdr:cNvSpPr/>
      </cdr:nvSpPr>
      <cdr:spPr>
        <a:xfrm xmlns:a="http://schemas.openxmlformats.org/drawingml/2006/main">
          <a:off x="7577867" y="4851384"/>
          <a:ext cx="150906" cy="151168"/>
        </a:xfrm>
        <a:prstGeom xmlns:a="http://schemas.openxmlformats.org/drawingml/2006/main" prst="flowChartConnector">
          <a:avLst/>
        </a:prstGeom>
        <a:solidFill xmlns:a="http://schemas.openxmlformats.org/drawingml/2006/main">
          <a:schemeClr val="tx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sz="800"/>
        </a:p>
      </cdr:txBody>
    </cdr:sp>
  </cdr:relSizeAnchor>
  <cdr:relSizeAnchor xmlns:cdr="http://schemas.openxmlformats.org/drawingml/2006/chartDrawing">
    <cdr:from>
      <cdr:x>0.02418</cdr:x>
      <cdr:y>0.88048</cdr:y>
    </cdr:from>
    <cdr:to>
      <cdr:x>1</cdr:x>
      <cdr:y>0.99425</cdr:y>
    </cdr:to>
    <cdr:sp macro="" textlink="">
      <cdr:nvSpPr>
        <cdr:cNvPr id="10" name="TextBox 9"/>
        <cdr:cNvSpPr txBox="1"/>
      </cdr:nvSpPr>
      <cdr:spPr>
        <a:xfrm xmlns:a="http://schemas.openxmlformats.org/drawingml/2006/main">
          <a:off x="209551" y="5543524"/>
          <a:ext cx="8458199" cy="71629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a:t>Source: </a:t>
          </a:r>
        </a:p>
        <a:p xmlns:a="http://schemas.openxmlformats.org/drawingml/2006/main">
          <a:r>
            <a:rPr lang="en-US" sz="1100" dirty="0"/>
            <a:t>Curves</a:t>
          </a:r>
          <a:r>
            <a:rPr lang="en-US" sz="1100" baseline="0" dirty="0"/>
            <a:t> based on </a:t>
          </a:r>
          <a:r>
            <a:rPr lang="en-US" sz="1100" dirty="0"/>
            <a:t>CARB Vision for clean air</a:t>
          </a:r>
          <a:r>
            <a:rPr lang="en-US" sz="1100" baseline="0" dirty="0"/>
            <a:t> Scenario 3</a:t>
          </a:r>
          <a:r>
            <a:rPr lang="en-US" sz="1100" dirty="0"/>
            <a:t> in CARB</a:t>
          </a:r>
          <a:r>
            <a:rPr lang="en-US" sz="1100" baseline="0" dirty="0"/>
            <a:t> vision model,</a:t>
          </a:r>
        </a:p>
        <a:p xmlns:a="http://schemas.openxmlformats.org/drawingml/2006/main">
          <a:r>
            <a:rPr lang="en-US" sz="1100" baseline="0" dirty="0"/>
            <a:t>av</a:t>
          </a:r>
          <a:r>
            <a:rPr lang="en-US" sz="1100" dirty="0"/>
            <a:t>ailable at  http://www.arb.ca.gov/planning/vision/vision.htm</a:t>
          </a:r>
        </a:p>
      </cdr:txBody>
    </cdr:sp>
  </cdr:relSizeAnchor>
  <cdr:relSizeAnchor xmlns:cdr="http://schemas.openxmlformats.org/drawingml/2006/chartDrawing">
    <cdr:from>
      <cdr:x>0.72631</cdr:x>
      <cdr:y>0.31467</cdr:y>
    </cdr:from>
    <cdr:to>
      <cdr:x>1</cdr:x>
      <cdr:y>0.3888</cdr:y>
    </cdr:to>
    <cdr:grpSp>
      <cdr:nvGrpSpPr>
        <cdr:cNvPr id="6" name="Group 5"/>
        <cdr:cNvGrpSpPr/>
      </cdr:nvGrpSpPr>
      <cdr:grpSpPr>
        <a:xfrm xmlns:a="http://schemas.openxmlformats.org/drawingml/2006/main">
          <a:off x="6295474" y="1981170"/>
          <a:ext cx="2372276" cy="466725"/>
          <a:chOff x="6203950" y="1708150"/>
          <a:chExt cx="2372226" cy="466725"/>
        </a:xfrm>
      </cdr:grpSpPr>
      <cdr:sp macro="" textlink="">
        <cdr:nvSpPr>
          <cdr:cNvPr id="11" name="Flowchart: Connector 10"/>
          <cdr:cNvSpPr/>
        </cdr:nvSpPr>
        <cdr:spPr>
          <a:xfrm xmlns:a="http://schemas.openxmlformats.org/drawingml/2006/main">
            <a:off x="6203950" y="1784350"/>
            <a:ext cx="150906" cy="151167"/>
          </a:xfrm>
          <a:prstGeom xmlns:a="http://schemas.openxmlformats.org/drawingml/2006/main" prst="flowChartConnector">
            <a:avLst/>
          </a:prstGeom>
          <a:solidFill xmlns:a="http://schemas.openxmlformats.org/drawingml/2006/main">
            <a:schemeClr val="tx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sz="800"/>
          </a:p>
        </cdr:txBody>
      </cdr:sp>
      <cdr:sp macro="" textlink="">
        <cdr:nvSpPr>
          <cdr:cNvPr id="2" name="TextBox 1"/>
          <cdr:cNvSpPr txBox="1"/>
        </cdr:nvSpPr>
        <cdr:spPr>
          <a:xfrm xmlns:a="http://schemas.openxmlformats.org/drawingml/2006/main">
            <a:off x="6414001" y="1708150"/>
            <a:ext cx="2162175" cy="4667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latin typeface="Arial" pitchFamily="34" charset="0"/>
                <a:cs typeface="Arial" pitchFamily="34" charset="0"/>
              </a:rPr>
              <a:t>South</a:t>
            </a:r>
            <a:r>
              <a:rPr lang="en-US" sz="1400" baseline="0" dirty="0">
                <a:latin typeface="Arial" pitchFamily="34" charset="0"/>
                <a:cs typeface="Arial" pitchFamily="34" charset="0"/>
              </a:rPr>
              <a:t> Coast </a:t>
            </a:r>
            <a:r>
              <a:rPr lang="en-US" sz="1400" baseline="0" dirty="0" err="1">
                <a:latin typeface="Arial" pitchFamily="34" charset="0"/>
                <a:cs typeface="Arial" pitchFamily="34" charset="0"/>
              </a:rPr>
              <a:t>NOx</a:t>
            </a:r>
            <a:r>
              <a:rPr lang="en-US" sz="1400" baseline="0" dirty="0">
                <a:latin typeface="Arial" pitchFamily="34" charset="0"/>
                <a:cs typeface="Arial" pitchFamily="34" charset="0"/>
              </a:rPr>
              <a:t> Targets</a:t>
            </a:r>
            <a:endParaRPr lang="en-US" sz="1400" dirty="0">
              <a:latin typeface="Arial" pitchFamily="34" charset="0"/>
              <a:cs typeface="Arial" pitchFamily="34" charset="0"/>
            </a:endParaRPr>
          </a:p>
        </cdr:txBody>
      </cdr:sp>
    </cdr:grpSp>
  </cdr:relSizeAnchor>
  <cdr:relSizeAnchor xmlns:cdr="http://schemas.openxmlformats.org/drawingml/2006/chartDrawing">
    <cdr:from>
      <cdr:x>0.78681</cdr:x>
      <cdr:y>0.27534</cdr:y>
    </cdr:from>
    <cdr:to>
      <cdr:x>0.89231</cdr:x>
      <cdr:y>0.42057</cdr:y>
    </cdr:to>
    <cdr:sp macro="" textlink="">
      <cdr:nvSpPr>
        <cdr:cNvPr id="5" name="TextBox 4"/>
        <cdr:cNvSpPr txBox="1"/>
      </cdr:nvSpPr>
      <cdr:spPr>
        <a:xfrm xmlns:a="http://schemas.openxmlformats.org/drawingml/2006/main">
          <a:off x="6819900" y="173355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0.21978</cdr:x>
      <cdr:y>0.64145</cdr:y>
    </cdr:from>
    <cdr:to>
      <cdr:x>0.37551</cdr:x>
      <cdr:y>0.71579</cdr:y>
    </cdr:to>
    <cdr:sp macro="" textlink="">
      <cdr:nvSpPr>
        <cdr:cNvPr id="12" name="TextBox 11"/>
        <cdr:cNvSpPr txBox="1"/>
      </cdr:nvSpPr>
      <cdr:spPr>
        <a:xfrm xmlns:a="http://schemas.openxmlformats.org/drawingml/2006/main">
          <a:off x="1905000" y="4038600"/>
          <a:ext cx="1349829" cy="46804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000" dirty="0" smtClean="0"/>
            <a:t>Carrying Capacity</a:t>
          </a:r>
        </a:p>
        <a:p xmlns:a="http://schemas.openxmlformats.org/drawingml/2006/main">
          <a:r>
            <a:rPr lang="en-US" sz="1000" dirty="0" smtClean="0"/>
            <a:t>1997 Ozone Std.</a:t>
          </a:r>
          <a:endParaRPr lang="en-US" sz="1000" dirty="0"/>
        </a:p>
      </cdr:txBody>
    </cdr:sp>
  </cdr:relSizeAnchor>
</c:userShapes>
</file>

<file path=ppt/drawings/drawing2.xml><?xml version="1.0" encoding="utf-8"?>
<c:userShapes xmlns:c="http://schemas.openxmlformats.org/drawingml/2006/chart">
  <cdr:relSizeAnchor xmlns:cdr="http://schemas.openxmlformats.org/drawingml/2006/chartDrawing">
    <cdr:from>
      <cdr:x>0.36777</cdr:x>
      <cdr:y>0.73074</cdr:y>
    </cdr:from>
    <cdr:to>
      <cdr:x>0.61113</cdr:x>
      <cdr:y>0.81575</cdr:y>
    </cdr:to>
    <cdr:sp macro="" textlink="">
      <cdr:nvSpPr>
        <cdr:cNvPr id="2" name="TextBox 1"/>
        <cdr:cNvSpPr txBox="1"/>
      </cdr:nvSpPr>
      <cdr:spPr>
        <a:xfrm xmlns:a="http://schemas.openxmlformats.org/drawingml/2006/main">
          <a:off x="3178969" y="4585097"/>
          <a:ext cx="2103589" cy="533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dirty="0"/>
            <a:t>C</a:t>
          </a:r>
          <a:r>
            <a:rPr lang="en-US" dirty="0" smtClean="0"/>
            <a:t>arrying capacity for </a:t>
          </a:r>
          <a:r>
            <a:rPr lang="en-US" dirty="0" smtClean="0">
              <a:effectLst/>
            </a:rPr>
            <a:t>80 ppb</a:t>
          </a:r>
        </a:p>
        <a:p xmlns:a="http://schemas.openxmlformats.org/drawingml/2006/main">
          <a:r>
            <a:rPr lang="en-US" dirty="0" smtClean="0">
              <a:effectLst/>
            </a:rPr>
            <a:t> </a:t>
          </a:r>
          <a:r>
            <a:rPr lang="en-US" dirty="0">
              <a:effectLst/>
            </a:rPr>
            <a:t>ozone </a:t>
          </a:r>
          <a:r>
            <a:rPr lang="en-US" dirty="0" smtClean="0">
              <a:effectLst/>
            </a:rPr>
            <a:t>standard = </a:t>
          </a:r>
          <a:r>
            <a:rPr lang="en-US" b="1" dirty="0" smtClean="0">
              <a:solidFill>
                <a:srgbClr val="FF0000"/>
              </a:solidFill>
            </a:rPr>
            <a:t>115 </a:t>
          </a:r>
          <a:r>
            <a:rPr lang="en-US" b="1" dirty="0" err="1" smtClean="0">
              <a:solidFill>
                <a:srgbClr val="FF0000"/>
              </a:solidFill>
            </a:rPr>
            <a:t>tpd</a:t>
          </a:r>
          <a:r>
            <a:rPr lang="en-US" b="1" dirty="0" smtClean="0">
              <a:solidFill>
                <a:srgbClr val="FF0000"/>
              </a:solidFill>
            </a:rPr>
            <a:t> </a:t>
          </a:r>
          <a:r>
            <a:rPr lang="en-US" b="1" dirty="0" err="1" smtClean="0">
              <a:solidFill>
                <a:srgbClr val="FF0000"/>
              </a:solidFill>
            </a:rPr>
            <a:t>NOx</a:t>
          </a:r>
          <a:endParaRPr lang="en-US" b="1" dirty="0">
            <a:solidFill>
              <a:srgbClr val="FF0000"/>
            </a:solidFill>
          </a:endParaRPr>
        </a:p>
      </cdr:txBody>
    </cdr:sp>
  </cdr:relSizeAnchor>
  <cdr:relSizeAnchor xmlns:cdr="http://schemas.openxmlformats.org/drawingml/2006/chartDrawing">
    <cdr:from>
      <cdr:x>0.64105</cdr:x>
      <cdr:y>0.84004</cdr:y>
    </cdr:from>
    <cdr:to>
      <cdr:x>0.90551</cdr:x>
      <cdr:y>0.9129</cdr:y>
    </cdr:to>
    <cdr:sp macro="" textlink="">
      <cdr:nvSpPr>
        <cdr:cNvPr id="3" name="TextBox 1"/>
        <cdr:cNvSpPr txBox="1"/>
      </cdr:nvSpPr>
      <cdr:spPr>
        <a:xfrm xmlns:a="http://schemas.openxmlformats.org/drawingml/2006/main">
          <a:off x="5541169" y="5270897"/>
          <a:ext cx="2286000" cy="4572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dirty="0"/>
            <a:t>Carrying capacity for </a:t>
          </a:r>
          <a:r>
            <a:rPr lang="en-US" dirty="0" smtClean="0"/>
            <a:t>75 </a:t>
          </a:r>
          <a:r>
            <a:rPr lang="en-US" dirty="0"/>
            <a:t>ppb</a:t>
          </a:r>
        </a:p>
        <a:p xmlns:a="http://schemas.openxmlformats.org/drawingml/2006/main">
          <a:r>
            <a:rPr lang="en-US" dirty="0"/>
            <a:t> ozone standard = </a:t>
          </a:r>
          <a:r>
            <a:rPr lang="en-US" dirty="0" smtClean="0"/>
            <a:t> </a:t>
          </a:r>
          <a:r>
            <a:rPr lang="en-US" b="1" dirty="0" smtClean="0">
              <a:solidFill>
                <a:srgbClr val="FF0000"/>
              </a:solidFill>
            </a:rPr>
            <a:t>80 </a:t>
          </a:r>
          <a:r>
            <a:rPr lang="en-US" b="1" dirty="0" err="1">
              <a:solidFill>
                <a:srgbClr val="FF0000"/>
              </a:solidFill>
            </a:rPr>
            <a:t>tpd</a:t>
          </a:r>
          <a:r>
            <a:rPr lang="en-US" b="1" dirty="0">
              <a:solidFill>
                <a:srgbClr val="FF0000"/>
              </a:solidFill>
            </a:rPr>
            <a:t> </a:t>
          </a:r>
          <a:r>
            <a:rPr lang="en-US" b="1" dirty="0" err="1" smtClean="0">
              <a:solidFill>
                <a:srgbClr val="FF0000"/>
              </a:solidFill>
            </a:rPr>
            <a:t>NOx</a:t>
          </a:r>
          <a:endParaRPr lang="en-US" b="1" dirty="0">
            <a:solidFill>
              <a:srgbClr val="FF00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27BE30B-400C-4B33-9708-4BBF1AE0F114}" type="datetimeFigureOut">
              <a:rPr lang="en-US" smtClean="0"/>
              <a:t>1/23/2013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09A1267-39BA-49FD-B655-2BCAC64F3AFF}" type="slidenum">
              <a:rPr lang="en-US" smtClean="0"/>
              <a:t>‹#›</a:t>
            </a:fld>
            <a:endParaRPr lang="en-US"/>
          </a:p>
        </p:txBody>
      </p:sp>
    </p:spTree>
    <p:extLst>
      <p:ext uri="{BB962C8B-B14F-4D97-AF65-F5344CB8AC3E}">
        <p14:creationId xmlns:p14="http://schemas.microsoft.com/office/powerpoint/2010/main" val="161736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morning, my name is Lee Wallace and I am representing Southern California Gas Co.</a:t>
            </a:r>
          </a:p>
          <a:p>
            <a:endParaRPr lang="en-US" dirty="0"/>
          </a:p>
          <a:p>
            <a:r>
              <a:rPr lang="en-US" dirty="0" smtClean="0"/>
              <a:t>We want to acknowledge the tremendous work the SCAQMD </a:t>
            </a:r>
            <a:r>
              <a:rPr lang="en-US" dirty="0" smtClean="0"/>
              <a:t>and CARB staff </a:t>
            </a:r>
            <a:r>
              <a:rPr lang="en-US" dirty="0" smtClean="0"/>
              <a:t>have done in bringing before you a path to attainment of our clean air goals.  For this air basin, some might look at the problem, and conclude it is impossible to solve.  However the staff have worked very hard and are presenting to you today a reasonable path forward.</a:t>
            </a:r>
          </a:p>
          <a:p>
            <a:endParaRPr lang="en-US" dirty="0"/>
          </a:p>
          <a:p>
            <a:r>
              <a:rPr lang="en-US" dirty="0" smtClean="0"/>
              <a:t>In my remarks today, I want to focus on this larger challenge and in particular the shape of the problem.    </a:t>
            </a:r>
            <a:endParaRPr lang="en-US" dirty="0"/>
          </a:p>
        </p:txBody>
      </p:sp>
      <p:sp>
        <p:nvSpPr>
          <p:cNvPr id="4" name="Slide Number Placeholder 3"/>
          <p:cNvSpPr>
            <a:spLocks noGrp="1"/>
          </p:cNvSpPr>
          <p:nvPr>
            <p:ph type="sldNum" sz="quarter" idx="10"/>
          </p:nvPr>
        </p:nvSpPr>
        <p:spPr/>
        <p:txBody>
          <a:bodyPr/>
          <a:lstStyle/>
          <a:p>
            <a:fld id="{F09A1267-39BA-49FD-B655-2BCAC64F3AFF}" type="slidenum">
              <a:rPr lang="en-US" smtClean="0"/>
              <a:t>1</a:t>
            </a:fld>
            <a:endParaRPr lang="en-US"/>
          </a:p>
        </p:txBody>
      </p:sp>
    </p:spTree>
    <p:extLst>
      <p:ext uri="{BB962C8B-B14F-4D97-AF65-F5344CB8AC3E}">
        <p14:creationId xmlns:p14="http://schemas.microsoft.com/office/powerpoint/2010/main" val="3107251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dirty="0"/>
              <a:t>This is a very important chart to understand the multi-layered air quality challenges we face here in southern </a:t>
            </a:r>
            <a:r>
              <a:rPr lang="en-US" sz="1400" dirty="0" smtClean="0"/>
              <a:t>California. </a:t>
            </a:r>
            <a:r>
              <a:rPr lang="en-US" sz="1400" dirty="0"/>
              <a:t>I will explain this further, but pay particular attention to the two black dots in the lower left quadrant.</a:t>
            </a:r>
          </a:p>
          <a:p>
            <a:endParaRPr lang="en-US" sz="1400" dirty="0" smtClean="0"/>
          </a:p>
          <a:p>
            <a:r>
              <a:rPr lang="en-US" sz="1400" dirty="0" smtClean="0"/>
              <a:t>On </a:t>
            </a:r>
            <a:r>
              <a:rPr lang="en-US" sz="1400" dirty="0"/>
              <a:t>June 28 of this year, CARB staff presented the “Vision for Clean Air,” a joint effort with the South Coast AQMD and the San Joaquin Valley APCD.  The Vision’s objective was to take a broader view of air quality planning from a multi-pollutant perspective.  Specifically it sought to integrate planning efforts (1) for SIPs under the Clean Air Act, (2) AB 32 Scoping Plan Updates, e.g. in 2013, and (3) freight transport planning.  </a:t>
            </a:r>
          </a:p>
          <a:p>
            <a:endParaRPr lang="en-US" sz="1400" dirty="0" smtClean="0"/>
          </a:p>
          <a:p>
            <a:r>
              <a:rPr lang="en-US" sz="1400" dirty="0" smtClean="0"/>
              <a:t>This </a:t>
            </a:r>
            <a:r>
              <a:rPr lang="en-US" sz="1400" dirty="0"/>
              <a:t>graph shows data from the Vision, and illustrates the problem identified by the Vision.  Looking at the red line, the chart shows that it is relatively “easier” to achieve the state’s GHG goals for 2050 [the dashed horizontal line], compared to attainment of ozone standards that must be met in 2023 and 2032.  The path laid out by the Vision achieved the necessary GHG emission reductions before 2050. </a:t>
            </a:r>
            <a:endParaRPr lang="en-US" sz="1400" dirty="0" smtClean="0"/>
          </a:p>
          <a:p>
            <a:endParaRPr lang="en-US" sz="1400" dirty="0"/>
          </a:p>
          <a:p>
            <a:r>
              <a:rPr lang="en-US" sz="1400" dirty="0" smtClean="0"/>
              <a:t>However </a:t>
            </a:r>
            <a:r>
              <a:rPr lang="en-US" sz="1400" dirty="0"/>
              <a:t>now look at the two black dots in the lower left quadrant.  The </a:t>
            </a:r>
            <a:r>
              <a:rPr lang="en-US" sz="1400" dirty="0" err="1"/>
              <a:t>NOx</a:t>
            </a:r>
            <a:r>
              <a:rPr lang="en-US" sz="1400" dirty="0"/>
              <a:t> reductions needed were too late by 12 years, in the case of the 2023 target [the first black dot from the left], and over 10 years too late in the case of the 2032 target [the second black dot from the left].</a:t>
            </a:r>
          </a:p>
          <a:p>
            <a:endParaRPr lang="en-US" sz="1400" dirty="0" smtClean="0"/>
          </a:p>
          <a:p>
            <a:r>
              <a:rPr lang="en-US" sz="1400" dirty="0" smtClean="0"/>
              <a:t>What </a:t>
            </a:r>
            <a:r>
              <a:rPr lang="en-US" sz="1400" dirty="0"/>
              <a:t>is needed is a strategy, or path to zero emission transportation options, that not only achieves the state’s GHG goals for 2050, but also achieves significantly more criteria pollutant reductions, much sooner.</a:t>
            </a:r>
          </a:p>
          <a:p>
            <a:endParaRPr lang="en-US" sz="1400" dirty="0"/>
          </a:p>
          <a:p>
            <a:r>
              <a:rPr lang="en-US" sz="1400" dirty="0" smtClean="0"/>
              <a:t>The </a:t>
            </a:r>
            <a:r>
              <a:rPr lang="en-US" sz="1400" dirty="0"/>
              <a:t>slope of the curves on this chart are driven by the rate of penetration of </a:t>
            </a:r>
            <a:r>
              <a:rPr lang="en-US" sz="1400" dirty="0" smtClean="0"/>
              <a:t>ultra clean </a:t>
            </a:r>
            <a:r>
              <a:rPr lang="en-US" sz="1400" dirty="0"/>
              <a:t>technologies, such as electric vehicles and fuel cell vehicles.  To get to the level of emissions needed in 2023 and 2032, there must be more rapid penetration of cleaner transportation technologies.  Trying to introduce brand new electric or fuel cell trucks even earlier than the Vision contemplates would be very difficult.  Therefore the path must start with, and rely upon existing technologies.  We believe natural gas is poised to be a major part of most paths to zero emission transportation options.</a:t>
            </a:r>
          </a:p>
          <a:p>
            <a:endParaRPr lang="en-US" dirty="0" smtClean="0"/>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11">
              <a:defRPr sz="2400">
                <a:solidFill>
                  <a:schemeClr val="tx1"/>
                </a:solidFill>
                <a:latin typeface="Times" pitchFamily="18" charset="0"/>
              </a:defRPr>
            </a:lvl1pPr>
            <a:lvl2pPr marL="742909" indent="-285734" defTabSz="931811">
              <a:defRPr sz="2400">
                <a:solidFill>
                  <a:schemeClr val="tx1"/>
                </a:solidFill>
                <a:latin typeface="Times" pitchFamily="18" charset="0"/>
              </a:defRPr>
            </a:lvl2pPr>
            <a:lvl3pPr marL="1142937" indent="-228587" defTabSz="931811">
              <a:defRPr sz="2400">
                <a:solidFill>
                  <a:schemeClr val="tx1"/>
                </a:solidFill>
                <a:latin typeface="Times" pitchFamily="18" charset="0"/>
              </a:defRPr>
            </a:lvl3pPr>
            <a:lvl4pPr marL="1600111" indent="-228587" defTabSz="931811">
              <a:defRPr sz="2400">
                <a:solidFill>
                  <a:schemeClr val="tx1"/>
                </a:solidFill>
                <a:latin typeface="Times" pitchFamily="18" charset="0"/>
              </a:defRPr>
            </a:lvl4pPr>
            <a:lvl5pPr marL="2057287" indent="-228587" defTabSz="931811">
              <a:defRPr sz="2400">
                <a:solidFill>
                  <a:schemeClr val="tx1"/>
                </a:solidFill>
                <a:latin typeface="Times" pitchFamily="18" charset="0"/>
              </a:defRPr>
            </a:lvl5pPr>
            <a:lvl6pPr marL="2514461" indent="-228587" defTabSz="931811" eaLnBrk="0" fontAlgn="base" hangingPunct="0">
              <a:spcBef>
                <a:spcPct val="0"/>
              </a:spcBef>
              <a:spcAft>
                <a:spcPct val="0"/>
              </a:spcAft>
              <a:defRPr sz="2400">
                <a:solidFill>
                  <a:schemeClr val="tx1"/>
                </a:solidFill>
                <a:latin typeface="Times" pitchFamily="18" charset="0"/>
              </a:defRPr>
            </a:lvl6pPr>
            <a:lvl7pPr marL="2971635" indent="-228587" defTabSz="931811" eaLnBrk="0" fontAlgn="base" hangingPunct="0">
              <a:spcBef>
                <a:spcPct val="0"/>
              </a:spcBef>
              <a:spcAft>
                <a:spcPct val="0"/>
              </a:spcAft>
              <a:defRPr sz="2400">
                <a:solidFill>
                  <a:schemeClr val="tx1"/>
                </a:solidFill>
                <a:latin typeface="Times" pitchFamily="18" charset="0"/>
              </a:defRPr>
            </a:lvl7pPr>
            <a:lvl8pPr marL="3428811" indent="-228587" defTabSz="931811" eaLnBrk="0" fontAlgn="base" hangingPunct="0">
              <a:spcBef>
                <a:spcPct val="0"/>
              </a:spcBef>
              <a:spcAft>
                <a:spcPct val="0"/>
              </a:spcAft>
              <a:defRPr sz="2400">
                <a:solidFill>
                  <a:schemeClr val="tx1"/>
                </a:solidFill>
                <a:latin typeface="Times" pitchFamily="18" charset="0"/>
              </a:defRPr>
            </a:lvl8pPr>
            <a:lvl9pPr marL="3885985" indent="-228587" defTabSz="931811" eaLnBrk="0" fontAlgn="base" hangingPunct="0">
              <a:spcBef>
                <a:spcPct val="0"/>
              </a:spcBef>
              <a:spcAft>
                <a:spcPct val="0"/>
              </a:spcAft>
              <a:defRPr sz="2400">
                <a:solidFill>
                  <a:schemeClr val="tx1"/>
                </a:solidFill>
                <a:latin typeface="Times" pitchFamily="18" charset="0"/>
              </a:defRPr>
            </a:lvl9pPr>
          </a:lstStyle>
          <a:p>
            <a:fld id="{F43EB487-E3C1-4310-A352-4278A108846F}" type="slidenum">
              <a:rPr lang="en-US" sz="1200"/>
              <a:pPr/>
              <a:t>2</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t>
            </a:r>
            <a:r>
              <a:rPr lang="en-US" dirty="0"/>
              <a:t>chart </a:t>
            </a:r>
            <a:r>
              <a:rPr lang="en-US" dirty="0" smtClean="0"/>
              <a:t>shows what the emission reduction curve will look to achieve the 2023 and 2032 goals.  It illustrates </a:t>
            </a:r>
            <a:r>
              <a:rPr lang="en-US" dirty="0"/>
              <a:t>the fact that the emission reductions needed here in the SCAQMD are heavily front loaded.  </a:t>
            </a:r>
          </a:p>
          <a:p>
            <a:endParaRPr lang="en-US" baseline="0" dirty="0"/>
          </a:p>
          <a:p>
            <a:r>
              <a:rPr lang="en-US" dirty="0"/>
              <a:t>In 2010 the </a:t>
            </a:r>
            <a:r>
              <a:rPr lang="en-US" dirty="0" err="1"/>
              <a:t>NOx</a:t>
            </a:r>
            <a:r>
              <a:rPr lang="en-US" dirty="0"/>
              <a:t> Emissions </a:t>
            </a:r>
            <a:r>
              <a:rPr lang="en-US" dirty="0" smtClean="0"/>
              <a:t>Planning Inventory is approximately 624 tons per day</a:t>
            </a:r>
            <a:r>
              <a:rPr lang="en-US" dirty="0"/>
              <a:t>.  [Interpolated value based on 2008 and 2014 numbers from Draft Final 2012 AQMP (November 2012) Appendix II Tables B-1 and </a:t>
            </a:r>
            <a:r>
              <a:rPr lang="en-US" dirty="0" smtClean="0"/>
              <a:t>B-2.]  To reach the carrying capacity for the 1997 8 hour ozone standard of 115 tons per day will require a reduction of 509 tons per day over a decade.  SCAQMD has identified about 60% of the needed reductions, but that still leaves almost 200 tons per day to be found.</a:t>
            </a:r>
          </a:p>
          <a:p>
            <a:endParaRPr lang="en-US" dirty="0"/>
          </a:p>
          <a:p>
            <a:r>
              <a:rPr lang="en-US" dirty="0" smtClean="0"/>
              <a:t>In order to reach the next ozone standard, the 2008 8 hour standard, the District will have to reduce </a:t>
            </a:r>
            <a:r>
              <a:rPr lang="en-US" dirty="0" err="1" smtClean="0"/>
              <a:t>NOx</a:t>
            </a:r>
            <a:r>
              <a:rPr lang="en-US" dirty="0" smtClean="0"/>
              <a:t> emissions by a relatively smaller amount of 35 tons per day, over a period of a little less than a decade.    </a:t>
            </a:r>
            <a:endParaRPr lang="en-US" dirty="0"/>
          </a:p>
          <a:p>
            <a:endParaRPr lang="en-US" dirty="0"/>
          </a:p>
          <a:p>
            <a:r>
              <a:rPr lang="en-US" dirty="0"/>
              <a:t>Reliance upon “over the horizon” technologies is ill advised to address a heavily front loaded emission reduction challenge.  To  introduce new technologies, even though they have tailpipe emissions of zero, will require a rapid build out and deployment of manufacturing, infrastructure, maintenance and other support functions that is unprecedented.  </a:t>
            </a:r>
          </a:p>
          <a:p>
            <a:endParaRPr lang="en-US" baseline="0" dirty="0"/>
          </a:p>
          <a:p>
            <a:r>
              <a:rPr lang="en-US" dirty="0"/>
              <a:t>A sounder approach is to build on existing technologies, but starting with even cleaner versions of these existing technologies.  Natural gas can meet this challenge to provide even cleaner versions of natural gas vehicles, and become part of a “path” to zero emission transportation options.  </a:t>
            </a:r>
          </a:p>
        </p:txBody>
      </p:sp>
      <p:sp>
        <p:nvSpPr>
          <p:cNvPr id="4" name="Slide Number Placeholder 3"/>
          <p:cNvSpPr>
            <a:spLocks noGrp="1"/>
          </p:cNvSpPr>
          <p:nvPr>
            <p:ph type="sldNum" sz="quarter" idx="10"/>
          </p:nvPr>
        </p:nvSpPr>
        <p:spPr/>
        <p:txBody>
          <a:bodyPr/>
          <a:lstStyle/>
          <a:p>
            <a:fld id="{F09A1267-39BA-49FD-B655-2BCAC64F3AFF}" type="slidenum">
              <a:rPr lang="en-US" smtClean="0"/>
              <a:t>3</a:t>
            </a:fld>
            <a:endParaRPr lang="en-US"/>
          </a:p>
        </p:txBody>
      </p:sp>
    </p:spTree>
    <p:extLst>
      <p:ext uri="{BB962C8B-B14F-4D97-AF65-F5344CB8AC3E}">
        <p14:creationId xmlns:p14="http://schemas.microsoft.com/office/powerpoint/2010/main" val="1826122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xfrm>
            <a:off x="1181100" y="703263"/>
            <a:ext cx="4648200" cy="3486150"/>
          </a:xfrm>
          <a:ln/>
        </p:spPr>
      </p:sp>
      <p:sp>
        <p:nvSpPr>
          <p:cNvPr id="3" name="Notes Placeholder 2"/>
          <p:cNvSpPr>
            <a:spLocks noGrp="1"/>
          </p:cNvSpPr>
          <p:nvPr>
            <p:ph type="body" idx="1"/>
          </p:nvPr>
        </p:nvSpPr>
        <p:spPr/>
        <p:txBody>
          <a:bodyPr>
            <a:normAutofit/>
          </a:bodyPr>
          <a:lstStyle/>
          <a:p>
            <a:pPr>
              <a:defRPr/>
            </a:pPr>
            <a:r>
              <a:rPr lang="en-US" sz="1400" dirty="0"/>
              <a:t>Developing a range of alternative fuel and electric passenger vehicles that will fulfill consumer needs for all of the various needs we have is difficult enough.  But turning to the task of moving freight or other large cargoes, the problem of developing a range of alternative fuel and electric vehicles that fulfill these needs becomes several times more difficult.  </a:t>
            </a:r>
          </a:p>
          <a:p>
            <a:pPr>
              <a:defRPr/>
            </a:pPr>
            <a:endParaRPr lang="en-US" sz="1400" dirty="0"/>
          </a:p>
          <a:p>
            <a:pPr>
              <a:defRPr/>
            </a:pPr>
            <a:r>
              <a:rPr lang="en-US" sz="1400" dirty="0"/>
              <a:t>The South Coast AQMD must rely heavily upon the introduction of zero and near-zero emission technologies.  The staff have recognized the difficulty in fulfilling the demand for the range of vehicles that will be needed in the time frames we have.  We support the way that the SCAQMD staff have defined the problem that will allow flexibility to address the many demands on vehicles used to move freight or other large cargoes, and also allow existing technologies to develop or support a path to zero emission transportation options.  </a:t>
            </a:r>
          </a:p>
          <a:p>
            <a:pPr>
              <a:defRPr/>
            </a:pPr>
            <a:endParaRPr lang="en-US" sz="1400" dirty="0"/>
          </a:p>
          <a:p>
            <a:pPr>
              <a:defRPr/>
            </a:pPr>
            <a:r>
              <a:rPr lang="en-US" sz="1400" dirty="0"/>
              <a:t>Natural gas vehicles in development show that NGVs can be more than a “bridge,” and can readily play a role on the path to zero emission transportation options.  I’d like to discuss some examples.</a:t>
            </a:r>
          </a:p>
          <a:p>
            <a:pPr>
              <a:defRPr/>
            </a:pPr>
            <a:endParaRPr lang="en-US" dirty="0"/>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11">
              <a:defRPr sz="2400">
                <a:solidFill>
                  <a:schemeClr val="tx1"/>
                </a:solidFill>
                <a:latin typeface="Times" pitchFamily="18" charset="0"/>
              </a:defRPr>
            </a:lvl1pPr>
            <a:lvl2pPr marL="742909" indent="-285734" defTabSz="931811">
              <a:defRPr sz="2400">
                <a:solidFill>
                  <a:schemeClr val="tx1"/>
                </a:solidFill>
                <a:latin typeface="Times" pitchFamily="18" charset="0"/>
              </a:defRPr>
            </a:lvl2pPr>
            <a:lvl3pPr marL="1142937" indent="-228587" defTabSz="931811">
              <a:defRPr sz="2400">
                <a:solidFill>
                  <a:schemeClr val="tx1"/>
                </a:solidFill>
                <a:latin typeface="Times" pitchFamily="18" charset="0"/>
              </a:defRPr>
            </a:lvl3pPr>
            <a:lvl4pPr marL="1600111" indent="-228587" defTabSz="931811">
              <a:defRPr sz="2400">
                <a:solidFill>
                  <a:schemeClr val="tx1"/>
                </a:solidFill>
                <a:latin typeface="Times" pitchFamily="18" charset="0"/>
              </a:defRPr>
            </a:lvl4pPr>
            <a:lvl5pPr marL="2057287" indent="-228587" defTabSz="931811">
              <a:defRPr sz="2400">
                <a:solidFill>
                  <a:schemeClr val="tx1"/>
                </a:solidFill>
                <a:latin typeface="Times" pitchFamily="18" charset="0"/>
              </a:defRPr>
            </a:lvl5pPr>
            <a:lvl6pPr marL="2514461" indent="-228587" defTabSz="931811" eaLnBrk="0" fontAlgn="base" hangingPunct="0">
              <a:spcBef>
                <a:spcPct val="0"/>
              </a:spcBef>
              <a:spcAft>
                <a:spcPct val="0"/>
              </a:spcAft>
              <a:defRPr sz="2400">
                <a:solidFill>
                  <a:schemeClr val="tx1"/>
                </a:solidFill>
                <a:latin typeface="Times" pitchFamily="18" charset="0"/>
              </a:defRPr>
            </a:lvl6pPr>
            <a:lvl7pPr marL="2971635" indent="-228587" defTabSz="931811" eaLnBrk="0" fontAlgn="base" hangingPunct="0">
              <a:spcBef>
                <a:spcPct val="0"/>
              </a:spcBef>
              <a:spcAft>
                <a:spcPct val="0"/>
              </a:spcAft>
              <a:defRPr sz="2400">
                <a:solidFill>
                  <a:schemeClr val="tx1"/>
                </a:solidFill>
                <a:latin typeface="Times" pitchFamily="18" charset="0"/>
              </a:defRPr>
            </a:lvl7pPr>
            <a:lvl8pPr marL="3428811" indent="-228587" defTabSz="931811" eaLnBrk="0" fontAlgn="base" hangingPunct="0">
              <a:spcBef>
                <a:spcPct val="0"/>
              </a:spcBef>
              <a:spcAft>
                <a:spcPct val="0"/>
              </a:spcAft>
              <a:defRPr sz="2400">
                <a:solidFill>
                  <a:schemeClr val="tx1"/>
                </a:solidFill>
                <a:latin typeface="Times" pitchFamily="18" charset="0"/>
              </a:defRPr>
            </a:lvl8pPr>
            <a:lvl9pPr marL="3885985" indent="-228587" defTabSz="931811" eaLnBrk="0" fontAlgn="base" hangingPunct="0">
              <a:spcBef>
                <a:spcPct val="0"/>
              </a:spcBef>
              <a:spcAft>
                <a:spcPct val="0"/>
              </a:spcAft>
              <a:defRPr sz="2400">
                <a:solidFill>
                  <a:schemeClr val="tx1"/>
                </a:solidFill>
                <a:latin typeface="Times" pitchFamily="18" charset="0"/>
              </a:defRPr>
            </a:lvl9pPr>
          </a:lstStyle>
          <a:p>
            <a:fld id="{ADF7739A-CCB7-4D94-8C81-41D9245438B1}" type="slidenum">
              <a:rPr lang="en-US" sz="1200"/>
              <a:pPr/>
              <a:t>4</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a:t>The idea here is to take a natural gas truck and outfit it to be able to use a catenary system.  This system can grow from near-dock facilities to the I-710 corridor and eventually comprise a zero-emission electric container-movement system sought by the ports.  It has the ability to use natural gas in extended off- Catenary operation, completely eliminating diesel emissions wherever it goes. </a:t>
            </a: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11">
              <a:defRPr sz="2400">
                <a:solidFill>
                  <a:schemeClr val="tx1"/>
                </a:solidFill>
                <a:latin typeface="Times" pitchFamily="18" charset="0"/>
              </a:defRPr>
            </a:lvl1pPr>
            <a:lvl2pPr marL="742909" indent="-285734" defTabSz="931811">
              <a:defRPr sz="2400">
                <a:solidFill>
                  <a:schemeClr val="tx1"/>
                </a:solidFill>
                <a:latin typeface="Times" pitchFamily="18" charset="0"/>
              </a:defRPr>
            </a:lvl2pPr>
            <a:lvl3pPr marL="1142937" indent="-228587" defTabSz="931811">
              <a:defRPr sz="2400">
                <a:solidFill>
                  <a:schemeClr val="tx1"/>
                </a:solidFill>
                <a:latin typeface="Times" pitchFamily="18" charset="0"/>
              </a:defRPr>
            </a:lvl3pPr>
            <a:lvl4pPr marL="1600111" indent="-228587" defTabSz="931811">
              <a:defRPr sz="2400">
                <a:solidFill>
                  <a:schemeClr val="tx1"/>
                </a:solidFill>
                <a:latin typeface="Times" pitchFamily="18" charset="0"/>
              </a:defRPr>
            </a:lvl4pPr>
            <a:lvl5pPr marL="2057287" indent="-228587" defTabSz="931811">
              <a:defRPr sz="2400">
                <a:solidFill>
                  <a:schemeClr val="tx1"/>
                </a:solidFill>
                <a:latin typeface="Times" pitchFamily="18" charset="0"/>
              </a:defRPr>
            </a:lvl5pPr>
            <a:lvl6pPr marL="2514461" indent="-228587" defTabSz="931811" eaLnBrk="0" fontAlgn="base" hangingPunct="0">
              <a:spcBef>
                <a:spcPct val="0"/>
              </a:spcBef>
              <a:spcAft>
                <a:spcPct val="0"/>
              </a:spcAft>
              <a:defRPr sz="2400">
                <a:solidFill>
                  <a:schemeClr val="tx1"/>
                </a:solidFill>
                <a:latin typeface="Times" pitchFamily="18" charset="0"/>
              </a:defRPr>
            </a:lvl6pPr>
            <a:lvl7pPr marL="2971635" indent="-228587" defTabSz="931811" eaLnBrk="0" fontAlgn="base" hangingPunct="0">
              <a:spcBef>
                <a:spcPct val="0"/>
              </a:spcBef>
              <a:spcAft>
                <a:spcPct val="0"/>
              </a:spcAft>
              <a:defRPr sz="2400">
                <a:solidFill>
                  <a:schemeClr val="tx1"/>
                </a:solidFill>
                <a:latin typeface="Times" pitchFamily="18" charset="0"/>
              </a:defRPr>
            </a:lvl7pPr>
            <a:lvl8pPr marL="3428811" indent="-228587" defTabSz="931811" eaLnBrk="0" fontAlgn="base" hangingPunct="0">
              <a:spcBef>
                <a:spcPct val="0"/>
              </a:spcBef>
              <a:spcAft>
                <a:spcPct val="0"/>
              </a:spcAft>
              <a:defRPr sz="2400">
                <a:solidFill>
                  <a:schemeClr val="tx1"/>
                </a:solidFill>
                <a:latin typeface="Times" pitchFamily="18" charset="0"/>
              </a:defRPr>
            </a:lvl8pPr>
            <a:lvl9pPr marL="3885985" indent="-228587" defTabSz="931811" eaLnBrk="0" fontAlgn="base" hangingPunct="0">
              <a:spcBef>
                <a:spcPct val="0"/>
              </a:spcBef>
              <a:spcAft>
                <a:spcPct val="0"/>
              </a:spcAft>
              <a:defRPr sz="2400">
                <a:solidFill>
                  <a:schemeClr val="tx1"/>
                </a:solidFill>
                <a:latin typeface="Times" pitchFamily="18" charset="0"/>
              </a:defRPr>
            </a:lvl9pPr>
          </a:lstStyle>
          <a:p>
            <a:fld id="{788D6CBC-3617-43C4-9E7A-F79D1F3D8F51}" type="slidenum">
              <a:rPr lang="en-US" sz="1200"/>
              <a:pPr/>
              <a:t>5</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sz="1400" dirty="0"/>
              <a:t>The purpose of  this project is to address the range anxiety of long haul truckers, while still allowing them to reap the economic advantage of using natural gas instead of diesel. The vehicle operator will likely use natural gas because of the significant cost savings, but when the truck is required to travel outside its normal territory or when CNG fueling is not readily available, the engine will seamlessly transition to operate on liquid fuel.  This will give truckers and fleet operators the opportunity and confidence to use low-cost natural gas in an expanded territory.</a:t>
            </a:r>
          </a:p>
          <a:p>
            <a:pPr marL="171441" indent="-171441">
              <a:buFontTx/>
              <a:buChar char="•"/>
              <a:defRPr/>
            </a:pPr>
            <a:endParaRPr lang="en-US" dirty="0" smtClean="0"/>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11">
              <a:defRPr sz="2400">
                <a:solidFill>
                  <a:schemeClr val="tx1"/>
                </a:solidFill>
                <a:latin typeface="Times" pitchFamily="18" charset="0"/>
              </a:defRPr>
            </a:lvl1pPr>
            <a:lvl2pPr marL="742909" indent="-285734" defTabSz="931811">
              <a:defRPr sz="2400">
                <a:solidFill>
                  <a:schemeClr val="tx1"/>
                </a:solidFill>
                <a:latin typeface="Times" pitchFamily="18" charset="0"/>
              </a:defRPr>
            </a:lvl2pPr>
            <a:lvl3pPr marL="1142937" indent="-228587" defTabSz="931811">
              <a:defRPr sz="2400">
                <a:solidFill>
                  <a:schemeClr val="tx1"/>
                </a:solidFill>
                <a:latin typeface="Times" pitchFamily="18" charset="0"/>
              </a:defRPr>
            </a:lvl3pPr>
            <a:lvl4pPr marL="1600111" indent="-228587" defTabSz="931811">
              <a:defRPr sz="2400">
                <a:solidFill>
                  <a:schemeClr val="tx1"/>
                </a:solidFill>
                <a:latin typeface="Times" pitchFamily="18" charset="0"/>
              </a:defRPr>
            </a:lvl4pPr>
            <a:lvl5pPr marL="2057287" indent="-228587" defTabSz="931811">
              <a:defRPr sz="2400">
                <a:solidFill>
                  <a:schemeClr val="tx1"/>
                </a:solidFill>
                <a:latin typeface="Times" pitchFamily="18" charset="0"/>
              </a:defRPr>
            </a:lvl5pPr>
            <a:lvl6pPr marL="2514461" indent="-228587" defTabSz="931811" eaLnBrk="0" fontAlgn="base" hangingPunct="0">
              <a:spcBef>
                <a:spcPct val="0"/>
              </a:spcBef>
              <a:spcAft>
                <a:spcPct val="0"/>
              </a:spcAft>
              <a:defRPr sz="2400">
                <a:solidFill>
                  <a:schemeClr val="tx1"/>
                </a:solidFill>
                <a:latin typeface="Times" pitchFamily="18" charset="0"/>
              </a:defRPr>
            </a:lvl6pPr>
            <a:lvl7pPr marL="2971635" indent="-228587" defTabSz="931811" eaLnBrk="0" fontAlgn="base" hangingPunct="0">
              <a:spcBef>
                <a:spcPct val="0"/>
              </a:spcBef>
              <a:spcAft>
                <a:spcPct val="0"/>
              </a:spcAft>
              <a:defRPr sz="2400">
                <a:solidFill>
                  <a:schemeClr val="tx1"/>
                </a:solidFill>
                <a:latin typeface="Times" pitchFamily="18" charset="0"/>
              </a:defRPr>
            </a:lvl7pPr>
            <a:lvl8pPr marL="3428811" indent="-228587" defTabSz="931811" eaLnBrk="0" fontAlgn="base" hangingPunct="0">
              <a:spcBef>
                <a:spcPct val="0"/>
              </a:spcBef>
              <a:spcAft>
                <a:spcPct val="0"/>
              </a:spcAft>
              <a:defRPr sz="2400">
                <a:solidFill>
                  <a:schemeClr val="tx1"/>
                </a:solidFill>
                <a:latin typeface="Times" pitchFamily="18" charset="0"/>
              </a:defRPr>
            </a:lvl8pPr>
            <a:lvl9pPr marL="3885985" indent="-228587" defTabSz="931811" eaLnBrk="0" fontAlgn="base" hangingPunct="0">
              <a:spcBef>
                <a:spcPct val="0"/>
              </a:spcBef>
              <a:spcAft>
                <a:spcPct val="0"/>
              </a:spcAft>
              <a:defRPr sz="2400">
                <a:solidFill>
                  <a:schemeClr val="tx1"/>
                </a:solidFill>
                <a:latin typeface="Times" pitchFamily="18" charset="0"/>
              </a:defRPr>
            </a:lvl9pPr>
          </a:lstStyle>
          <a:p>
            <a:fld id="{6A829E1A-517F-4324-B96E-32905374F4FA}" type="slidenum">
              <a:rPr lang="en-US" sz="1200"/>
              <a:pPr/>
              <a:t>6</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a:t>This purpose of this vehicle is to address the constant idling typical of Port facilities where drayage trucks often queue for long periods.  This hybrid truck will operate in electric mode (EV mode) around 25% of time (30 miles), and then, in hybrid mode with charge sustaining.  It will overcome the perceived issue of lack of power from CWI 8.9 liter engine currently in use.  There is no practical limitation of the range and usage, and it will have higher operating hours than a diesel truck.</a:t>
            </a: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11">
              <a:defRPr sz="2400">
                <a:solidFill>
                  <a:schemeClr val="tx1"/>
                </a:solidFill>
                <a:latin typeface="Times" pitchFamily="18" charset="0"/>
              </a:defRPr>
            </a:lvl1pPr>
            <a:lvl2pPr marL="742909" indent="-285734" defTabSz="931811">
              <a:defRPr sz="2400">
                <a:solidFill>
                  <a:schemeClr val="tx1"/>
                </a:solidFill>
                <a:latin typeface="Times" pitchFamily="18" charset="0"/>
              </a:defRPr>
            </a:lvl2pPr>
            <a:lvl3pPr marL="1142937" indent="-228587" defTabSz="931811">
              <a:defRPr sz="2400">
                <a:solidFill>
                  <a:schemeClr val="tx1"/>
                </a:solidFill>
                <a:latin typeface="Times" pitchFamily="18" charset="0"/>
              </a:defRPr>
            </a:lvl3pPr>
            <a:lvl4pPr marL="1600111" indent="-228587" defTabSz="931811">
              <a:defRPr sz="2400">
                <a:solidFill>
                  <a:schemeClr val="tx1"/>
                </a:solidFill>
                <a:latin typeface="Times" pitchFamily="18" charset="0"/>
              </a:defRPr>
            </a:lvl4pPr>
            <a:lvl5pPr marL="2057287" indent="-228587" defTabSz="931811">
              <a:defRPr sz="2400">
                <a:solidFill>
                  <a:schemeClr val="tx1"/>
                </a:solidFill>
                <a:latin typeface="Times" pitchFamily="18" charset="0"/>
              </a:defRPr>
            </a:lvl5pPr>
            <a:lvl6pPr marL="2514461" indent="-228587" defTabSz="931811" eaLnBrk="0" fontAlgn="base" hangingPunct="0">
              <a:spcBef>
                <a:spcPct val="0"/>
              </a:spcBef>
              <a:spcAft>
                <a:spcPct val="0"/>
              </a:spcAft>
              <a:defRPr sz="2400">
                <a:solidFill>
                  <a:schemeClr val="tx1"/>
                </a:solidFill>
                <a:latin typeface="Times" pitchFamily="18" charset="0"/>
              </a:defRPr>
            </a:lvl6pPr>
            <a:lvl7pPr marL="2971635" indent="-228587" defTabSz="931811" eaLnBrk="0" fontAlgn="base" hangingPunct="0">
              <a:spcBef>
                <a:spcPct val="0"/>
              </a:spcBef>
              <a:spcAft>
                <a:spcPct val="0"/>
              </a:spcAft>
              <a:defRPr sz="2400">
                <a:solidFill>
                  <a:schemeClr val="tx1"/>
                </a:solidFill>
                <a:latin typeface="Times" pitchFamily="18" charset="0"/>
              </a:defRPr>
            </a:lvl7pPr>
            <a:lvl8pPr marL="3428811" indent="-228587" defTabSz="931811" eaLnBrk="0" fontAlgn="base" hangingPunct="0">
              <a:spcBef>
                <a:spcPct val="0"/>
              </a:spcBef>
              <a:spcAft>
                <a:spcPct val="0"/>
              </a:spcAft>
              <a:defRPr sz="2400">
                <a:solidFill>
                  <a:schemeClr val="tx1"/>
                </a:solidFill>
                <a:latin typeface="Times" pitchFamily="18" charset="0"/>
              </a:defRPr>
            </a:lvl8pPr>
            <a:lvl9pPr marL="3885985" indent="-228587" defTabSz="931811" eaLnBrk="0" fontAlgn="base" hangingPunct="0">
              <a:spcBef>
                <a:spcPct val="0"/>
              </a:spcBef>
              <a:spcAft>
                <a:spcPct val="0"/>
              </a:spcAft>
              <a:defRPr sz="2400">
                <a:solidFill>
                  <a:schemeClr val="tx1"/>
                </a:solidFill>
                <a:latin typeface="Times" pitchFamily="18" charset="0"/>
              </a:defRPr>
            </a:lvl9pPr>
          </a:lstStyle>
          <a:p>
            <a:fld id="{9A1A0455-7A10-4147-8F10-9A02A00B68AC}" type="slidenum">
              <a:rPr lang="en-US" sz="1200">
                <a:solidFill>
                  <a:srgbClr val="000000"/>
                </a:solidFill>
              </a:rPr>
              <a:pPr/>
              <a:t>7</a:t>
            </a:fld>
            <a:endParaRPr lang="en-US" sz="120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sz="1400" dirty="0"/>
              <a:t>These are a few examples of very low emission natural gas heavy duty trucks that can be the starting points for “paths” to achieve zero emission transportation options, as envisioned in the SCAQMD definition discussed earlier.  </a:t>
            </a:r>
            <a:r>
              <a:rPr lang="en-US" sz="1400" dirty="0" smtClean="0"/>
              <a:t>(These examples </a:t>
            </a:r>
            <a:r>
              <a:rPr lang="en-US" sz="1400" dirty="0"/>
              <a:t>are in the vertical box on the right along with other relevant examples for freight</a:t>
            </a:r>
            <a:r>
              <a:rPr lang="en-US" sz="1400" dirty="0" smtClean="0"/>
              <a:t>.)</a:t>
            </a:r>
          </a:p>
          <a:p>
            <a:pPr>
              <a:defRPr/>
            </a:pPr>
            <a:r>
              <a:rPr lang="en-US" sz="1400" dirty="0" smtClean="0"/>
              <a:t>  </a:t>
            </a:r>
            <a:endParaRPr lang="en-US" sz="1400" dirty="0"/>
          </a:p>
          <a:p>
            <a:pPr>
              <a:defRPr/>
            </a:pPr>
            <a:r>
              <a:rPr lang="en-US" sz="1400" dirty="0"/>
              <a:t>But what is a path to zero emissions?  </a:t>
            </a:r>
            <a:r>
              <a:rPr lang="en-US" sz="1400" dirty="0" smtClean="0"/>
              <a:t>First we must </a:t>
            </a:r>
            <a:r>
              <a:rPr lang="en-US" sz="1400" dirty="0" smtClean="0"/>
              <a:t>recognize that there must </a:t>
            </a:r>
            <a:r>
              <a:rPr lang="en-US" sz="1400" dirty="0" smtClean="0"/>
              <a:t>multiple paths, </a:t>
            </a:r>
            <a:r>
              <a:rPr lang="en-US" sz="1400" dirty="0"/>
              <a:t>or </a:t>
            </a:r>
            <a:r>
              <a:rPr lang="en-US" sz="1400" dirty="0" smtClean="0"/>
              <a:t>choices, to match the variety of work demands and duty cycles, </a:t>
            </a:r>
            <a:r>
              <a:rPr lang="en-US" sz="1400" dirty="0"/>
              <a:t>especially for vehicles that haul freight or other large cargoes.   To deal with this more complicated problem, regulators </a:t>
            </a:r>
            <a:r>
              <a:rPr lang="en-US" sz="1400" dirty="0" smtClean="0"/>
              <a:t>are developing </a:t>
            </a:r>
            <a:r>
              <a:rPr lang="en-US" sz="1400" dirty="0"/>
              <a:t>new ways of thinking about zero emission options as they consider the demands that the vehicles must satisfy.  </a:t>
            </a:r>
            <a:endParaRPr lang="en-US" sz="1400" dirty="0" smtClean="0"/>
          </a:p>
          <a:p>
            <a:pPr>
              <a:defRPr/>
            </a:pPr>
            <a:endParaRPr lang="en-US" sz="1400" dirty="0"/>
          </a:p>
          <a:p>
            <a:pPr>
              <a:defRPr/>
            </a:pPr>
            <a:r>
              <a:rPr lang="en-US" sz="1400" dirty="0"/>
              <a:t>Looking at the vertical box on the right, we see what the goals of some of these paths might be.  </a:t>
            </a:r>
          </a:p>
          <a:p>
            <a:pPr marL="171441" indent="-171441">
              <a:buFont typeface="Arial" pitchFamily="34" charset="0"/>
              <a:buChar char="•"/>
              <a:defRPr/>
            </a:pPr>
            <a:r>
              <a:rPr lang="en-US" sz="1400" u="sng" dirty="0">
                <a:solidFill>
                  <a:schemeClr val="dk1"/>
                </a:solidFill>
              </a:rPr>
              <a:t>Zero Emissions Equivalent</a:t>
            </a:r>
            <a:r>
              <a:rPr lang="en-US" sz="1400" dirty="0">
                <a:solidFill>
                  <a:schemeClr val="dk1"/>
                </a:solidFill>
              </a:rPr>
              <a:t> takes into account associated air emissions.  For example if an electric vehicle is the </a:t>
            </a:r>
            <a:r>
              <a:rPr lang="en-US" sz="1400" dirty="0" smtClean="0">
                <a:solidFill>
                  <a:schemeClr val="dk1"/>
                </a:solidFill>
              </a:rPr>
              <a:t>zer</a:t>
            </a:r>
            <a:r>
              <a:rPr lang="en-US" sz="1400" dirty="0" smtClean="0">
                <a:solidFill>
                  <a:schemeClr val="dk1"/>
                </a:solidFill>
              </a:rPr>
              <a:t>o emission </a:t>
            </a:r>
            <a:r>
              <a:rPr lang="en-US" sz="1400" dirty="0" smtClean="0">
                <a:solidFill>
                  <a:schemeClr val="dk1"/>
                </a:solidFill>
              </a:rPr>
              <a:t>technology </a:t>
            </a:r>
            <a:r>
              <a:rPr lang="en-US" sz="1400" dirty="0">
                <a:solidFill>
                  <a:schemeClr val="dk1"/>
                </a:solidFill>
              </a:rPr>
              <a:t>model, air regulators try to calculate the additional emissions associated with generation of the electricity used by the vehicle in its duty cycle to get an equivalent emission rate.  </a:t>
            </a:r>
          </a:p>
          <a:p>
            <a:pPr marL="171441" indent="-171441">
              <a:buFont typeface="Arial" pitchFamily="34" charset="0"/>
              <a:buChar char="•"/>
              <a:defRPr/>
            </a:pPr>
            <a:r>
              <a:rPr lang="en-US" sz="1400" u="sng" dirty="0">
                <a:solidFill>
                  <a:schemeClr val="dk1"/>
                </a:solidFill>
              </a:rPr>
              <a:t>Net Zero</a:t>
            </a:r>
            <a:r>
              <a:rPr lang="en-US" sz="1400" dirty="0">
                <a:solidFill>
                  <a:schemeClr val="dk1"/>
                </a:solidFill>
              </a:rPr>
              <a:t> is a concept that looks at the generation and use as a system, and considers non-traditional options.  For example a CNG hybrid passenger train could be powered by a turbine that emits at the same rate as a </a:t>
            </a:r>
            <a:r>
              <a:rPr lang="en-US" sz="1400" dirty="0" smtClean="0">
                <a:solidFill>
                  <a:schemeClr val="dk1"/>
                </a:solidFill>
              </a:rPr>
              <a:t>base load </a:t>
            </a:r>
            <a:r>
              <a:rPr lang="en-US" sz="1400" dirty="0">
                <a:solidFill>
                  <a:schemeClr val="dk1"/>
                </a:solidFill>
              </a:rPr>
              <a:t>electric generation plant.  For this type of freight transportation that may travel through numerous air basins, the equivalent might the </a:t>
            </a:r>
            <a:r>
              <a:rPr lang="en-US" sz="1400" dirty="0" smtClean="0">
                <a:solidFill>
                  <a:schemeClr val="dk1"/>
                </a:solidFill>
              </a:rPr>
              <a:t>base load </a:t>
            </a:r>
            <a:r>
              <a:rPr lang="en-US" sz="1400" dirty="0">
                <a:solidFill>
                  <a:schemeClr val="dk1"/>
                </a:solidFill>
              </a:rPr>
              <a:t>generation emission rate that would have supplied the electricity used by an electric locomotive. </a:t>
            </a:r>
          </a:p>
          <a:p>
            <a:pPr marL="171441" indent="-171441">
              <a:buFont typeface="Arial" pitchFamily="34" charset="0"/>
              <a:buChar char="•"/>
              <a:defRPr/>
            </a:pPr>
            <a:r>
              <a:rPr lang="en-US" sz="1400" u="sng" dirty="0">
                <a:solidFill>
                  <a:schemeClr val="dk1"/>
                </a:solidFill>
              </a:rPr>
              <a:t>Zero Emission Miles Travelled</a:t>
            </a:r>
            <a:r>
              <a:rPr lang="en-US" sz="1400" dirty="0">
                <a:solidFill>
                  <a:schemeClr val="dk1"/>
                </a:solidFill>
              </a:rPr>
              <a:t> is an interesting concept being considered by the SCAQMD staff in particular.  This is based on the idea that a vehicle’s miles traveled at zero emissions are their real objective in certain very important uses, such as drayage trucks.  </a:t>
            </a:r>
          </a:p>
          <a:p>
            <a:pPr>
              <a:defRPr/>
            </a:pPr>
            <a:endParaRPr lang="en-US" sz="1400" dirty="0" smtClean="0"/>
          </a:p>
          <a:p>
            <a:pPr>
              <a:defRPr/>
            </a:pPr>
            <a:r>
              <a:rPr lang="en-US" sz="1400" dirty="0" smtClean="0"/>
              <a:t>Now </a:t>
            </a:r>
            <a:r>
              <a:rPr lang="en-US" sz="1400" dirty="0"/>
              <a:t>looking at the vertical box in the middle, we see how </a:t>
            </a:r>
            <a:r>
              <a:rPr lang="en-US" sz="1400" dirty="0" smtClean="0"/>
              <a:t>different strategies </a:t>
            </a:r>
            <a:r>
              <a:rPr lang="en-US" sz="1400" dirty="0"/>
              <a:t>might be applied to some of these natural gas truck examples on the right to get to the zero emission option goals on the left.</a:t>
            </a:r>
          </a:p>
          <a:p>
            <a:pPr marL="171441" indent="-171441">
              <a:buFont typeface="Arial" pitchFamily="34" charset="0"/>
              <a:buChar char="•"/>
              <a:defRPr/>
            </a:pPr>
            <a:r>
              <a:rPr lang="en-US" sz="1400" u="sng" dirty="0">
                <a:solidFill>
                  <a:schemeClr val="dk1"/>
                </a:solidFill>
              </a:rPr>
              <a:t>Advanced NG engines</a:t>
            </a:r>
            <a:r>
              <a:rPr lang="en-US" sz="1400" dirty="0"/>
              <a:t>.  Natural gas engines are being made with very low emission rates, and manufacturers are investigating strategies to achieve even more impressive emission rates.  </a:t>
            </a:r>
          </a:p>
          <a:p>
            <a:pPr marL="171441" indent="-171441">
              <a:buFont typeface="Arial" pitchFamily="34" charset="0"/>
              <a:buChar char="•"/>
              <a:defRPr/>
            </a:pPr>
            <a:r>
              <a:rPr lang="en-US" sz="1400" u="sng" dirty="0">
                <a:solidFill>
                  <a:schemeClr val="dk1"/>
                </a:solidFill>
              </a:rPr>
              <a:t>CNG/H2 Infrastructure</a:t>
            </a:r>
            <a:r>
              <a:rPr lang="en-US" sz="1400" dirty="0"/>
              <a:t>.  As noted in the recent EPA rulemaking, the CNG infrastructure can support and even lead to creation of a hydrogen fuel infrastructure.  </a:t>
            </a:r>
          </a:p>
          <a:p>
            <a:pPr marL="171441" indent="-171441">
              <a:buFont typeface="Arial" pitchFamily="34" charset="0"/>
              <a:buChar char="•"/>
              <a:defRPr/>
            </a:pPr>
            <a:r>
              <a:rPr lang="en-US" sz="1400" u="sng" dirty="0">
                <a:solidFill>
                  <a:schemeClr val="dk1"/>
                </a:solidFill>
              </a:rPr>
              <a:t>NG/H2 blends</a:t>
            </a:r>
            <a:r>
              <a:rPr lang="en-US" sz="1400" dirty="0"/>
              <a:t>.  Engine manufacturers have for a long time known that mixtures of hydrogen and natural gas used in engines can reduce </a:t>
            </a:r>
            <a:r>
              <a:rPr lang="en-US" sz="1400" dirty="0" err="1"/>
              <a:t>NOx</a:t>
            </a:r>
            <a:r>
              <a:rPr lang="en-US" sz="1400" dirty="0"/>
              <a:t> emissions even further. </a:t>
            </a:r>
          </a:p>
          <a:p>
            <a:pPr marL="171441" indent="-171441">
              <a:buFont typeface="Arial" pitchFamily="34" charset="0"/>
              <a:buChar char="•"/>
              <a:defRPr/>
            </a:pPr>
            <a:r>
              <a:rPr lang="en-US" sz="1400" u="sng" dirty="0"/>
              <a:t>Hybridization</a:t>
            </a:r>
            <a:r>
              <a:rPr lang="en-US" sz="1400" dirty="0"/>
              <a:t> of a low emission natural gas engine can make the overall system even cleaner.</a:t>
            </a:r>
          </a:p>
          <a:p>
            <a:pPr marL="171441" indent="-171441">
              <a:buFont typeface="Arial" pitchFamily="34" charset="0"/>
              <a:buChar char="•"/>
              <a:defRPr/>
            </a:pPr>
            <a:r>
              <a:rPr lang="en-US" sz="1400" u="sng" dirty="0"/>
              <a:t>Biogas</a:t>
            </a:r>
            <a:r>
              <a:rPr lang="en-US" sz="1400" dirty="0"/>
              <a:t> can contribute significantly to the achievement of the state’s GHG goal.</a:t>
            </a:r>
          </a:p>
          <a:p>
            <a:pPr>
              <a:defRPr/>
            </a:pPr>
            <a:endParaRPr lang="en-US" sz="1400" dirty="0" smtClean="0"/>
          </a:p>
          <a:p>
            <a:pPr>
              <a:defRPr/>
            </a:pPr>
            <a:r>
              <a:rPr lang="en-US" sz="1400" dirty="0" smtClean="0"/>
              <a:t>And </a:t>
            </a:r>
            <a:r>
              <a:rPr lang="en-US" sz="1400" dirty="0"/>
              <a:t>most important, these paths leave room for innovation.  In any technology development, we know that not everything works out. But utilizing existing technologies will allow manufacturers to learn from mistakes and take advantage of the ingenuity they possess, based on the experience they have with existing technologies, to come up with solutions that we can’t even envision now.</a:t>
            </a:r>
          </a:p>
          <a:p>
            <a:pPr>
              <a:defRPr/>
            </a:pPr>
            <a:endParaRPr lang="en-US" sz="1400" dirty="0" smtClean="0"/>
          </a:p>
          <a:p>
            <a:pPr>
              <a:defRPr/>
            </a:pPr>
            <a:r>
              <a:rPr lang="en-US" sz="1400" dirty="0" smtClean="0"/>
              <a:t>I  </a:t>
            </a:r>
            <a:r>
              <a:rPr lang="en-US" sz="1400" dirty="0"/>
              <a:t>want to thank the </a:t>
            </a:r>
            <a:r>
              <a:rPr lang="en-US" sz="1400" dirty="0" smtClean="0"/>
              <a:t>Board for </a:t>
            </a:r>
            <a:r>
              <a:rPr lang="en-US" sz="1400" dirty="0"/>
              <a:t>this opportunity to testify.  </a:t>
            </a:r>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11">
              <a:defRPr sz="2400">
                <a:solidFill>
                  <a:schemeClr val="tx1"/>
                </a:solidFill>
                <a:latin typeface="Times" pitchFamily="18" charset="0"/>
              </a:defRPr>
            </a:lvl1pPr>
            <a:lvl2pPr marL="742909" indent="-285734" defTabSz="931811">
              <a:defRPr sz="2400">
                <a:solidFill>
                  <a:schemeClr val="tx1"/>
                </a:solidFill>
                <a:latin typeface="Times" pitchFamily="18" charset="0"/>
              </a:defRPr>
            </a:lvl2pPr>
            <a:lvl3pPr marL="1142937" indent="-228587" defTabSz="931811">
              <a:defRPr sz="2400">
                <a:solidFill>
                  <a:schemeClr val="tx1"/>
                </a:solidFill>
                <a:latin typeface="Times" pitchFamily="18" charset="0"/>
              </a:defRPr>
            </a:lvl3pPr>
            <a:lvl4pPr marL="1600111" indent="-228587" defTabSz="931811">
              <a:defRPr sz="2400">
                <a:solidFill>
                  <a:schemeClr val="tx1"/>
                </a:solidFill>
                <a:latin typeface="Times" pitchFamily="18" charset="0"/>
              </a:defRPr>
            </a:lvl4pPr>
            <a:lvl5pPr marL="2057287" indent="-228587" defTabSz="931811">
              <a:defRPr sz="2400">
                <a:solidFill>
                  <a:schemeClr val="tx1"/>
                </a:solidFill>
                <a:latin typeface="Times" pitchFamily="18" charset="0"/>
              </a:defRPr>
            </a:lvl5pPr>
            <a:lvl6pPr marL="2514461" indent="-228587" defTabSz="931811" eaLnBrk="0" fontAlgn="base" hangingPunct="0">
              <a:spcBef>
                <a:spcPct val="0"/>
              </a:spcBef>
              <a:spcAft>
                <a:spcPct val="0"/>
              </a:spcAft>
              <a:defRPr sz="2400">
                <a:solidFill>
                  <a:schemeClr val="tx1"/>
                </a:solidFill>
                <a:latin typeface="Times" pitchFamily="18" charset="0"/>
              </a:defRPr>
            </a:lvl6pPr>
            <a:lvl7pPr marL="2971635" indent="-228587" defTabSz="931811" eaLnBrk="0" fontAlgn="base" hangingPunct="0">
              <a:spcBef>
                <a:spcPct val="0"/>
              </a:spcBef>
              <a:spcAft>
                <a:spcPct val="0"/>
              </a:spcAft>
              <a:defRPr sz="2400">
                <a:solidFill>
                  <a:schemeClr val="tx1"/>
                </a:solidFill>
                <a:latin typeface="Times" pitchFamily="18" charset="0"/>
              </a:defRPr>
            </a:lvl7pPr>
            <a:lvl8pPr marL="3428811" indent="-228587" defTabSz="931811" eaLnBrk="0" fontAlgn="base" hangingPunct="0">
              <a:spcBef>
                <a:spcPct val="0"/>
              </a:spcBef>
              <a:spcAft>
                <a:spcPct val="0"/>
              </a:spcAft>
              <a:defRPr sz="2400">
                <a:solidFill>
                  <a:schemeClr val="tx1"/>
                </a:solidFill>
                <a:latin typeface="Times" pitchFamily="18" charset="0"/>
              </a:defRPr>
            </a:lvl8pPr>
            <a:lvl9pPr marL="3885985" indent="-228587" defTabSz="931811" eaLnBrk="0" fontAlgn="base" hangingPunct="0">
              <a:spcBef>
                <a:spcPct val="0"/>
              </a:spcBef>
              <a:spcAft>
                <a:spcPct val="0"/>
              </a:spcAft>
              <a:defRPr sz="2400">
                <a:solidFill>
                  <a:schemeClr val="tx1"/>
                </a:solidFill>
                <a:latin typeface="Times" pitchFamily="18" charset="0"/>
              </a:defRPr>
            </a:lvl9pPr>
          </a:lstStyle>
          <a:p>
            <a:fld id="{56CF8045-D6F1-4BBE-907C-548287A20B93}" type="slidenum">
              <a:rPr lang="en-US" sz="1200"/>
              <a:pPr/>
              <a:t>8</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5982DC-088C-45FC-8711-9DB5E3EA24E9}" type="datetimeFigureOut">
              <a:rPr lang="en-US" smtClean="0"/>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B738B-0C25-41E5-928C-76A2F38E6019}" type="slidenum">
              <a:rPr lang="en-US" smtClean="0"/>
              <a:t>‹#›</a:t>
            </a:fld>
            <a:endParaRPr lang="en-US"/>
          </a:p>
        </p:txBody>
      </p:sp>
    </p:spTree>
    <p:extLst>
      <p:ext uri="{BB962C8B-B14F-4D97-AF65-F5344CB8AC3E}">
        <p14:creationId xmlns:p14="http://schemas.microsoft.com/office/powerpoint/2010/main" val="430156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5982DC-088C-45FC-8711-9DB5E3EA24E9}" type="datetimeFigureOut">
              <a:rPr lang="en-US" smtClean="0"/>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B738B-0C25-41E5-928C-76A2F38E6019}" type="slidenum">
              <a:rPr lang="en-US" smtClean="0"/>
              <a:t>‹#›</a:t>
            </a:fld>
            <a:endParaRPr lang="en-US"/>
          </a:p>
        </p:txBody>
      </p:sp>
    </p:spTree>
    <p:extLst>
      <p:ext uri="{BB962C8B-B14F-4D97-AF65-F5344CB8AC3E}">
        <p14:creationId xmlns:p14="http://schemas.microsoft.com/office/powerpoint/2010/main" val="4242651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5982DC-088C-45FC-8711-9DB5E3EA24E9}" type="datetimeFigureOut">
              <a:rPr lang="en-US" smtClean="0"/>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B738B-0C25-41E5-928C-76A2F38E6019}" type="slidenum">
              <a:rPr lang="en-US" smtClean="0"/>
              <a:t>‹#›</a:t>
            </a:fld>
            <a:endParaRPr lang="en-US"/>
          </a:p>
        </p:txBody>
      </p:sp>
    </p:spTree>
    <p:extLst>
      <p:ext uri="{BB962C8B-B14F-4D97-AF65-F5344CB8AC3E}">
        <p14:creationId xmlns:p14="http://schemas.microsoft.com/office/powerpoint/2010/main" val="3148207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5334000"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447800"/>
            <a:ext cx="7924800" cy="46482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438E042-7A8B-4CEC-9F8F-5DB04EE0CE49}" type="slidenum">
              <a:rPr lang="en-US" altLang="en-US"/>
              <a:pPr>
                <a:defRPr/>
              </a:pPr>
              <a:t>‹#›</a:t>
            </a:fld>
            <a:endParaRPr lang="en-US" altLang="en-US" dirty="0"/>
          </a:p>
        </p:txBody>
      </p:sp>
    </p:spTree>
    <p:extLst>
      <p:ext uri="{BB962C8B-B14F-4D97-AF65-F5344CB8AC3E}">
        <p14:creationId xmlns:p14="http://schemas.microsoft.com/office/powerpoint/2010/main" val="1034297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5982DC-088C-45FC-8711-9DB5E3EA24E9}" type="datetimeFigureOut">
              <a:rPr lang="en-US" smtClean="0"/>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B738B-0C25-41E5-928C-76A2F38E6019}" type="slidenum">
              <a:rPr lang="en-US" smtClean="0"/>
              <a:t>‹#›</a:t>
            </a:fld>
            <a:endParaRPr lang="en-US"/>
          </a:p>
        </p:txBody>
      </p:sp>
    </p:spTree>
    <p:extLst>
      <p:ext uri="{BB962C8B-B14F-4D97-AF65-F5344CB8AC3E}">
        <p14:creationId xmlns:p14="http://schemas.microsoft.com/office/powerpoint/2010/main" val="2444139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5982DC-088C-45FC-8711-9DB5E3EA24E9}" type="datetimeFigureOut">
              <a:rPr lang="en-US" smtClean="0"/>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B738B-0C25-41E5-928C-76A2F38E6019}" type="slidenum">
              <a:rPr lang="en-US" smtClean="0"/>
              <a:t>‹#›</a:t>
            </a:fld>
            <a:endParaRPr lang="en-US"/>
          </a:p>
        </p:txBody>
      </p:sp>
    </p:spTree>
    <p:extLst>
      <p:ext uri="{BB962C8B-B14F-4D97-AF65-F5344CB8AC3E}">
        <p14:creationId xmlns:p14="http://schemas.microsoft.com/office/powerpoint/2010/main" val="3809096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5982DC-088C-45FC-8711-9DB5E3EA24E9}" type="datetimeFigureOut">
              <a:rPr lang="en-US" smtClean="0"/>
              <a:t>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7B738B-0C25-41E5-928C-76A2F38E6019}" type="slidenum">
              <a:rPr lang="en-US" smtClean="0"/>
              <a:t>‹#›</a:t>
            </a:fld>
            <a:endParaRPr lang="en-US"/>
          </a:p>
        </p:txBody>
      </p:sp>
    </p:spTree>
    <p:extLst>
      <p:ext uri="{BB962C8B-B14F-4D97-AF65-F5344CB8AC3E}">
        <p14:creationId xmlns:p14="http://schemas.microsoft.com/office/powerpoint/2010/main" val="2622743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5982DC-088C-45FC-8711-9DB5E3EA24E9}" type="datetimeFigureOut">
              <a:rPr lang="en-US" smtClean="0"/>
              <a:t>1/23/2013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7B738B-0C25-41E5-928C-76A2F38E6019}" type="slidenum">
              <a:rPr lang="en-US" smtClean="0"/>
              <a:t>‹#›</a:t>
            </a:fld>
            <a:endParaRPr lang="en-US"/>
          </a:p>
        </p:txBody>
      </p:sp>
    </p:spTree>
    <p:extLst>
      <p:ext uri="{BB962C8B-B14F-4D97-AF65-F5344CB8AC3E}">
        <p14:creationId xmlns:p14="http://schemas.microsoft.com/office/powerpoint/2010/main" val="1892038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5982DC-088C-45FC-8711-9DB5E3EA24E9}" type="datetimeFigureOut">
              <a:rPr lang="en-US" smtClean="0"/>
              <a:t>1/23/2013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7B738B-0C25-41E5-928C-76A2F38E6019}" type="slidenum">
              <a:rPr lang="en-US" smtClean="0"/>
              <a:t>‹#›</a:t>
            </a:fld>
            <a:endParaRPr lang="en-US"/>
          </a:p>
        </p:txBody>
      </p:sp>
    </p:spTree>
    <p:extLst>
      <p:ext uri="{BB962C8B-B14F-4D97-AF65-F5344CB8AC3E}">
        <p14:creationId xmlns:p14="http://schemas.microsoft.com/office/powerpoint/2010/main" val="3241229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5982DC-088C-45FC-8711-9DB5E3EA24E9}" type="datetimeFigureOut">
              <a:rPr lang="en-US" smtClean="0"/>
              <a:t>1/23/2013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7B738B-0C25-41E5-928C-76A2F38E6019}" type="slidenum">
              <a:rPr lang="en-US" smtClean="0"/>
              <a:t>‹#›</a:t>
            </a:fld>
            <a:endParaRPr lang="en-US"/>
          </a:p>
        </p:txBody>
      </p:sp>
    </p:spTree>
    <p:extLst>
      <p:ext uri="{BB962C8B-B14F-4D97-AF65-F5344CB8AC3E}">
        <p14:creationId xmlns:p14="http://schemas.microsoft.com/office/powerpoint/2010/main" val="765737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5982DC-088C-45FC-8711-9DB5E3EA24E9}" type="datetimeFigureOut">
              <a:rPr lang="en-US" smtClean="0"/>
              <a:t>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7B738B-0C25-41E5-928C-76A2F38E6019}" type="slidenum">
              <a:rPr lang="en-US" smtClean="0"/>
              <a:t>‹#›</a:t>
            </a:fld>
            <a:endParaRPr lang="en-US"/>
          </a:p>
        </p:txBody>
      </p:sp>
    </p:spTree>
    <p:extLst>
      <p:ext uri="{BB962C8B-B14F-4D97-AF65-F5344CB8AC3E}">
        <p14:creationId xmlns:p14="http://schemas.microsoft.com/office/powerpoint/2010/main" val="2605137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5982DC-088C-45FC-8711-9DB5E3EA24E9}" type="datetimeFigureOut">
              <a:rPr lang="en-US" smtClean="0"/>
              <a:t>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7B738B-0C25-41E5-928C-76A2F38E6019}" type="slidenum">
              <a:rPr lang="en-US" smtClean="0"/>
              <a:t>‹#›</a:t>
            </a:fld>
            <a:endParaRPr lang="en-US"/>
          </a:p>
        </p:txBody>
      </p:sp>
    </p:spTree>
    <p:extLst>
      <p:ext uri="{BB962C8B-B14F-4D97-AF65-F5344CB8AC3E}">
        <p14:creationId xmlns:p14="http://schemas.microsoft.com/office/powerpoint/2010/main" val="2991903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5982DC-088C-45FC-8711-9DB5E3EA24E9}" type="datetimeFigureOut">
              <a:rPr lang="en-US" smtClean="0"/>
              <a:t>1/23/2013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B738B-0C25-41E5-928C-76A2F38E6019}" type="slidenum">
              <a:rPr lang="en-US" smtClean="0"/>
              <a:t>‹#›</a:t>
            </a:fld>
            <a:endParaRPr lang="en-US"/>
          </a:p>
        </p:txBody>
      </p:sp>
    </p:spTree>
    <p:extLst>
      <p:ext uri="{BB962C8B-B14F-4D97-AF65-F5344CB8AC3E}">
        <p14:creationId xmlns:p14="http://schemas.microsoft.com/office/powerpoint/2010/main" val="31827955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905000"/>
          </a:xfrm>
        </p:spPr>
        <p:txBody>
          <a:bodyPr>
            <a:noAutofit/>
          </a:bodyPr>
          <a:lstStyle/>
          <a:p>
            <a:r>
              <a:rPr lang="en-US" b="1" dirty="0" smtClean="0"/>
              <a:t>Approval </a:t>
            </a:r>
            <a:r>
              <a:rPr lang="en-US" b="1" dirty="0"/>
              <a:t>of the South Coast Air Basin 2012 PM2.5 and Ozone State Implementation Plans</a:t>
            </a:r>
          </a:p>
        </p:txBody>
      </p:sp>
      <p:sp>
        <p:nvSpPr>
          <p:cNvPr id="3" name="Subtitle 2"/>
          <p:cNvSpPr>
            <a:spLocks noGrp="1"/>
          </p:cNvSpPr>
          <p:nvPr>
            <p:ph type="subTitle" idx="1"/>
          </p:nvPr>
        </p:nvSpPr>
        <p:spPr/>
        <p:txBody>
          <a:bodyPr/>
          <a:lstStyle/>
          <a:p>
            <a:r>
              <a:rPr lang="en-US" b="1" dirty="0"/>
              <a:t>ARB Board </a:t>
            </a:r>
            <a:r>
              <a:rPr lang="en-US" b="1" dirty="0" smtClean="0"/>
              <a:t>Meeting</a:t>
            </a:r>
          </a:p>
          <a:p>
            <a:r>
              <a:rPr lang="en-US" b="1" dirty="0" smtClean="0"/>
              <a:t>(January 25, 2013)</a:t>
            </a:r>
          </a:p>
          <a:p>
            <a:r>
              <a:rPr lang="en-US" b="1" dirty="0" smtClean="0"/>
              <a:t>Remarks by Southern California Gas</a:t>
            </a:r>
            <a:endParaRPr lang="en-US" b="1" dirty="0"/>
          </a:p>
        </p:txBody>
      </p:sp>
    </p:spTree>
    <p:extLst>
      <p:ext uri="{BB962C8B-B14F-4D97-AF65-F5344CB8AC3E}">
        <p14:creationId xmlns:p14="http://schemas.microsoft.com/office/powerpoint/2010/main" val="381870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143000" y="228600"/>
            <a:ext cx="6934200" cy="884664"/>
          </a:xfrm>
        </p:spPr>
        <p:txBody>
          <a:bodyPr>
            <a:normAutofit fontScale="90000"/>
          </a:bodyPr>
          <a:lstStyle/>
          <a:p>
            <a:r>
              <a:rPr lang="en-US" sz="2000" dirty="0" smtClean="0"/>
              <a:t/>
            </a:r>
            <a:br>
              <a:rPr lang="en-US" sz="2000" dirty="0" smtClean="0"/>
            </a:br>
            <a:r>
              <a:rPr lang="en-US" sz="3600" b="1" dirty="0" smtClean="0"/>
              <a:t>CARB VISION for Clean Air – June 2012</a:t>
            </a:r>
            <a:r>
              <a:rPr lang="en-US" b="1" dirty="0" smtClean="0"/>
              <a:t/>
            </a:r>
            <a:br>
              <a:rPr lang="en-US" b="1" dirty="0" smtClean="0"/>
            </a:br>
            <a:r>
              <a:rPr lang="en-US" sz="1300" dirty="0" smtClean="0"/>
              <a:t>All sectors combined emission reduction targets and Projected emission reductions for </a:t>
            </a:r>
            <a:r>
              <a:rPr lang="en-US" sz="1300" dirty="0" err="1" smtClean="0"/>
              <a:t>NOx</a:t>
            </a:r>
            <a:r>
              <a:rPr lang="en-US" sz="1300" dirty="0" smtClean="0"/>
              <a:t> and CO</a:t>
            </a:r>
            <a:r>
              <a:rPr lang="en-US" sz="1300" baseline="-25000" dirty="0" smtClean="0"/>
              <a:t>2</a:t>
            </a:r>
            <a:r>
              <a:rPr lang="en-US" sz="1300" dirty="0" smtClean="0"/>
              <a:t/>
            </a:r>
            <a:br>
              <a:rPr lang="en-US" sz="1300" dirty="0" smtClean="0"/>
            </a:br>
            <a:endParaRPr lang="en-US" sz="1300" dirty="0" smtClean="0">
              <a:latin typeface="Arial" charset="0"/>
              <a:cs typeface="Arial" charset="0"/>
            </a:endParaRPr>
          </a:p>
        </p:txBody>
      </p:sp>
      <p:sp>
        <p:nvSpPr>
          <p:cNvPr id="4099" name="Slide Number Placeholder 3"/>
          <p:cNvSpPr>
            <a:spLocks noGrp="1"/>
          </p:cNvSpPr>
          <p:nvPr>
            <p:ph type="sldNum" sz="quarter" idx="12"/>
          </p:nvPr>
        </p:nvSpPr>
        <p:spPr>
          <a:xfrm>
            <a:off x="5562600" y="6553200"/>
            <a:ext cx="2895600" cy="152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fld id="{69CCA188-5887-42DA-BB81-FA26C3EC1952}" type="slidenum">
              <a:rPr lang="en-US" sz="1200" smtClean="0"/>
              <a:pPr algn="ctr"/>
              <a:t>2</a:t>
            </a:fld>
            <a:endParaRPr lang="en-US" sz="1200" smtClean="0"/>
          </a:p>
        </p:txBody>
      </p:sp>
      <p:graphicFrame>
        <p:nvGraphicFramePr>
          <p:cNvPr id="6" name="Chart 5"/>
          <p:cNvGraphicFramePr>
            <a:graphicFrameLocks noGrp="1"/>
          </p:cNvGraphicFramePr>
          <p:nvPr>
            <p:extLst>
              <p:ext uri="{D42A27DB-BD31-4B8C-83A1-F6EECF244321}">
                <p14:modId xmlns:p14="http://schemas.microsoft.com/office/powerpoint/2010/main" val="772476482"/>
              </p:ext>
            </p:extLst>
          </p:nvPr>
        </p:nvGraphicFramePr>
        <p:xfrm>
          <a:off x="228600" y="228600"/>
          <a:ext cx="8667750" cy="629602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3581400" y="4876800"/>
            <a:ext cx="1501775" cy="430212"/>
          </a:xfrm>
          <a:prstGeom prst="rect">
            <a:avLst/>
          </a:prstGeom>
          <a:noFill/>
        </p:spPr>
        <p:txBody>
          <a:bodyPr>
            <a:spAutoFit/>
          </a:bodyPr>
          <a:lstStyle/>
          <a:p>
            <a:pPr>
              <a:defRPr/>
            </a:pPr>
            <a:r>
              <a:rPr lang="en-US" sz="1100" dirty="0">
                <a:latin typeface="+mn-lt"/>
              </a:rPr>
              <a:t>Carrying Capacity</a:t>
            </a:r>
          </a:p>
          <a:p>
            <a:pPr>
              <a:defRPr/>
            </a:pPr>
            <a:r>
              <a:rPr lang="en-US" sz="1100" dirty="0">
                <a:latin typeface="+mn-lt"/>
              </a:rPr>
              <a:t>2008 Ozone Std.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SCAQMD Needs More Emission Reductions, and Much Sooner</a:t>
            </a:r>
            <a:endParaRPr lang="en-US" b="1" dirty="0"/>
          </a:p>
        </p:txBody>
      </p:sp>
      <p:graphicFrame>
        <p:nvGraphicFramePr>
          <p:cNvPr id="3" name="Chart 2"/>
          <p:cNvGraphicFramePr>
            <a:graphicFrameLocks noGrp="1"/>
          </p:cNvGraphicFramePr>
          <p:nvPr>
            <p:extLst>
              <p:ext uri="{D42A27DB-BD31-4B8C-83A1-F6EECF244321}">
                <p14:modId xmlns:p14="http://schemas.microsoft.com/office/powerpoint/2010/main" val="2845509941"/>
              </p:ext>
            </p:extLst>
          </p:nvPr>
        </p:nvGraphicFramePr>
        <p:xfrm>
          <a:off x="250031" y="291703"/>
          <a:ext cx="8643938" cy="62745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27931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r>
              <a:rPr lang="en-US" smtClean="0"/>
              <a:t>South Coast AQMD Definition of Near-Zero Emissions</a:t>
            </a:r>
          </a:p>
        </p:txBody>
      </p:sp>
      <p:sp>
        <p:nvSpPr>
          <p:cNvPr id="6147" name="Content Placeholder 2"/>
          <p:cNvSpPr>
            <a:spLocks noGrp="1"/>
          </p:cNvSpPr>
          <p:nvPr>
            <p:ph idx="1"/>
          </p:nvPr>
        </p:nvSpPr>
        <p:spPr/>
        <p:txBody>
          <a:bodyPr>
            <a:normAutofit fontScale="85000" lnSpcReduction="20000"/>
          </a:bodyPr>
          <a:lstStyle/>
          <a:p>
            <a:pPr marL="0" indent="0">
              <a:buFont typeface="Wingdings" pitchFamily="2" charset="2"/>
              <a:buNone/>
              <a:defRPr/>
            </a:pPr>
            <a:endParaRPr lang="en-US" dirty="0" smtClean="0"/>
          </a:p>
          <a:p>
            <a:pPr marL="0" indent="0">
              <a:buFont typeface="Wingdings" pitchFamily="2" charset="2"/>
              <a:buNone/>
              <a:defRPr/>
            </a:pPr>
            <a:r>
              <a:rPr lang="en-US" dirty="0" smtClean="0"/>
              <a:t>“The term―near-zero emissions refers to emissions approaching zero and will be delineated for individual source categories through the process of developing the Air Quality Management Plan/State Implementation Plan and subsequent control measures.   ….  </a:t>
            </a:r>
            <a:r>
              <a:rPr lang="en-US" u="sng" dirty="0" smtClean="0"/>
              <a:t>Near-zero emissions technologies can help meet this need, particularly if they support a path toward zero emissions</a:t>
            </a:r>
            <a:r>
              <a:rPr lang="en-US" dirty="0" smtClean="0"/>
              <a:t> (e.g. electric/fossil fuel hybrids with all-electric range).”  </a:t>
            </a:r>
          </a:p>
          <a:p>
            <a:pPr marL="0" indent="0">
              <a:buFont typeface="Wingdings" pitchFamily="2" charset="2"/>
              <a:buNone/>
              <a:defRPr/>
            </a:pPr>
            <a:r>
              <a:rPr lang="en-US" dirty="0" smtClean="0"/>
              <a:t>(Emphasis added.)</a:t>
            </a:r>
          </a:p>
          <a:p>
            <a:pPr marL="0" indent="0">
              <a:buFont typeface="Wingdings" pitchFamily="2" charset="2"/>
              <a:buNone/>
              <a:defRPr/>
            </a:pPr>
            <a:endParaRPr lang="en-US" dirty="0" smtClean="0"/>
          </a:p>
          <a:p>
            <a:pPr>
              <a:buFont typeface="Wingdings" pitchFamily="2" charset="2"/>
              <a:buNone/>
              <a:defRPr/>
            </a:pPr>
            <a:r>
              <a:rPr lang="en-US" sz="1200" dirty="0" smtClean="0"/>
              <a:t>Source: Revised Draft 2012 Air Quality Management Plan, Page 4-19</a:t>
            </a:r>
          </a:p>
          <a:p>
            <a:pPr>
              <a:defRPr/>
            </a:pPr>
            <a:endParaRPr lang="en-US" dirty="0" smtClean="0"/>
          </a:p>
          <a:p>
            <a:pPr>
              <a:buFont typeface="Wingdings" pitchFamily="2" charset="2"/>
              <a:buNone/>
              <a:defRPr/>
            </a:pPr>
            <a:endParaRPr lang="en-US" dirty="0" smtClean="0"/>
          </a:p>
        </p:txBody>
      </p:sp>
      <p:sp>
        <p:nvSpPr>
          <p:cNvPr id="61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447CCB18-EF9D-450E-A597-0DCC9B2430DD}" type="slidenum">
              <a:rPr lang="en-US" altLang="en-US" sz="1000" smtClean="0"/>
              <a:pPr/>
              <a:t>4</a:t>
            </a:fld>
            <a:endParaRPr lang="en-US" altLang="en-US" sz="100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60375" y="76200"/>
            <a:ext cx="8229600" cy="1143000"/>
          </a:xfrm>
        </p:spPr>
        <p:txBody>
          <a:bodyPr>
            <a:normAutofit fontScale="90000"/>
          </a:bodyPr>
          <a:lstStyle/>
          <a:p>
            <a:pPr algn="ctr"/>
            <a:r>
              <a:rPr lang="en-US" sz="3600" b="1" dirty="0" smtClean="0">
                <a:latin typeface="Arial" charset="0"/>
                <a:cs typeface="Arial" charset="0"/>
              </a:rPr>
              <a:t>Zero Emission Truck &amp; Electric Catenary Highway (ZETECH) </a:t>
            </a:r>
          </a:p>
        </p:txBody>
      </p:sp>
      <p:sp>
        <p:nvSpPr>
          <p:cNvPr id="7171" name="Content Placeholder 2"/>
          <p:cNvSpPr>
            <a:spLocks noGrp="1"/>
          </p:cNvSpPr>
          <p:nvPr>
            <p:ph idx="1"/>
          </p:nvPr>
        </p:nvSpPr>
        <p:spPr>
          <a:xfrm>
            <a:off x="228600" y="1219200"/>
            <a:ext cx="6096000" cy="4906963"/>
          </a:xfrm>
        </p:spPr>
        <p:txBody>
          <a:bodyPr/>
          <a:lstStyle/>
          <a:p>
            <a:pPr>
              <a:lnSpc>
                <a:spcPct val="90000"/>
              </a:lnSpc>
              <a:buFontTx/>
              <a:buNone/>
            </a:pPr>
            <a:r>
              <a:rPr lang="en-US" sz="1600" b="1" smtClean="0">
                <a:latin typeface="Arial" charset="0"/>
                <a:cs typeface="Arial" charset="0"/>
              </a:rPr>
              <a:t>Technology Description</a:t>
            </a:r>
          </a:p>
          <a:p>
            <a:pPr marL="236538" lvl="1" indent="-236538">
              <a:buFont typeface="Arial" charset="0"/>
              <a:buChar char="•"/>
            </a:pPr>
            <a:r>
              <a:rPr lang="en-US" sz="1600" smtClean="0">
                <a:latin typeface="Arial" charset="0"/>
                <a:cs typeface="Arial" charset="0"/>
              </a:rPr>
              <a:t>Hybrid-electric natural gas truck with Catenary capable zero-emission operations and a small battery pack for short distance travel on all-electric power.</a:t>
            </a:r>
          </a:p>
          <a:p>
            <a:pPr>
              <a:buFont typeface="Wingdings" pitchFamily="2" charset="2"/>
              <a:buNone/>
            </a:pPr>
            <a:r>
              <a:rPr lang="en-US" sz="1600" b="1" smtClean="0">
                <a:latin typeface="Arial" charset="0"/>
                <a:cs typeface="Arial" charset="0"/>
              </a:rPr>
              <a:t>Potential Benefit</a:t>
            </a:r>
            <a:endParaRPr lang="en-US" sz="1600" smtClean="0">
              <a:latin typeface="Arial" charset="0"/>
              <a:cs typeface="Arial" charset="0"/>
            </a:endParaRPr>
          </a:p>
          <a:p>
            <a:pPr marL="236538" lvl="1" indent="-236538">
              <a:buFont typeface="Arial" charset="0"/>
              <a:buChar char="•"/>
            </a:pPr>
            <a:r>
              <a:rPr lang="en-US" sz="1600" smtClean="0">
                <a:latin typeface="Arial" charset="0"/>
                <a:cs typeface="Arial" charset="0"/>
              </a:rPr>
              <a:t>Unlimited zero-emission range when connected to a Catenary system. </a:t>
            </a:r>
          </a:p>
          <a:p>
            <a:pPr marL="236538" lvl="1" indent="-236538">
              <a:buFont typeface="Arial" charset="0"/>
              <a:buChar char="•"/>
            </a:pPr>
            <a:r>
              <a:rPr lang="en-US" sz="1600" smtClean="0">
                <a:latin typeface="Arial" charset="0"/>
                <a:cs typeface="Arial" charset="0"/>
              </a:rPr>
              <a:t>Extensible system that can grow from near-dock facilities to the I-710 corridor and eventually comprise a zero-emission electric container movement system sought by the ports. </a:t>
            </a:r>
          </a:p>
          <a:p>
            <a:pPr marL="236538" lvl="1" indent="-236538">
              <a:buFont typeface="Arial" charset="0"/>
              <a:buChar char="•"/>
            </a:pPr>
            <a:r>
              <a:rPr lang="en-US" sz="1600" smtClean="0">
                <a:latin typeface="Arial" charset="0"/>
                <a:cs typeface="Arial" charset="0"/>
              </a:rPr>
              <a:t> Ability to use natural gas in extended off-Catenary operation, completely eliminating diesel emissions </a:t>
            </a:r>
          </a:p>
          <a:p>
            <a:pPr>
              <a:lnSpc>
                <a:spcPct val="90000"/>
              </a:lnSpc>
              <a:spcBef>
                <a:spcPts val="300"/>
              </a:spcBef>
              <a:buFontTx/>
              <a:buNone/>
            </a:pPr>
            <a:r>
              <a:rPr lang="en-US" sz="1600" b="1" smtClean="0">
                <a:latin typeface="Arial" charset="0"/>
                <a:cs typeface="Arial" charset="0"/>
              </a:rPr>
              <a:t>Goals / Targets</a:t>
            </a:r>
          </a:p>
          <a:p>
            <a:pPr marL="236538" lvl="1" indent="-236538">
              <a:buFont typeface="Arial" charset="0"/>
              <a:buChar char="•"/>
            </a:pPr>
            <a:r>
              <a:rPr lang="en-US" sz="1600" smtClean="0">
                <a:latin typeface="Arial" charset="0"/>
                <a:cs typeface="Arial" charset="0"/>
              </a:rPr>
              <a:t>Based on existing hybrid technologies and demonstrated system components -- deployment of a Catenary system for near-dock rail yards feasible in the 2016-2020 time frame </a:t>
            </a:r>
          </a:p>
          <a:p>
            <a:pPr>
              <a:buFont typeface="Wingdings" pitchFamily="2" charset="2"/>
              <a:buNone/>
            </a:pPr>
            <a:r>
              <a:rPr lang="en-US" sz="1600" b="1" smtClean="0">
                <a:latin typeface="Arial" charset="0"/>
                <a:cs typeface="Arial" charset="0"/>
              </a:rPr>
              <a:t>Status</a:t>
            </a:r>
          </a:p>
          <a:p>
            <a:pPr marL="236538" lvl="1" indent="-236538">
              <a:buFont typeface="Arial" charset="0"/>
              <a:buChar char="•"/>
            </a:pPr>
            <a:r>
              <a:rPr lang="en-US" sz="1600" smtClean="0">
                <a:latin typeface="Arial" charset="0"/>
                <a:cs typeface="Arial" charset="0"/>
              </a:rPr>
              <a:t>Developing funding team and concept</a:t>
            </a:r>
          </a:p>
        </p:txBody>
      </p:sp>
      <p:sp>
        <p:nvSpPr>
          <p:cNvPr id="717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A37C1092-D992-4AF8-894F-7C5BBDC20E1E}" type="slidenum">
              <a:rPr lang="en-US" sz="1000" smtClean="0"/>
              <a:pPr/>
              <a:t>5</a:t>
            </a:fld>
            <a:endParaRPr lang="en-US" sz="1000" smtClean="0"/>
          </a:p>
        </p:txBody>
      </p:sp>
      <p:pic>
        <p:nvPicPr>
          <p:cNvPr id="717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1600200"/>
            <a:ext cx="2441575"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3429000"/>
            <a:ext cx="2409825"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381794" y="152400"/>
            <a:ext cx="7315200" cy="698500"/>
          </a:xfrm>
        </p:spPr>
        <p:txBody>
          <a:bodyPr>
            <a:normAutofit/>
          </a:bodyPr>
          <a:lstStyle/>
          <a:p>
            <a:pPr eaLnBrk="1" hangingPunct="1"/>
            <a:r>
              <a:rPr lang="en-US" sz="3600" b="1" dirty="0" smtClean="0">
                <a:latin typeface="Arial" charset="0"/>
                <a:ea typeface="ＭＳ Ｐゴシック" pitchFamily="34" charset="-128"/>
                <a:cs typeface="Arial" charset="0"/>
              </a:rPr>
              <a:t>Low Emission Turbine Drive</a:t>
            </a:r>
          </a:p>
        </p:txBody>
      </p:sp>
      <p:sp>
        <p:nvSpPr>
          <p:cNvPr id="18435" name="Rectangle 19"/>
          <p:cNvSpPr>
            <a:spLocks noChangeArrowheads="1"/>
          </p:cNvSpPr>
          <p:nvPr/>
        </p:nvSpPr>
        <p:spPr bwMode="auto">
          <a:xfrm>
            <a:off x="233363" y="1135063"/>
            <a:ext cx="5951537" cy="5848350"/>
          </a:xfrm>
          <a:prstGeom prst="rect">
            <a:avLst/>
          </a:prstGeom>
          <a:noFill/>
          <a:ln w="9525">
            <a:noFill/>
            <a:miter lim="800000"/>
            <a:headEnd/>
            <a:tailEnd/>
          </a:ln>
        </p:spPr>
        <p:txBody>
          <a:bodyPr>
            <a:spAutoFit/>
          </a:bodyPr>
          <a:lstStyle/>
          <a:p>
            <a:pPr>
              <a:defRPr/>
            </a:pPr>
            <a:r>
              <a:rPr lang="en-US" sz="1700" b="1" dirty="0">
                <a:latin typeface="Arial" pitchFamily="34" charset="0"/>
                <a:cs typeface="Arial" pitchFamily="34" charset="0"/>
              </a:rPr>
              <a:t>Project Overview</a:t>
            </a:r>
          </a:p>
          <a:p>
            <a:pPr marL="166688" indent="-166688">
              <a:buFont typeface="Arial" pitchFamily="34" charset="0"/>
              <a:buChar char="•"/>
              <a:defRPr/>
            </a:pPr>
            <a:r>
              <a:rPr lang="en-US" sz="1700" dirty="0">
                <a:latin typeface="Arial" pitchFamily="34" charset="0"/>
                <a:cs typeface="Arial" pitchFamily="34" charset="0"/>
              </a:rPr>
              <a:t>Demonstrate near-zero emissions dual liquid/natural gas combustor for existing 350 kW gas turbine engine designed for Class-8 trucks with SoCalGas funding</a:t>
            </a:r>
          </a:p>
          <a:p>
            <a:pPr marL="171450" indent="-171450">
              <a:buFont typeface="Arial" pitchFamily="34" charset="0"/>
              <a:buChar char="•"/>
              <a:defRPr/>
            </a:pPr>
            <a:r>
              <a:rPr lang="en-US" sz="1700" dirty="0">
                <a:latin typeface="Arial" pitchFamily="34" charset="0"/>
                <a:cs typeface="Arial" pitchFamily="34" charset="0"/>
              </a:rPr>
              <a:t>SoCalGas co-funding low-NOx combustor with Brayton Energy</a:t>
            </a:r>
          </a:p>
          <a:p>
            <a:pPr marL="171450" indent="-171450">
              <a:buFont typeface="Arial" pitchFamily="34" charset="0"/>
              <a:buChar char="•"/>
              <a:defRPr/>
            </a:pPr>
            <a:r>
              <a:rPr lang="en-US" sz="1700" dirty="0">
                <a:latin typeface="Arial" pitchFamily="34" charset="0"/>
                <a:cs typeface="Arial" pitchFamily="34" charset="0"/>
              </a:rPr>
              <a:t>CEC, Kenworth &amp; FedEX -- $1.5 millions to develop a Class 8 MT dual fuel truck for the demonstration</a:t>
            </a:r>
          </a:p>
          <a:p>
            <a:pPr>
              <a:defRPr/>
            </a:pPr>
            <a:endParaRPr lang="en-US" sz="1700" b="1" i="1" dirty="0">
              <a:latin typeface="Arial" pitchFamily="34" charset="0"/>
              <a:cs typeface="Arial" pitchFamily="34" charset="0"/>
            </a:endParaRPr>
          </a:p>
          <a:p>
            <a:pPr>
              <a:defRPr/>
            </a:pPr>
            <a:r>
              <a:rPr lang="en-US" sz="1700" b="1" i="1" dirty="0">
                <a:latin typeface="Arial" pitchFamily="34" charset="0"/>
                <a:cs typeface="Arial" pitchFamily="34" charset="0"/>
              </a:rPr>
              <a:t>Benefits</a:t>
            </a:r>
            <a:endParaRPr lang="en-US" sz="1700" dirty="0">
              <a:latin typeface="Arial" pitchFamily="34" charset="0"/>
              <a:cs typeface="Arial" pitchFamily="34" charset="0"/>
            </a:endParaRPr>
          </a:p>
          <a:p>
            <a:pPr marL="166688" indent="-166688">
              <a:buFontTx/>
              <a:buChar char="•"/>
              <a:defRPr/>
            </a:pPr>
            <a:r>
              <a:rPr lang="en-US" sz="1700" dirty="0">
                <a:latin typeface="Arial" pitchFamily="34" charset="0"/>
                <a:cs typeface="Arial" pitchFamily="34" charset="0"/>
              </a:rPr>
              <a:t>Near-zero emissions (75% NOx improvement)</a:t>
            </a:r>
          </a:p>
          <a:p>
            <a:pPr marL="0" lvl="1">
              <a:defRPr/>
            </a:pPr>
            <a:r>
              <a:rPr lang="en-US" sz="1700" dirty="0">
                <a:latin typeface="Arial" pitchFamily="34" charset="0"/>
                <a:cs typeface="Arial" pitchFamily="34" charset="0"/>
              </a:rPr>
              <a:t>   </a:t>
            </a:r>
            <a:r>
              <a:rPr lang="en-US" sz="1700" dirty="0" err="1">
                <a:latin typeface="Arial" pitchFamily="34" charset="0"/>
                <a:cs typeface="Arial" pitchFamily="34" charset="0"/>
              </a:rPr>
              <a:t>NOx</a:t>
            </a:r>
            <a:r>
              <a:rPr lang="en-US" sz="1700" dirty="0">
                <a:latin typeface="Arial" pitchFamily="34" charset="0"/>
                <a:cs typeface="Arial" pitchFamily="34" charset="0"/>
              </a:rPr>
              <a:t> = 0.05 g/bhp/hr,  CO = 0.02 g/bhp/hr</a:t>
            </a:r>
          </a:p>
          <a:p>
            <a:pPr marL="166688" indent="-166688">
              <a:buFontTx/>
              <a:buChar char="•"/>
              <a:defRPr/>
            </a:pPr>
            <a:r>
              <a:rPr lang="en-US" sz="1700" dirty="0">
                <a:latin typeface="Arial" pitchFamily="34" charset="0"/>
                <a:cs typeface="Arial" pitchFamily="34" charset="0"/>
              </a:rPr>
              <a:t>Fuel flexibility</a:t>
            </a:r>
          </a:p>
          <a:p>
            <a:pPr marL="166688" indent="-166688">
              <a:buFontTx/>
              <a:buChar char="•"/>
              <a:defRPr/>
            </a:pPr>
            <a:r>
              <a:rPr lang="en-US" sz="1700" dirty="0">
                <a:latin typeface="Arial" pitchFamily="34" charset="0"/>
                <a:cs typeface="Arial" pitchFamily="34" charset="0"/>
              </a:rPr>
              <a:t>Improved efficiency from advanced turbine design</a:t>
            </a:r>
          </a:p>
          <a:p>
            <a:pPr>
              <a:defRPr/>
            </a:pPr>
            <a:endParaRPr lang="en-US" sz="1700" dirty="0">
              <a:latin typeface="Arial" pitchFamily="34" charset="0"/>
              <a:cs typeface="Arial" pitchFamily="34" charset="0"/>
            </a:endParaRPr>
          </a:p>
          <a:p>
            <a:pPr>
              <a:defRPr/>
            </a:pPr>
            <a:r>
              <a:rPr lang="en-US" sz="1700" b="1" i="1" dirty="0">
                <a:latin typeface="Arial" pitchFamily="34" charset="0"/>
                <a:cs typeface="Arial" pitchFamily="34" charset="0"/>
              </a:rPr>
              <a:t>Status and Timing</a:t>
            </a:r>
          </a:p>
          <a:p>
            <a:pPr marL="166688" indent="-166688">
              <a:buFontTx/>
              <a:buChar char="•"/>
              <a:defRPr/>
            </a:pPr>
            <a:r>
              <a:rPr lang="en-US" sz="1700" dirty="0">
                <a:latin typeface="Arial" pitchFamily="34" charset="0"/>
                <a:cs typeface="Arial" pitchFamily="34" charset="0"/>
              </a:rPr>
              <a:t>Testing of turbine in truck chassis is schedule for April 2013</a:t>
            </a:r>
          </a:p>
          <a:p>
            <a:pPr marL="166688" indent="-166688">
              <a:buFontTx/>
              <a:buChar char="•"/>
              <a:defRPr/>
            </a:pPr>
            <a:r>
              <a:rPr lang="en-US" sz="1700" dirty="0">
                <a:latin typeface="Arial" pitchFamily="34" charset="0"/>
                <a:cs typeface="Arial" pitchFamily="34" charset="0"/>
              </a:rPr>
              <a:t>First chassis dynamometer runs expected in July 2013.</a:t>
            </a:r>
          </a:p>
          <a:p>
            <a:pPr marL="166688" indent="-166688">
              <a:buFontTx/>
              <a:buChar char="•"/>
              <a:defRPr/>
            </a:pPr>
            <a:r>
              <a:rPr lang="en-US" sz="1700" dirty="0">
                <a:latin typeface="Arial" pitchFamily="34" charset="0"/>
                <a:cs typeface="Arial" pitchFamily="34" charset="0"/>
              </a:rPr>
              <a:t>FedEX will receive the CNG-only truck (made by Kenworth) in late 2013 and operate in 2014 in CA</a:t>
            </a:r>
          </a:p>
          <a:p>
            <a:pPr marL="457200" indent="-228600">
              <a:buFontTx/>
              <a:buChar char="•"/>
              <a:defRPr/>
            </a:pPr>
            <a:endParaRPr lang="en-US" sz="1700" dirty="0">
              <a:latin typeface="Arial" pitchFamily="34" charset="0"/>
              <a:cs typeface="Arial" pitchFamily="34" charset="0"/>
            </a:endParaRPr>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8225" y="2743200"/>
            <a:ext cx="3025775"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9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5087" y="990600"/>
            <a:ext cx="243205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5588" y="5072856"/>
            <a:ext cx="2182812"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1B4CF1C9-8EE1-4F75-A808-B8E070A349AF}" type="slidenum">
              <a:rPr lang="en-US" altLang="en-US" sz="1000" smtClean="0"/>
              <a:pPr/>
              <a:t>6</a:t>
            </a:fld>
            <a:endParaRPr lang="en-US" altLang="en-US" sz="10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45406" y="152400"/>
            <a:ext cx="8229600" cy="1143000"/>
          </a:xfrm>
        </p:spPr>
        <p:txBody>
          <a:bodyPr>
            <a:noAutofit/>
          </a:bodyPr>
          <a:lstStyle/>
          <a:p>
            <a:pPr algn="ctr" eaLnBrk="1" hangingPunct="1"/>
            <a:r>
              <a:rPr lang="en-US" sz="3600" b="1" dirty="0" smtClean="0">
                <a:latin typeface="Arial" charset="0"/>
                <a:cs typeface="Arial" charset="0"/>
              </a:rPr>
              <a:t>US Hybrid: Plug-in Hybrid Natural Gas Drayage Truck Demonstration</a:t>
            </a:r>
          </a:p>
        </p:txBody>
      </p:sp>
      <p:sp>
        <p:nvSpPr>
          <p:cNvPr id="9219" name="Slide Number Placeholder 3"/>
          <p:cNvSpPr>
            <a:spLocks noGrp="1"/>
          </p:cNvSpPr>
          <p:nvPr>
            <p:ph type="sldNum" sz="quarter" idx="12"/>
          </p:nvPr>
        </p:nvSpPr>
        <p:spPr>
          <a:xfrm>
            <a:off x="6323013" y="6602413"/>
            <a:ext cx="838200" cy="358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E5413D51-6176-4658-A714-7DC24E76E79D}" type="slidenum">
              <a:rPr lang="en-US" altLang="en-US" sz="1000" smtClean="0">
                <a:solidFill>
                  <a:srgbClr val="000000"/>
                </a:solidFill>
              </a:rPr>
              <a:pPr/>
              <a:t>7</a:t>
            </a:fld>
            <a:endParaRPr lang="en-US" altLang="en-US" sz="1000" smtClean="0">
              <a:solidFill>
                <a:srgbClr val="000000"/>
              </a:solidFill>
            </a:endParaRPr>
          </a:p>
        </p:txBody>
      </p:sp>
      <p:sp>
        <p:nvSpPr>
          <p:cNvPr id="9220" name="TextBox 4"/>
          <p:cNvSpPr txBox="1">
            <a:spLocks noChangeArrowheads="1"/>
          </p:cNvSpPr>
          <p:nvPr/>
        </p:nvSpPr>
        <p:spPr bwMode="auto">
          <a:xfrm>
            <a:off x="130629" y="1350962"/>
            <a:ext cx="64516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nSpc>
                <a:spcPct val="90000"/>
              </a:lnSpc>
            </a:pPr>
            <a:r>
              <a:rPr lang="en-US" sz="1400" b="1" dirty="0">
                <a:solidFill>
                  <a:srgbClr val="000000"/>
                </a:solidFill>
                <a:latin typeface="Arial" charset="0"/>
                <a:cs typeface="Arial" charset="0"/>
              </a:rPr>
              <a:t>Technology Description</a:t>
            </a:r>
          </a:p>
          <a:p>
            <a:pPr lvl="1">
              <a:lnSpc>
                <a:spcPct val="90000"/>
              </a:lnSpc>
              <a:spcBef>
                <a:spcPct val="20000"/>
              </a:spcBef>
              <a:buSzPct val="125000"/>
              <a:buFont typeface="Arial" charset="0"/>
              <a:buChar char="•"/>
            </a:pPr>
            <a:r>
              <a:rPr lang="en-US" sz="1400" dirty="0">
                <a:latin typeface="Arial" charset="0"/>
                <a:cs typeface="Arial" charset="0"/>
              </a:rPr>
              <a:t>Demo of 80,000 GVWR Nat Gas Plug-in Hybrid Truck</a:t>
            </a:r>
          </a:p>
          <a:p>
            <a:pPr lvl="1">
              <a:lnSpc>
                <a:spcPct val="90000"/>
              </a:lnSpc>
              <a:spcBef>
                <a:spcPct val="20000"/>
              </a:spcBef>
              <a:buSzPct val="125000"/>
              <a:buFont typeface="Arial" charset="0"/>
              <a:buChar char="•"/>
            </a:pPr>
            <a:r>
              <a:rPr lang="en-US" sz="1400" dirty="0">
                <a:latin typeface="Arial" charset="0"/>
                <a:cs typeface="Arial" charset="0"/>
              </a:rPr>
              <a:t>Utilizes ISL-G (8.9 L) CARB certified engine, 100 kWh Li-Ion Battery-Pack, 500 HP Electric Drive Motor, 300 amp converter </a:t>
            </a:r>
          </a:p>
          <a:p>
            <a:pPr>
              <a:lnSpc>
                <a:spcPct val="90000"/>
              </a:lnSpc>
            </a:pPr>
            <a:r>
              <a:rPr lang="en-US" sz="1400" b="1" dirty="0">
                <a:solidFill>
                  <a:srgbClr val="000000"/>
                </a:solidFill>
                <a:latin typeface="Arial" charset="0"/>
                <a:cs typeface="Arial" charset="0"/>
              </a:rPr>
              <a:t>Potential Benefits</a:t>
            </a:r>
          </a:p>
          <a:p>
            <a:pPr lvl="1">
              <a:lnSpc>
                <a:spcPct val="90000"/>
              </a:lnSpc>
              <a:spcBef>
                <a:spcPct val="20000"/>
              </a:spcBef>
              <a:buSzPct val="125000"/>
              <a:buFont typeface="Arial" charset="0"/>
              <a:buChar char="•"/>
            </a:pPr>
            <a:r>
              <a:rPr lang="en-US" sz="1400" dirty="0">
                <a:latin typeface="Arial" charset="0"/>
                <a:cs typeface="Arial" charset="0"/>
              </a:rPr>
              <a:t>Eliminates frequent periods of idling typical at Port facilities where drayage trucks often queue for long periods.</a:t>
            </a:r>
          </a:p>
          <a:p>
            <a:pPr lvl="1">
              <a:lnSpc>
                <a:spcPct val="90000"/>
              </a:lnSpc>
              <a:spcBef>
                <a:spcPct val="20000"/>
              </a:spcBef>
              <a:buSzPct val="125000"/>
              <a:buFont typeface="Arial" charset="0"/>
              <a:buChar char="•"/>
            </a:pPr>
            <a:r>
              <a:rPr lang="en-US" sz="1400" dirty="0">
                <a:latin typeface="Arial" charset="0"/>
                <a:cs typeface="Arial" charset="0"/>
              </a:rPr>
              <a:t>Hybrid truck will operate in electric mode (EV mode) around 25% of time (30 miles) in charge depletion mode, then in hybrid mode with sustaining charge. </a:t>
            </a:r>
          </a:p>
          <a:p>
            <a:pPr lvl="1">
              <a:lnSpc>
                <a:spcPct val="90000"/>
              </a:lnSpc>
              <a:spcBef>
                <a:spcPct val="20000"/>
              </a:spcBef>
              <a:buSzPct val="125000"/>
              <a:buFont typeface="Arial" charset="0"/>
              <a:buChar char="•"/>
            </a:pPr>
            <a:r>
              <a:rPr lang="en-US" sz="1400" dirty="0">
                <a:latin typeface="Arial" charset="0"/>
                <a:cs typeface="Arial" charset="0"/>
              </a:rPr>
              <a:t>Overcomes perceived issue of lack of power from CWI 8.9 liter engine currently in use.</a:t>
            </a:r>
          </a:p>
          <a:p>
            <a:pPr lvl="1">
              <a:lnSpc>
                <a:spcPct val="90000"/>
              </a:lnSpc>
              <a:spcBef>
                <a:spcPct val="20000"/>
              </a:spcBef>
              <a:buSzPct val="125000"/>
              <a:buFont typeface="Arial" charset="0"/>
              <a:buChar char="•"/>
            </a:pPr>
            <a:r>
              <a:rPr lang="en-US" sz="1400" dirty="0">
                <a:latin typeface="Arial" charset="0"/>
                <a:cs typeface="Arial" charset="0"/>
              </a:rPr>
              <a:t>No limitation of the range and usage and will have higher number of operating hours than a diesel truck. </a:t>
            </a:r>
          </a:p>
          <a:p>
            <a:pPr>
              <a:lnSpc>
                <a:spcPct val="90000"/>
              </a:lnSpc>
            </a:pPr>
            <a:r>
              <a:rPr lang="en-US" sz="1400" b="1" dirty="0">
                <a:solidFill>
                  <a:srgbClr val="000000"/>
                </a:solidFill>
                <a:latin typeface="Arial" charset="0"/>
                <a:cs typeface="Arial" charset="0"/>
              </a:rPr>
              <a:t>Goals &amp; Target</a:t>
            </a:r>
            <a:r>
              <a:rPr lang="en-US" sz="1600" b="1" dirty="0">
                <a:solidFill>
                  <a:srgbClr val="000000"/>
                </a:solidFill>
                <a:latin typeface="Arial" charset="0"/>
                <a:cs typeface="Arial" charset="0"/>
              </a:rPr>
              <a:t>s</a:t>
            </a:r>
          </a:p>
          <a:p>
            <a:pPr lvl="1">
              <a:lnSpc>
                <a:spcPct val="90000"/>
              </a:lnSpc>
              <a:spcBef>
                <a:spcPct val="20000"/>
              </a:spcBef>
              <a:buSzPct val="125000"/>
              <a:buFont typeface="Arial" charset="0"/>
              <a:buChar char="•"/>
            </a:pPr>
            <a:r>
              <a:rPr lang="en-US" sz="1400" dirty="0">
                <a:latin typeface="Arial" charset="0"/>
                <a:cs typeface="Arial" charset="0"/>
              </a:rPr>
              <a:t>Target of 30% fuel reduction due to HEV operation</a:t>
            </a:r>
          </a:p>
          <a:p>
            <a:pPr lvl="1">
              <a:lnSpc>
                <a:spcPct val="90000"/>
              </a:lnSpc>
              <a:spcBef>
                <a:spcPct val="20000"/>
              </a:spcBef>
              <a:buSzPct val="125000"/>
              <a:buFont typeface="Arial" charset="0"/>
              <a:buChar char="•"/>
            </a:pPr>
            <a:r>
              <a:rPr lang="en-US" sz="1400" dirty="0">
                <a:latin typeface="Arial" charset="0"/>
                <a:cs typeface="Arial" charset="0"/>
              </a:rPr>
              <a:t>Out-perform strict CARB emission standards</a:t>
            </a:r>
          </a:p>
          <a:p>
            <a:pPr lvl="1">
              <a:lnSpc>
                <a:spcPct val="90000"/>
              </a:lnSpc>
              <a:spcBef>
                <a:spcPct val="20000"/>
              </a:spcBef>
              <a:buSzPct val="125000"/>
              <a:buFont typeface="Arial" charset="0"/>
              <a:buChar char="•"/>
            </a:pPr>
            <a:r>
              <a:rPr lang="en-US" sz="1400" dirty="0">
                <a:latin typeface="Arial" charset="0"/>
                <a:cs typeface="Arial" charset="0"/>
              </a:rPr>
              <a:t>CNG / LNG / </a:t>
            </a:r>
            <a:r>
              <a:rPr lang="en-US" sz="1400" dirty="0" err="1">
                <a:latin typeface="Arial" charset="0"/>
                <a:cs typeface="Arial" charset="0"/>
              </a:rPr>
              <a:t>biomethane</a:t>
            </a:r>
            <a:r>
              <a:rPr lang="en-US" sz="1400" dirty="0">
                <a:latin typeface="Arial" charset="0"/>
                <a:cs typeface="Arial" charset="0"/>
              </a:rPr>
              <a:t> capable</a:t>
            </a:r>
          </a:p>
          <a:p>
            <a:pPr>
              <a:lnSpc>
                <a:spcPct val="90000"/>
              </a:lnSpc>
            </a:pPr>
            <a:r>
              <a:rPr lang="en-US" sz="1400" b="1" dirty="0">
                <a:solidFill>
                  <a:srgbClr val="000000"/>
                </a:solidFill>
                <a:latin typeface="Arial" charset="0"/>
                <a:cs typeface="Arial" charset="0"/>
              </a:rPr>
              <a:t>Partners</a:t>
            </a:r>
          </a:p>
          <a:p>
            <a:pPr lvl="1">
              <a:lnSpc>
                <a:spcPct val="90000"/>
              </a:lnSpc>
              <a:spcBef>
                <a:spcPct val="20000"/>
              </a:spcBef>
              <a:buSzPct val="125000"/>
              <a:buFont typeface="Arial" charset="0"/>
              <a:buChar char="•"/>
            </a:pPr>
            <a:r>
              <a:rPr lang="en-US" sz="1400" dirty="0">
                <a:latin typeface="Arial" charset="0"/>
                <a:cs typeface="Arial" charset="0"/>
              </a:rPr>
              <a:t>CEC funding $1.632 Million </a:t>
            </a:r>
          </a:p>
          <a:p>
            <a:pPr lvl="1">
              <a:lnSpc>
                <a:spcPct val="90000"/>
              </a:lnSpc>
              <a:spcBef>
                <a:spcPct val="20000"/>
              </a:spcBef>
              <a:buSzPct val="125000"/>
              <a:buFont typeface="Arial" charset="0"/>
              <a:buChar char="•"/>
            </a:pPr>
            <a:r>
              <a:rPr lang="en-US" sz="1400" dirty="0">
                <a:latin typeface="Arial" charset="0"/>
                <a:cs typeface="Arial" charset="0"/>
              </a:rPr>
              <a:t>GTI is primary for project </a:t>
            </a:r>
          </a:p>
          <a:p>
            <a:pPr lvl="1">
              <a:lnSpc>
                <a:spcPct val="90000"/>
              </a:lnSpc>
              <a:spcBef>
                <a:spcPct val="20000"/>
              </a:spcBef>
              <a:buSzPct val="125000"/>
              <a:buFont typeface="Arial" charset="0"/>
              <a:buChar char="•"/>
            </a:pPr>
            <a:r>
              <a:rPr lang="en-US" sz="1400" dirty="0">
                <a:latin typeface="Arial" charset="0"/>
                <a:cs typeface="Arial" charset="0"/>
              </a:rPr>
              <a:t>US Hybrid, CWI, </a:t>
            </a:r>
            <a:r>
              <a:rPr lang="en-US" sz="1400" dirty="0" err="1">
                <a:latin typeface="Arial" charset="0"/>
                <a:cs typeface="Arial" charset="0"/>
              </a:rPr>
              <a:t>Calko</a:t>
            </a:r>
            <a:r>
              <a:rPr lang="en-US" sz="1400" dirty="0">
                <a:latin typeface="Arial" charset="0"/>
                <a:cs typeface="Arial" charset="0"/>
              </a:rPr>
              <a:t> Transport, Freightliner, UC-Riverside</a:t>
            </a:r>
          </a:p>
          <a:p>
            <a:pPr lvl="1">
              <a:lnSpc>
                <a:spcPct val="90000"/>
              </a:lnSpc>
              <a:spcBef>
                <a:spcPct val="20000"/>
              </a:spcBef>
              <a:buSzPct val="125000"/>
              <a:buFont typeface="Arial" charset="0"/>
              <a:buChar char="•"/>
            </a:pPr>
            <a:r>
              <a:rPr lang="en-US" sz="1400" dirty="0">
                <a:latin typeface="Arial" charset="0"/>
                <a:cs typeface="Arial" charset="0"/>
              </a:rPr>
              <a:t>Potential to use </a:t>
            </a:r>
            <a:r>
              <a:rPr lang="en-US" sz="1400" dirty="0" err="1">
                <a:latin typeface="Arial" charset="0"/>
                <a:cs typeface="Arial" charset="0"/>
              </a:rPr>
              <a:t>SoCalGas</a:t>
            </a:r>
            <a:r>
              <a:rPr lang="en-US" sz="1400" dirty="0">
                <a:latin typeface="Arial" charset="0"/>
                <a:cs typeface="Arial" charset="0"/>
              </a:rPr>
              <a:t> truck platform</a:t>
            </a:r>
          </a:p>
        </p:txBody>
      </p:sp>
      <p:pic>
        <p:nvPicPr>
          <p:cNvPr id="9221" name="Picture 4" descr="http://www.sae.org/dlymagazineimages/6907_6994_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3056" y="1676400"/>
            <a:ext cx="2238375" cy="144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5" descr="E:\My Document\Business\USH Presentations\Genset Cummin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2113" y="3276600"/>
            <a:ext cx="2100262"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il_fi" descr="http://www.lngglobal.com/images/stories/articles/acttrucks/freightliner-sysco-tank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4024" y="4953000"/>
            <a:ext cx="1838325"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54013" y="141288"/>
            <a:ext cx="8561387" cy="1077912"/>
          </a:xfrm>
        </p:spPr>
        <p:txBody>
          <a:bodyPr>
            <a:normAutofit fontScale="90000"/>
          </a:bodyPr>
          <a:lstStyle/>
          <a:p>
            <a:pPr algn="ctr"/>
            <a:r>
              <a:rPr lang="en-US" b="1" dirty="0" smtClean="0"/>
              <a:t>Natural Gas Paths to Zero-Emission Options for Transportation</a:t>
            </a:r>
          </a:p>
        </p:txBody>
      </p:sp>
      <p:graphicFrame>
        <p:nvGraphicFramePr>
          <p:cNvPr id="5" name="Table Placeholder 4"/>
          <p:cNvGraphicFramePr>
            <a:graphicFrameLocks noGrp="1"/>
          </p:cNvGraphicFramePr>
          <p:nvPr>
            <p:ph type="tbl" idx="1"/>
          </p:nvPr>
        </p:nvGraphicFramePr>
        <p:xfrm>
          <a:off x="609600" y="1447800"/>
          <a:ext cx="7974013" cy="5248275"/>
        </p:xfrm>
        <a:graphic>
          <a:graphicData uri="http://schemas.openxmlformats.org/drawingml/2006/table">
            <a:tbl>
              <a:tblPr firstRow="1" bandRow="1">
                <a:tableStyleId>{5C22544A-7EE6-4342-B048-85BDC9FD1C3A}</a:tableStyleId>
              </a:tblPr>
              <a:tblGrid>
                <a:gridCol w="2222116"/>
                <a:gridCol w="640116"/>
                <a:gridCol w="2222116"/>
                <a:gridCol w="667549"/>
                <a:gridCol w="2222116"/>
              </a:tblGrid>
              <a:tr h="640157">
                <a:tc>
                  <a:txBody>
                    <a:bodyPr/>
                    <a:lstStyle/>
                    <a:p>
                      <a:pPr algn="ctr"/>
                      <a:r>
                        <a:rPr lang="en-US" sz="1800" dirty="0" smtClean="0">
                          <a:solidFill>
                            <a:schemeClr val="tx1"/>
                          </a:solidFill>
                        </a:rPr>
                        <a:t>Very Low Emission</a:t>
                      </a:r>
                      <a:r>
                        <a:rPr lang="en-US" sz="1800" baseline="0" dirty="0" smtClean="0">
                          <a:solidFill>
                            <a:schemeClr val="tx1"/>
                          </a:solidFill>
                        </a:rPr>
                        <a:t> </a:t>
                      </a:r>
                      <a:r>
                        <a:rPr lang="en-US" sz="1800" dirty="0" smtClean="0">
                          <a:solidFill>
                            <a:schemeClr val="tx1"/>
                          </a:solidFill>
                        </a:rPr>
                        <a:t>NGVs</a:t>
                      </a:r>
                      <a:endParaRPr lang="en-US" sz="1800" dirty="0">
                        <a:solidFill>
                          <a:schemeClr val="tx1"/>
                        </a:solidFill>
                      </a:endParaRPr>
                    </a:p>
                  </a:txBody>
                  <a:tcPr marL="91445" marR="91445"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pPr algn="ctr"/>
                      <a:endParaRPr lang="en-US" sz="1800" dirty="0">
                        <a:solidFill>
                          <a:schemeClr val="tx1"/>
                        </a:solidFill>
                      </a:endParaRPr>
                    </a:p>
                  </a:txBody>
                  <a:tcPr marL="91445" marR="91445"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Strategies for Zero Emissions</a:t>
                      </a:r>
                    </a:p>
                  </a:txBody>
                  <a:tcPr marL="91445" marR="91445"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endParaRPr lang="en-US" sz="1800" dirty="0">
                        <a:solidFill>
                          <a:schemeClr val="tx1"/>
                        </a:solidFill>
                      </a:endParaRPr>
                    </a:p>
                  </a:txBody>
                  <a:tcPr marL="91445" marR="91445"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Zero Emissions Options</a:t>
                      </a:r>
                      <a:endParaRPr lang="en-US" sz="1800" dirty="0">
                        <a:solidFill>
                          <a:schemeClr val="tx1"/>
                        </a:solidFill>
                      </a:endParaRPr>
                    </a:p>
                  </a:txBody>
                  <a:tcPr marL="91445" marR="91445"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1066929">
                <a:tc>
                  <a:txBody>
                    <a:bodyPr/>
                    <a:lstStyle/>
                    <a:p>
                      <a:pPr algn="ctr"/>
                      <a:r>
                        <a:rPr lang="en-US" sz="1600" dirty="0" smtClean="0">
                          <a:latin typeface="Arial" charset="0"/>
                          <a:cs typeface="Arial" charset="0"/>
                        </a:rPr>
                        <a:t>Zero Emission Truck &amp; Electric Catenary Highway (ZETECH)</a:t>
                      </a:r>
                    </a:p>
                    <a:p>
                      <a:pPr algn="ctr"/>
                      <a:endParaRPr lang="en-US" sz="1600" dirty="0"/>
                    </a:p>
                  </a:txBody>
                  <a:tcPr marL="91445" marR="91445"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tcPr>
                </a:tc>
                <a:tc>
                  <a:txBody>
                    <a:bodyPr/>
                    <a:lstStyle/>
                    <a:p>
                      <a:pPr algn="ctr"/>
                      <a:endParaRPr lang="en-US" sz="1600" dirty="0"/>
                    </a:p>
                  </a:txBody>
                  <a:tcPr marL="91445" marR="91445"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sz="1600" kern="1200" dirty="0" smtClean="0">
                          <a:solidFill>
                            <a:schemeClr val="dk1"/>
                          </a:solidFill>
                          <a:effectLst/>
                          <a:latin typeface="+mn-lt"/>
                          <a:ea typeface="+mn-ea"/>
                          <a:cs typeface="+mn-cs"/>
                        </a:rPr>
                        <a:t>Advanced NG engines</a:t>
                      </a:r>
                      <a:endParaRPr lang="en-US" sz="1600" dirty="0"/>
                    </a:p>
                  </a:txBody>
                  <a:tcPr marL="91445" marR="91445"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1600" dirty="0"/>
                    </a:p>
                  </a:txBody>
                  <a:tcPr marL="91445" marR="91445"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endParaRPr lang="en-US" sz="1600" dirty="0"/>
                    </a:p>
                  </a:txBody>
                  <a:tcPr marL="91445" marR="91445"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823060">
                <a:tc>
                  <a:txBody>
                    <a:bodyPr/>
                    <a:lstStyle/>
                    <a:p>
                      <a:pPr algn="ctr"/>
                      <a:r>
                        <a:rPr lang="en-US" sz="1600" dirty="0" smtClean="0">
                          <a:latin typeface="Arial" charset="0"/>
                          <a:ea typeface="MS PGothic" pitchFamily="34" charset="-128"/>
                          <a:cs typeface="Arial" charset="0"/>
                        </a:rPr>
                        <a:t>Low Emission Turbine Drive</a:t>
                      </a:r>
                    </a:p>
                    <a:p>
                      <a:pPr algn="ctr"/>
                      <a:endParaRPr lang="en-US" sz="1600" dirty="0"/>
                    </a:p>
                  </a:txBody>
                  <a:tcPr marL="91445" marR="91445"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1600" dirty="0"/>
                    </a:p>
                  </a:txBody>
                  <a:tcPr marL="91445" marR="91445"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sz="1600" kern="1200" dirty="0" smtClean="0">
                          <a:solidFill>
                            <a:schemeClr val="dk1"/>
                          </a:solidFill>
                          <a:effectLst/>
                          <a:latin typeface="+mn-lt"/>
                          <a:ea typeface="+mn-ea"/>
                          <a:cs typeface="+mn-cs"/>
                        </a:rPr>
                        <a:t>CNG/H2 Infrastructure</a:t>
                      </a:r>
                      <a:endParaRPr lang="en-US" sz="1600" dirty="0"/>
                    </a:p>
                  </a:txBody>
                  <a:tcPr marL="91445" marR="91445"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1600" dirty="0"/>
                    </a:p>
                  </a:txBody>
                  <a:tcPr marL="91445" marR="91445"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mn-lt"/>
                          <a:ea typeface="+mn-ea"/>
                          <a:cs typeface="+mn-cs"/>
                        </a:rPr>
                        <a:t>Zero Emissions Equivalent </a:t>
                      </a:r>
                      <a:endParaRPr lang="en-US" sz="1600" dirty="0" smtClean="0"/>
                    </a:p>
                  </a:txBody>
                  <a:tcPr marL="91445" marR="91445"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1066929">
                <a:tc>
                  <a:txBody>
                    <a:bodyPr/>
                    <a:lstStyle/>
                    <a:p>
                      <a:pPr algn="ctr"/>
                      <a:r>
                        <a:rPr lang="en-US" sz="1600" dirty="0" smtClean="0">
                          <a:latin typeface="Arial" charset="0"/>
                          <a:cs typeface="Arial" charset="0"/>
                        </a:rPr>
                        <a:t>US Hybrid: Plug-in Hybrid Natural Gas Drayage Truck Demonstration</a:t>
                      </a:r>
                      <a:endParaRPr lang="en-US" sz="1600" dirty="0"/>
                    </a:p>
                  </a:txBody>
                  <a:tcPr marL="91445" marR="91445"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1600" dirty="0"/>
                    </a:p>
                  </a:txBody>
                  <a:tcPr marL="91445" marR="91445"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sz="1600" kern="1200" dirty="0" smtClean="0">
                          <a:solidFill>
                            <a:schemeClr val="dk1"/>
                          </a:solidFill>
                          <a:effectLst/>
                          <a:latin typeface="+mn-lt"/>
                          <a:ea typeface="+mn-ea"/>
                          <a:cs typeface="+mn-cs"/>
                        </a:rPr>
                        <a:t>NG/H2 blends</a:t>
                      </a:r>
                      <a:endParaRPr lang="en-US" sz="1600" dirty="0"/>
                    </a:p>
                  </a:txBody>
                  <a:tcPr marL="91445" marR="91445"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1600" dirty="0"/>
                    </a:p>
                  </a:txBody>
                  <a:tcPr marL="91445" marR="91445"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mn-lt"/>
                          <a:ea typeface="+mn-ea"/>
                          <a:cs typeface="+mn-cs"/>
                        </a:rPr>
                        <a:t>Net Zero</a:t>
                      </a:r>
                      <a:endParaRPr lang="en-US" sz="1600" dirty="0"/>
                    </a:p>
                  </a:txBody>
                  <a:tcPr marL="91445" marR="91445"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823060">
                <a:tc>
                  <a:txBody>
                    <a:bodyPr/>
                    <a:lstStyle/>
                    <a:p>
                      <a:pPr algn="ctr"/>
                      <a:r>
                        <a:rPr lang="en-US" sz="1600" dirty="0" smtClean="0"/>
                        <a:t>Locomotives</a:t>
                      </a:r>
                    </a:p>
                    <a:p>
                      <a:pPr algn="ctr"/>
                      <a:endParaRPr lang="en-US" sz="1600" dirty="0"/>
                    </a:p>
                  </a:txBody>
                  <a:tcPr marL="91445" marR="91445"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1600" dirty="0"/>
                    </a:p>
                  </a:txBody>
                  <a:tcPr marL="91445" marR="91445"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sz="1600" kern="1200" dirty="0" smtClean="0">
                          <a:solidFill>
                            <a:schemeClr val="dk1"/>
                          </a:solidFill>
                          <a:effectLst/>
                          <a:latin typeface="+mn-lt"/>
                          <a:ea typeface="+mn-ea"/>
                          <a:cs typeface="+mn-cs"/>
                        </a:rPr>
                        <a:t>Hybridization</a:t>
                      </a:r>
                      <a:endParaRPr lang="en-US" sz="1600" dirty="0"/>
                    </a:p>
                  </a:txBody>
                  <a:tcPr marL="91445" marR="91445"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1600" dirty="0"/>
                    </a:p>
                  </a:txBody>
                  <a:tcPr marL="91445" marR="91445"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mn-lt"/>
                          <a:ea typeface="+mn-ea"/>
                          <a:cs typeface="+mn-cs"/>
                        </a:rPr>
                        <a:t>Zero Emission Miles Travelled</a:t>
                      </a:r>
                      <a:endParaRPr lang="en-US" sz="1600" dirty="0" smtClean="0"/>
                    </a:p>
                    <a:p>
                      <a:pPr algn="ctr"/>
                      <a:endParaRPr lang="en-US" sz="1600" dirty="0"/>
                    </a:p>
                  </a:txBody>
                  <a:tcPr marL="91445" marR="91445"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0885">
                <a:tc>
                  <a:txBody>
                    <a:bodyPr/>
                    <a:lstStyle/>
                    <a:p>
                      <a:pPr algn="ctr"/>
                      <a:r>
                        <a:rPr lang="en-US" sz="1600" dirty="0" smtClean="0"/>
                        <a:t>Ocean Going Vessels</a:t>
                      </a:r>
                      <a:endParaRPr lang="en-US" sz="1600" dirty="0"/>
                    </a:p>
                  </a:txBody>
                  <a:tcPr marL="91445" marR="91445"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1600" dirty="0"/>
                    </a:p>
                  </a:txBody>
                  <a:tcPr marL="91445" marR="91445"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sz="1600" b="0" dirty="0" smtClean="0">
                          <a:solidFill>
                            <a:schemeClr val="tx1"/>
                          </a:solidFill>
                          <a:effectLst/>
                        </a:rPr>
                        <a:t>Biogas</a:t>
                      </a:r>
                    </a:p>
                  </a:txBody>
                  <a:tcPr marL="91445" marR="91445"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1600" dirty="0"/>
                    </a:p>
                  </a:txBody>
                  <a:tcPr marL="91445" marR="91445"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endParaRPr lang="en-US" sz="1600" dirty="0"/>
                    </a:p>
                  </a:txBody>
                  <a:tcPr marL="91445" marR="91445"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57255">
                <a:tc>
                  <a:txBody>
                    <a:bodyPr/>
                    <a:lstStyle/>
                    <a:p>
                      <a:pPr algn="ctr"/>
                      <a:endParaRPr lang="en-US" sz="1600" dirty="0"/>
                    </a:p>
                  </a:txBody>
                  <a:tcPr marL="91445" marR="91445"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endParaRPr lang="en-US" sz="1600" dirty="0"/>
                    </a:p>
                  </a:txBody>
                  <a:tcPr marL="91445" marR="91445"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FF0000"/>
                          </a:solidFill>
                          <a:effectLst/>
                        </a:rPr>
                        <a:t>Innovation</a:t>
                      </a:r>
                    </a:p>
                  </a:txBody>
                  <a:tcPr marL="91445" marR="91445"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endParaRPr lang="en-US" sz="1600" dirty="0"/>
                    </a:p>
                  </a:txBody>
                  <a:tcPr marL="91445" marR="91445"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endParaRPr lang="en-US" sz="1600" dirty="0"/>
                    </a:p>
                  </a:txBody>
                  <a:tcPr marL="91445" marR="91445"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1030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2659A85E-AF7C-4AFE-8956-86AA7902E1C9}" type="slidenum">
              <a:rPr lang="en-US" altLang="en-US" sz="1000" smtClean="0"/>
              <a:pPr/>
              <a:t>8</a:t>
            </a:fld>
            <a:endParaRPr lang="en-US" altLang="en-US" sz="1000" smtClean="0"/>
          </a:p>
        </p:txBody>
      </p:sp>
      <p:sp>
        <p:nvSpPr>
          <p:cNvPr id="10302" name="Right Arrow 5"/>
          <p:cNvSpPr>
            <a:spLocks noChangeArrowheads="1"/>
          </p:cNvSpPr>
          <p:nvPr/>
        </p:nvSpPr>
        <p:spPr bwMode="auto">
          <a:xfrm>
            <a:off x="2720975" y="3597275"/>
            <a:ext cx="817563" cy="485775"/>
          </a:xfrm>
          <a:prstGeom prst="rightArrow">
            <a:avLst>
              <a:gd name="adj1" fmla="val 50000"/>
              <a:gd name="adj2" fmla="val 49953"/>
            </a:avLst>
          </a:prstGeom>
          <a:solidFill>
            <a:schemeClr val="accent1"/>
          </a:solidFill>
          <a:ln w="9525" algn="ctr">
            <a:solidFill>
              <a:schemeClr val="tx1"/>
            </a:solidFill>
            <a:round/>
            <a:headEnd/>
            <a:tailEnd/>
          </a:ln>
        </p:spPr>
        <p:txBody>
          <a:bodyPr/>
          <a:lstStyle/>
          <a:p>
            <a:endParaRPr lang="en-US"/>
          </a:p>
        </p:txBody>
      </p:sp>
      <p:sp>
        <p:nvSpPr>
          <p:cNvPr id="10303" name="Right Arrow 6"/>
          <p:cNvSpPr>
            <a:spLocks noChangeArrowheads="1"/>
          </p:cNvSpPr>
          <p:nvPr/>
        </p:nvSpPr>
        <p:spPr bwMode="auto">
          <a:xfrm>
            <a:off x="5627688" y="3614738"/>
            <a:ext cx="815975" cy="484187"/>
          </a:xfrm>
          <a:prstGeom prst="rightArrow">
            <a:avLst>
              <a:gd name="adj1" fmla="val 50000"/>
              <a:gd name="adj2" fmla="val 50019"/>
            </a:avLst>
          </a:prstGeom>
          <a:solidFill>
            <a:schemeClr val="accent1"/>
          </a:solidFill>
          <a:ln w="9525" algn="ctr">
            <a:solidFill>
              <a:schemeClr val="tx1"/>
            </a:solidFill>
            <a:round/>
            <a:headEnd/>
            <a:tailEnd/>
          </a:ln>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Interstate-BoldCondensed"/>
      <a:ea typeface=""/>
      <a:cs typeface=""/>
    </a:majorFont>
    <a:minorFont>
      <a:latin typeface="Interstate-Regular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332</TotalTime>
  <Words>2507</Words>
  <Application>Microsoft Office PowerPoint</Application>
  <PresentationFormat>On-screen Show (4:3)</PresentationFormat>
  <Paragraphs>162</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Approval of the South Coast Air Basin 2012 PM2.5 and Ozone State Implementation Plans</vt:lpstr>
      <vt:lpstr> CARB VISION for Clean Air – June 2012 All sectors combined emission reduction targets and Projected emission reductions for NOx and CO2 </vt:lpstr>
      <vt:lpstr>SCAQMD Needs More Emission Reductions, and Much Sooner</vt:lpstr>
      <vt:lpstr>South Coast AQMD Definition of Near-Zero Emissions</vt:lpstr>
      <vt:lpstr>Zero Emission Truck &amp; Electric Catenary Highway (ZETECH) </vt:lpstr>
      <vt:lpstr>Low Emission Turbine Drive</vt:lpstr>
      <vt:lpstr>US Hybrid: Plug-in Hybrid Natural Gas Drayage Truck Demonstration</vt:lpstr>
      <vt:lpstr>Natural Gas Paths to Zero-Emission Options for Transportation</vt:lpstr>
    </vt:vector>
  </TitlesOfParts>
  <Company>Sempra Energy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Wallace</dc:creator>
  <cp:lastModifiedBy>Lee Wallace</cp:lastModifiedBy>
  <cp:revision>20</cp:revision>
  <cp:lastPrinted>2012-12-05T18:54:17Z</cp:lastPrinted>
  <dcterms:created xsi:type="dcterms:W3CDTF">2012-12-03T19:56:41Z</dcterms:created>
  <dcterms:modified xsi:type="dcterms:W3CDTF">2013-01-23T16:58:07Z</dcterms:modified>
</cp:coreProperties>
</file>