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5" r:id="rId3"/>
    <p:sldId id="472" r:id="rId4"/>
    <p:sldId id="312" r:id="rId5"/>
    <p:sldId id="441" r:id="rId6"/>
    <p:sldId id="288" r:id="rId7"/>
    <p:sldId id="287" r:id="rId8"/>
    <p:sldId id="290" r:id="rId9"/>
    <p:sldId id="271" r:id="rId10"/>
    <p:sldId id="442" r:id="rId11"/>
    <p:sldId id="438" r:id="rId12"/>
    <p:sldId id="289" r:id="rId13"/>
    <p:sldId id="395" r:id="rId14"/>
    <p:sldId id="344" r:id="rId15"/>
    <p:sldId id="461" r:id="rId16"/>
    <p:sldId id="473" r:id="rId17"/>
    <p:sldId id="474" r:id="rId18"/>
    <p:sldId id="459" r:id="rId19"/>
    <p:sldId id="4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5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AD34D-CD95-45E7-8D3D-60A2492091F7}" v="356" dt="2025-11-03T13:43:29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3" autoAdjust="0"/>
    <p:restoredTop sz="95664"/>
  </p:normalViewPr>
  <p:slideViewPr>
    <p:cSldViewPr snapToGrid="0">
      <p:cViewPr varScale="1">
        <p:scale>
          <a:sx n="86" d="100"/>
          <a:sy n="86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y, David" userId="df81eceb-b5b1-4531-ae98-43acb0a627c1" providerId="ADAL" clId="{6F1B6CA3-CA4A-4B7A-A10A-D3DACE4DC99A}"/>
    <pc:docChg chg="custSel addSld delSld modSld sldOrd">
      <pc:chgData name="Clay, David" userId="df81eceb-b5b1-4531-ae98-43acb0a627c1" providerId="ADAL" clId="{6F1B6CA3-CA4A-4B7A-A10A-D3DACE4DC99A}" dt="2025-11-03T13:43:29.787" v="4949" actId="20577"/>
      <pc:docMkLst>
        <pc:docMk/>
      </pc:docMkLst>
      <pc:sldChg chg="addSp modSp mod">
        <pc:chgData name="Clay, David" userId="df81eceb-b5b1-4531-ae98-43acb0a627c1" providerId="ADAL" clId="{6F1B6CA3-CA4A-4B7A-A10A-D3DACE4DC99A}" dt="2025-11-03T11:35:36.877" v="1457" actId="1076"/>
        <pc:sldMkLst>
          <pc:docMk/>
          <pc:sldMk cId="1062128238" sldId="256"/>
        </pc:sldMkLst>
        <pc:spChg chg="mod">
          <ac:chgData name="Clay, David" userId="df81eceb-b5b1-4531-ae98-43acb0a627c1" providerId="ADAL" clId="{6F1B6CA3-CA4A-4B7A-A10A-D3DACE4DC99A}" dt="2025-10-24T14:00:37.562" v="787" actId="14100"/>
          <ac:spMkLst>
            <pc:docMk/>
            <pc:sldMk cId="1062128238" sldId="256"/>
            <ac:spMk id="2" creationId="{6FAB44C5-FFC3-D5A3-F770-328DEFB3BC89}"/>
          </ac:spMkLst>
        </pc:spChg>
        <pc:spChg chg="mod">
          <ac:chgData name="Clay, David" userId="df81eceb-b5b1-4531-ae98-43acb0a627c1" providerId="ADAL" clId="{6F1B6CA3-CA4A-4B7A-A10A-D3DACE4DC99A}" dt="2025-11-03T11:30:51.736" v="1136" actId="1076"/>
          <ac:spMkLst>
            <pc:docMk/>
            <pc:sldMk cId="1062128238" sldId="256"/>
            <ac:spMk id="3" creationId="{6B913F7C-7017-A0A7-CDBE-4003C610A0C9}"/>
          </ac:spMkLst>
        </pc:spChg>
        <pc:spChg chg="add mod">
          <ac:chgData name="Clay, David" userId="df81eceb-b5b1-4531-ae98-43acb0a627c1" providerId="ADAL" clId="{6F1B6CA3-CA4A-4B7A-A10A-D3DACE4DC99A}" dt="2025-11-03T11:35:36.877" v="1457" actId="1076"/>
          <ac:spMkLst>
            <pc:docMk/>
            <pc:sldMk cId="1062128238" sldId="256"/>
            <ac:spMk id="5" creationId="{F6072D55-B7DC-5E78-C772-7D4E89D9027B}"/>
          </ac:spMkLst>
        </pc:spChg>
        <pc:picChg chg="mod">
          <ac:chgData name="Clay, David" userId="df81eceb-b5b1-4531-ae98-43acb0a627c1" providerId="ADAL" clId="{6F1B6CA3-CA4A-4B7A-A10A-D3DACE4DC99A}" dt="2025-11-03T11:33:47.578" v="1257" actId="1076"/>
          <ac:picMkLst>
            <pc:docMk/>
            <pc:sldMk cId="1062128238" sldId="256"/>
            <ac:picMk id="4" creationId="{11B1BA9A-DA99-BC26-C387-83A84638A66C}"/>
          </ac:picMkLst>
        </pc:picChg>
      </pc:sldChg>
      <pc:sldChg chg="modSp mod">
        <pc:chgData name="Clay, David" userId="df81eceb-b5b1-4531-ae98-43acb0a627c1" providerId="ADAL" clId="{6F1B6CA3-CA4A-4B7A-A10A-D3DACE4DC99A}" dt="2025-10-24T13:37:26.798" v="31" actId="6549"/>
        <pc:sldMkLst>
          <pc:docMk/>
          <pc:sldMk cId="3884339646" sldId="271"/>
        </pc:sldMkLst>
        <pc:spChg chg="mod">
          <ac:chgData name="Clay, David" userId="df81eceb-b5b1-4531-ae98-43acb0a627c1" providerId="ADAL" clId="{6F1B6CA3-CA4A-4B7A-A10A-D3DACE4DC99A}" dt="2025-10-24T13:37:26.798" v="31" actId="6549"/>
          <ac:spMkLst>
            <pc:docMk/>
            <pc:sldMk cId="3884339646" sldId="271"/>
            <ac:spMk id="2" creationId="{4EFEB1AF-D85D-80B7-8BEA-601878552D6E}"/>
          </ac:spMkLst>
        </pc:spChg>
      </pc:sldChg>
      <pc:sldChg chg="delSp modSp mod">
        <pc:chgData name="Clay, David" userId="df81eceb-b5b1-4531-ae98-43acb0a627c1" providerId="ADAL" clId="{6F1B6CA3-CA4A-4B7A-A10A-D3DACE4DC99A}" dt="2025-11-03T12:55:24.260" v="3683" actId="1076"/>
        <pc:sldMkLst>
          <pc:docMk/>
          <pc:sldMk cId="0" sldId="287"/>
        </pc:sldMkLst>
        <pc:spChg chg="del mod">
          <ac:chgData name="Clay, David" userId="df81eceb-b5b1-4531-ae98-43acb0a627c1" providerId="ADAL" clId="{6F1B6CA3-CA4A-4B7A-A10A-D3DACE4DC99A}" dt="2025-11-03T12:55:20.611" v="3682" actId="478"/>
          <ac:spMkLst>
            <pc:docMk/>
            <pc:sldMk cId="0" sldId="287"/>
            <ac:spMk id="2" creationId="{F12B48DA-C544-EEE8-A284-E2B1496910B5}"/>
          </ac:spMkLst>
        </pc:spChg>
        <pc:spChg chg="mod">
          <ac:chgData name="Clay, David" userId="df81eceb-b5b1-4531-ae98-43acb0a627c1" providerId="ADAL" clId="{6F1B6CA3-CA4A-4B7A-A10A-D3DACE4DC99A}" dt="2025-11-03T12:55:24.260" v="3683" actId="1076"/>
          <ac:spMkLst>
            <pc:docMk/>
            <pc:sldMk cId="0" sldId="287"/>
            <ac:spMk id="3" creationId="{6ECB6858-FF73-BA43-C0E5-FBDF8572F843}"/>
          </ac:spMkLst>
        </pc:spChg>
      </pc:sldChg>
      <pc:sldChg chg="delSp modSp mod delAnim">
        <pc:chgData name="Clay, David" userId="df81eceb-b5b1-4531-ae98-43acb0a627c1" providerId="ADAL" clId="{6F1B6CA3-CA4A-4B7A-A10A-D3DACE4DC99A}" dt="2025-11-03T13:10:22.341" v="4169" actId="255"/>
        <pc:sldMkLst>
          <pc:docMk/>
          <pc:sldMk cId="3952752657" sldId="289"/>
        </pc:sldMkLst>
        <pc:spChg chg="mod">
          <ac:chgData name="Clay, David" userId="df81eceb-b5b1-4531-ae98-43acb0a627c1" providerId="ADAL" clId="{6F1B6CA3-CA4A-4B7A-A10A-D3DACE4DC99A}" dt="2025-11-03T12:12:23.904" v="2997" actId="1076"/>
          <ac:spMkLst>
            <pc:docMk/>
            <pc:sldMk cId="3952752657" sldId="289"/>
            <ac:spMk id="2" creationId="{AA5446F5-AAFE-2C91-1AAF-BC1771D4771E}"/>
          </ac:spMkLst>
        </pc:spChg>
        <pc:spChg chg="mod">
          <ac:chgData name="Clay, David" userId="df81eceb-b5b1-4531-ae98-43acb0a627c1" providerId="ADAL" clId="{6F1B6CA3-CA4A-4B7A-A10A-D3DACE4DC99A}" dt="2025-11-03T13:10:22.341" v="4169" actId="255"/>
          <ac:spMkLst>
            <pc:docMk/>
            <pc:sldMk cId="3952752657" sldId="289"/>
            <ac:spMk id="3" creationId="{8327CCD3-707A-E561-7327-0B4471073CD1}"/>
          </ac:spMkLst>
        </pc:spChg>
        <pc:picChg chg="mod">
          <ac:chgData name="Clay, David" userId="df81eceb-b5b1-4531-ae98-43acb0a627c1" providerId="ADAL" clId="{6F1B6CA3-CA4A-4B7A-A10A-D3DACE4DC99A}" dt="2025-11-03T12:12:46.146" v="3001" actId="14100"/>
          <ac:picMkLst>
            <pc:docMk/>
            <pc:sldMk cId="3952752657" sldId="289"/>
            <ac:picMk id="10" creationId="{3643F8E8-1294-D184-BEA8-83738145E0E5}"/>
          </ac:picMkLst>
        </pc:picChg>
      </pc:sldChg>
      <pc:sldChg chg="addSp delSp modSp mod ord">
        <pc:chgData name="Clay, David" userId="df81eceb-b5b1-4531-ae98-43acb0a627c1" providerId="ADAL" clId="{6F1B6CA3-CA4A-4B7A-A10A-D3DACE4DC99A}" dt="2025-10-24T13:36:48.363" v="11" actId="1076"/>
        <pc:sldMkLst>
          <pc:docMk/>
          <pc:sldMk cId="0" sldId="290"/>
        </pc:sldMkLst>
        <pc:spChg chg="add mod">
          <ac:chgData name="Clay, David" userId="df81eceb-b5b1-4531-ae98-43acb0a627c1" providerId="ADAL" clId="{6F1B6CA3-CA4A-4B7A-A10A-D3DACE4DC99A}" dt="2025-10-24T13:36:43.213" v="10" actId="1076"/>
          <ac:spMkLst>
            <pc:docMk/>
            <pc:sldMk cId="0" sldId="290"/>
            <ac:spMk id="2" creationId="{E989CB58-7B7F-07A7-2337-50B251A4CFE5}"/>
          </ac:spMkLst>
        </pc:spChg>
        <pc:picChg chg="mod">
          <ac:chgData name="Clay, David" userId="df81eceb-b5b1-4531-ae98-43acb0a627c1" providerId="ADAL" clId="{6F1B6CA3-CA4A-4B7A-A10A-D3DACE4DC99A}" dt="2025-10-24T13:36:48.363" v="11" actId="1076"/>
          <ac:picMkLst>
            <pc:docMk/>
            <pc:sldMk cId="0" sldId="290"/>
            <ac:picMk id="4" creationId="{795521E4-B151-C48B-D67D-B37F3C341CF8}"/>
          </ac:picMkLst>
        </pc:picChg>
      </pc:sldChg>
      <pc:sldChg chg="modSp mod">
        <pc:chgData name="Clay, David" userId="df81eceb-b5b1-4531-ae98-43acb0a627c1" providerId="ADAL" clId="{6F1B6CA3-CA4A-4B7A-A10A-D3DACE4DC99A}" dt="2025-11-03T12:00:18.071" v="2279" actId="1076"/>
        <pc:sldMkLst>
          <pc:docMk/>
          <pc:sldMk cId="3351652165" sldId="312"/>
        </pc:sldMkLst>
        <pc:spChg chg="mod">
          <ac:chgData name="Clay, David" userId="df81eceb-b5b1-4531-ae98-43acb0a627c1" providerId="ADAL" clId="{6F1B6CA3-CA4A-4B7A-A10A-D3DACE4DC99A}" dt="2025-11-03T11:59:24.551" v="2245" actId="122"/>
          <ac:spMkLst>
            <pc:docMk/>
            <pc:sldMk cId="3351652165" sldId="312"/>
            <ac:spMk id="2" creationId="{532817D7-8654-5E98-047A-0C1180ECBB2A}"/>
          </ac:spMkLst>
        </pc:spChg>
        <pc:spChg chg="mod">
          <ac:chgData name="Clay, David" userId="df81eceb-b5b1-4531-ae98-43acb0a627c1" providerId="ADAL" clId="{6F1B6CA3-CA4A-4B7A-A10A-D3DACE4DC99A}" dt="2025-11-03T12:00:01.472" v="2275" actId="20577"/>
          <ac:spMkLst>
            <pc:docMk/>
            <pc:sldMk cId="3351652165" sldId="312"/>
            <ac:spMk id="5" creationId="{5235B57A-6552-7229-145E-BE46FBD473EB}"/>
          </ac:spMkLst>
        </pc:spChg>
        <pc:picChg chg="mod">
          <ac:chgData name="Clay, David" userId="df81eceb-b5b1-4531-ae98-43acb0a627c1" providerId="ADAL" clId="{6F1B6CA3-CA4A-4B7A-A10A-D3DACE4DC99A}" dt="2025-11-03T12:00:18.071" v="2279" actId="1076"/>
          <ac:picMkLst>
            <pc:docMk/>
            <pc:sldMk cId="3351652165" sldId="312"/>
            <ac:picMk id="4" creationId="{ED822325-DD28-4B3C-C29D-63B19C4D197F}"/>
          </ac:picMkLst>
        </pc:picChg>
      </pc:sldChg>
      <pc:sldChg chg="modSp mod">
        <pc:chgData name="Clay, David" userId="df81eceb-b5b1-4531-ae98-43acb0a627c1" providerId="ADAL" clId="{6F1B6CA3-CA4A-4B7A-A10A-D3DACE4DC99A}" dt="2025-11-03T12:53:16.375" v="3632" actId="1076"/>
        <pc:sldMkLst>
          <pc:docMk/>
          <pc:sldMk cId="2911524256" sldId="344"/>
        </pc:sldMkLst>
        <pc:spChg chg="mod">
          <ac:chgData name="Clay, David" userId="df81eceb-b5b1-4531-ae98-43acb0a627c1" providerId="ADAL" clId="{6F1B6CA3-CA4A-4B7A-A10A-D3DACE4DC99A}" dt="2025-11-03T12:53:16.375" v="3632" actId="1076"/>
          <ac:spMkLst>
            <pc:docMk/>
            <pc:sldMk cId="2911524256" sldId="344"/>
            <ac:spMk id="27650" creationId="{00000000-0000-0000-0000-000000000000}"/>
          </ac:spMkLst>
        </pc:spChg>
        <pc:spChg chg="mod">
          <ac:chgData name="Clay, David" userId="df81eceb-b5b1-4531-ae98-43acb0a627c1" providerId="ADAL" clId="{6F1B6CA3-CA4A-4B7A-A10A-D3DACE4DC99A}" dt="2025-10-24T13:50:44.924" v="262" actId="14100"/>
          <ac:spMkLst>
            <pc:docMk/>
            <pc:sldMk cId="2911524256" sldId="344"/>
            <ac:spMk id="27702" creationId="{00000000-0000-0000-0000-000000000000}"/>
          </ac:spMkLst>
        </pc:spChg>
        <pc:graphicFrameChg chg="modGraphic">
          <ac:chgData name="Clay, David" userId="df81eceb-b5b1-4531-ae98-43acb0a627c1" providerId="ADAL" clId="{6F1B6CA3-CA4A-4B7A-A10A-D3DACE4DC99A}" dt="2025-10-24T13:50:35.540" v="260" actId="255"/>
          <ac:graphicFrameMkLst>
            <pc:docMk/>
            <pc:sldMk cId="2911524256" sldId="344"/>
            <ac:graphicFrameMk id="4" creationId="{00000000-0000-0000-0000-000000000000}"/>
          </ac:graphicFrameMkLst>
        </pc:graphicFrameChg>
      </pc:sldChg>
      <pc:sldChg chg="addSp delSp modSp mod delAnim">
        <pc:chgData name="Clay, David" userId="df81eceb-b5b1-4531-ae98-43acb0a627c1" providerId="ADAL" clId="{6F1B6CA3-CA4A-4B7A-A10A-D3DACE4DC99A}" dt="2025-11-03T12:13:50.295" v="3076" actId="1076"/>
        <pc:sldMkLst>
          <pc:docMk/>
          <pc:sldMk cId="18192296" sldId="395"/>
        </pc:sldMkLst>
        <pc:spChg chg="mod">
          <ac:chgData name="Clay, David" userId="df81eceb-b5b1-4531-ae98-43acb0a627c1" providerId="ADAL" clId="{6F1B6CA3-CA4A-4B7A-A10A-D3DACE4DC99A}" dt="2025-11-03T12:13:31.115" v="3074" actId="6549"/>
          <ac:spMkLst>
            <pc:docMk/>
            <pc:sldMk cId="18192296" sldId="395"/>
            <ac:spMk id="2" creationId="{00000000-0000-0000-0000-000000000000}"/>
          </ac:spMkLst>
        </pc:spChg>
        <pc:graphicFrameChg chg="add mod">
          <ac:chgData name="Clay, David" userId="df81eceb-b5b1-4531-ae98-43acb0a627c1" providerId="ADAL" clId="{6F1B6CA3-CA4A-4B7A-A10A-D3DACE4DC99A}" dt="2025-10-24T13:49:52.643" v="240" actId="1076"/>
          <ac:graphicFrameMkLst>
            <pc:docMk/>
            <pc:sldMk cId="18192296" sldId="395"/>
            <ac:graphicFrameMk id="3" creationId="{00000000-0000-0000-0000-000000000000}"/>
          </ac:graphicFrameMkLst>
        </pc:graphicFrameChg>
        <pc:picChg chg="mod">
          <ac:chgData name="Clay, David" userId="df81eceb-b5b1-4531-ae98-43acb0a627c1" providerId="ADAL" clId="{6F1B6CA3-CA4A-4B7A-A10A-D3DACE4DC99A}" dt="2025-10-24T13:49:59.259" v="244" actId="1076"/>
          <ac:picMkLst>
            <pc:docMk/>
            <pc:sldMk cId="18192296" sldId="395"/>
            <ac:picMk id="4" creationId="{00000000-0000-0000-0000-000000000000}"/>
          </ac:picMkLst>
        </pc:picChg>
        <pc:picChg chg="mod">
          <ac:chgData name="Clay, David" userId="df81eceb-b5b1-4531-ae98-43acb0a627c1" providerId="ADAL" clId="{6F1B6CA3-CA4A-4B7A-A10A-D3DACE4DC99A}" dt="2025-11-03T12:13:50.295" v="3076" actId="1076"/>
          <ac:picMkLst>
            <pc:docMk/>
            <pc:sldMk cId="18192296" sldId="395"/>
            <ac:picMk id="7" creationId="{9768683E-5365-A0FB-30AB-CBF64E3A2BC7}"/>
          </ac:picMkLst>
        </pc:picChg>
      </pc:sldChg>
      <pc:sldChg chg="del">
        <pc:chgData name="Clay, David" userId="df81eceb-b5b1-4531-ae98-43acb0a627c1" providerId="ADAL" clId="{6F1B6CA3-CA4A-4B7A-A10A-D3DACE4DC99A}" dt="2025-11-03T11:32:30.601" v="1137" actId="47"/>
        <pc:sldMkLst>
          <pc:docMk/>
          <pc:sldMk cId="2417937457" sldId="425"/>
        </pc:sldMkLst>
      </pc:sldChg>
      <pc:sldChg chg="addSp modSp mod ord">
        <pc:chgData name="Clay, David" userId="df81eceb-b5b1-4531-ae98-43acb0a627c1" providerId="ADAL" clId="{6F1B6CA3-CA4A-4B7A-A10A-D3DACE4DC99A}" dt="2025-11-03T12:10:36.398" v="2990" actId="20577"/>
        <pc:sldMkLst>
          <pc:docMk/>
          <pc:sldMk cId="3962437866" sldId="438"/>
        </pc:sldMkLst>
        <pc:spChg chg="add mod">
          <ac:chgData name="Clay, David" userId="df81eceb-b5b1-4531-ae98-43acb0a627c1" providerId="ADAL" clId="{6F1B6CA3-CA4A-4B7A-A10A-D3DACE4DC99A}" dt="2025-11-03T12:10:36.398" v="2990" actId="20577"/>
          <ac:spMkLst>
            <pc:docMk/>
            <pc:sldMk cId="3962437866" sldId="438"/>
            <ac:spMk id="3" creationId="{4CE1223C-DA09-B891-4915-7576298BDD6F}"/>
          </ac:spMkLst>
        </pc:spChg>
        <pc:picChg chg="mod">
          <ac:chgData name="Clay, David" userId="df81eceb-b5b1-4531-ae98-43acb0a627c1" providerId="ADAL" clId="{6F1B6CA3-CA4A-4B7A-A10A-D3DACE4DC99A}" dt="2025-11-03T12:08:50.694" v="2783" actId="1076"/>
          <ac:picMkLst>
            <pc:docMk/>
            <pc:sldMk cId="3962437866" sldId="438"/>
            <ac:picMk id="5" creationId="{22D6E2E8-72A6-454B-877A-354FB14C9ED4}"/>
          </ac:picMkLst>
        </pc:picChg>
        <pc:picChg chg="mod">
          <ac:chgData name="Clay, David" userId="df81eceb-b5b1-4531-ae98-43acb0a627c1" providerId="ADAL" clId="{6F1B6CA3-CA4A-4B7A-A10A-D3DACE4DC99A}" dt="2025-11-03T12:08:52.596" v="2784" actId="1076"/>
          <ac:picMkLst>
            <pc:docMk/>
            <pc:sldMk cId="3962437866" sldId="438"/>
            <ac:picMk id="7" creationId="{6890984B-8653-4FA4-86EE-A4AA366C3C08}"/>
          </ac:picMkLst>
        </pc:picChg>
      </pc:sldChg>
      <pc:sldChg chg="modSp mod">
        <pc:chgData name="Clay, David" userId="df81eceb-b5b1-4531-ae98-43acb0a627c1" providerId="ADAL" clId="{6F1B6CA3-CA4A-4B7A-A10A-D3DACE4DC99A}" dt="2025-11-03T12:55:37.553" v="3684" actId="1076"/>
        <pc:sldMkLst>
          <pc:docMk/>
          <pc:sldMk cId="1471338805" sldId="441"/>
        </pc:sldMkLst>
        <pc:spChg chg="mod">
          <ac:chgData name="Clay, David" userId="df81eceb-b5b1-4531-ae98-43acb0a627c1" providerId="ADAL" clId="{6F1B6CA3-CA4A-4B7A-A10A-D3DACE4DC99A}" dt="2025-11-03T11:47:34.570" v="1662" actId="6549"/>
          <ac:spMkLst>
            <pc:docMk/>
            <pc:sldMk cId="1471338805" sldId="441"/>
            <ac:spMk id="5" creationId="{E15CB38E-33F5-CCA3-DD90-0075EA516F6F}"/>
          </ac:spMkLst>
        </pc:spChg>
        <pc:picChg chg="mod">
          <ac:chgData name="Clay, David" userId="df81eceb-b5b1-4531-ae98-43acb0a627c1" providerId="ADAL" clId="{6F1B6CA3-CA4A-4B7A-A10A-D3DACE4DC99A}" dt="2025-11-03T12:55:37.553" v="3684" actId="1076"/>
          <ac:picMkLst>
            <pc:docMk/>
            <pc:sldMk cId="1471338805" sldId="441"/>
            <ac:picMk id="4" creationId="{288C53E7-00AB-5ED7-ACF0-84B197F970FD}"/>
          </ac:picMkLst>
        </pc:picChg>
      </pc:sldChg>
      <pc:sldChg chg="modSp mod modAnim">
        <pc:chgData name="Clay, David" userId="df81eceb-b5b1-4531-ae98-43acb0a627c1" providerId="ADAL" clId="{6F1B6CA3-CA4A-4B7A-A10A-D3DACE4DC99A}" dt="2025-11-03T12:05:36.834" v="2470" actId="1076"/>
        <pc:sldMkLst>
          <pc:docMk/>
          <pc:sldMk cId="3553445636" sldId="442"/>
        </pc:sldMkLst>
        <pc:spChg chg="mod">
          <ac:chgData name="Clay, David" userId="df81eceb-b5b1-4531-ae98-43acb0a627c1" providerId="ADAL" clId="{6F1B6CA3-CA4A-4B7A-A10A-D3DACE4DC99A}" dt="2025-11-03T12:05:09.470" v="2449" actId="14100"/>
          <ac:spMkLst>
            <pc:docMk/>
            <pc:sldMk cId="3553445636" sldId="442"/>
            <ac:spMk id="2" creationId="{8424D542-B19A-E1FD-40E2-961CEB7132FF}"/>
          </ac:spMkLst>
        </pc:spChg>
        <pc:spChg chg="mod">
          <ac:chgData name="Clay, David" userId="df81eceb-b5b1-4531-ae98-43acb0a627c1" providerId="ADAL" clId="{6F1B6CA3-CA4A-4B7A-A10A-D3DACE4DC99A}" dt="2025-11-03T12:05:36.834" v="2470" actId="1076"/>
          <ac:spMkLst>
            <pc:docMk/>
            <pc:sldMk cId="3553445636" sldId="442"/>
            <ac:spMk id="3" creationId="{F674F6A0-B358-AA5D-7EF5-49CD3CBCEE44}"/>
          </ac:spMkLst>
        </pc:spChg>
      </pc:sldChg>
      <pc:sldChg chg="modSp del mod">
        <pc:chgData name="Clay, David" userId="df81eceb-b5b1-4531-ae98-43acb0a627c1" providerId="ADAL" clId="{6F1B6CA3-CA4A-4B7A-A10A-D3DACE4DC99A}" dt="2025-11-03T13:08:42.336" v="4154" actId="47"/>
        <pc:sldMkLst>
          <pc:docMk/>
          <pc:sldMk cId="3858520414" sldId="443"/>
        </pc:sldMkLst>
      </pc:sldChg>
      <pc:sldChg chg="addSp delSp modSp mod ord delAnim modAnim">
        <pc:chgData name="Clay, David" userId="df81eceb-b5b1-4531-ae98-43acb0a627c1" providerId="ADAL" clId="{6F1B6CA3-CA4A-4B7A-A10A-D3DACE4DC99A}" dt="2025-11-03T13:43:29.787" v="4949" actId="20577"/>
        <pc:sldMkLst>
          <pc:docMk/>
          <pc:sldMk cId="2470124201" sldId="459"/>
        </pc:sldMkLst>
        <pc:spChg chg="mod">
          <ac:chgData name="Clay, David" userId="df81eceb-b5b1-4531-ae98-43acb0a627c1" providerId="ADAL" clId="{6F1B6CA3-CA4A-4B7A-A10A-D3DACE4DC99A}" dt="2025-10-24T14:17:37.037" v="1133" actId="255"/>
          <ac:spMkLst>
            <pc:docMk/>
            <pc:sldMk cId="2470124201" sldId="459"/>
            <ac:spMk id="3" creationId="{00000000-0000-0000-0000-000000000000}"/>
          </ac:spMkLst>
        </pc:spChg>
        <pc:spChg chg="mod">
          <ac:chgData name="Clay, David" userId="df81eceb-b5b1-4531-ae98-43acb0a627c1" providerId="ADAL" clId="{6F1B6CA3-CA4A-4B7A-A10A-D3DACE4DC99A}" dt="2025-11-03T13:43:29.787" v="4949" actId="20577"/>
          <ac:spMkLst>
            <pc:docMk/>
            <pc:sldMk cId="2470124201" sldId="459"/>
            <ac:spMk id="4" creationId="{A07CD576-D0A5-583C-FFAE-9DB3D9C64D27}"/>
          </ac:spMkLst>
        </pc:spChg>
        <pc:picChg chg="del mod">
          <ac:chgData name="Clay, David" userId="df81eceb-b5b1-4531-ae98-43acb0a627c1" providerId="ADAL" clId="{6F1B6CA3-CA4A-4B7A-A10A-D3DACE4DC99A}" dt="2025-11-03T13:06:26.153" v="3968" actId="478"/>
          <ac:picMkLst>
            <pc:docMk/>
            <pc:sldMk cId="2470124201" sldId="459"/>
            <ac:picMk id="6" creationId="{962E8E33-D8A9-A971-C488-C784C31BC215}"/>
          </ac:picMkLst>
        </pc:picChg>
      </pc:sldChg>
      <pc:sldChg chg="addSp delSp modSp mod ord modAnim">
        <pc:chgData name="Clay, David" userId="df81eceb-b5b1-4531-ae98-43acb0a627c1" providerId="ADAL" clId="{6F1B6CA3-CA4A-4B7A-A10A-D3DACE4DC99A}" dt="2025-11-03T13:42:35.059" v="4937"/>
        <pc:sldMkLst>
          <pc:docMk/>
          <pc:sldMk cId="2040495456" sldId="461"/>
        </pc:sldMkLst>
        <pc:spChg chg="mod">
          <ac:chgData name="Clay, David" userId="df81eceb-b5b1-4531-ae98-43acb0a627c1" providerId="ADAL" clId="{6F1B6CA3-CA4A-4B7A-A10A-D3DACE4DC99A}" dt="2025-11-03T13:42:19.344" v="4933" actId="20577"/>
          <ac:spMkLst>
            <pc:docMk/>
            <pc:sldMk cId="2040495456" sldId="461"/>
            <ac:spMk id="3" creationId="{633A2C90-18E9-CAE3-B8F9-2DC3A0D1497F}"/>
          </ac:spMkLst>
        </pc:spChg>
        <pc:picChg chg="add del mod">
          <ac:chgData name="Clay, David" userId="df81eceb-b5b1-4531-ae98-43acb0a627c1" providerId="ADAL" clId="{6F1B6CA3-CA4A-4B7A-A10A-D3DACE4DC99A}" dt="2025-11-03T13:03:22.150" v="3689" actId="478"/>
          <ac:picMkLst>
            <pc:docMk/>
            <pc:sldMk cId="2040495456" sldId="461"/>
            <ac:picMk id="5" creationId="{85CDF429-57C4-6F13-4798-DFF48A9CCFE1}"/>
          </ac:picMkLst>
        </pc:picChg>
        <pc:picChg chg="del mod">
          <ac:chgData name="Clay, David" userId="df81eceb-b5b1-4531-ae98-43acb0a627c1" providerId="ADAL" clId="{6F1B6CA3-CA4A-4B7A-A10A-D3DACE4DC99A}" dt="2025-11-03T13:03:34.198" v="3693" actId="478"/>
          <ac:picMkLst>
            <pc:docMk/>
            <pc:sldMk cId="2040495456" sldId="461"/>
            <ac:picMk id="8" creationId="{95973C34-B9BE-7A5E-05E2-154C8288A16C}"/>
          </ac:picMkLst>
        </pc:picChg>
      </pc:sldChg>
      <pc:sldChg chg="del">
        <pc:chgData name="Clay, David" userId="df81eceb-b5b1-4531-ae98-43acb0a627c1" providerId="ADAL" clId="{6F1B6CA3-CA4A-4B7A-A10A-D3DACE4DC99A}" dt="2025-11-03T11:32:38.137" v="1138" actId="47"/>
        <pc:sldMkLst>
          <pc:docMk/>
          <pc:sldMk cId="1334384339" sldId="463"/>
        </pc:sldMkLst>
      </pc:sldChg>
      <pc:sldChg chg="modSp del mod ord">
        <pc:chgData name="Clay, David" userId="df81eceb-b5b1-4531-ae98-43acb0a627c1" providerId="ADAL" clId="{6F1B6CA3-CA4A-4B7A-A10A-D3DACE4DC99A}" dt="2025-11-03T12:03:51.331" v="2298" actId="47"/>
        <pc:sldMkLst>
          <pc:docMk/>
          <pc:sldMk cId="855848820" sldId="471"/>
        </pc:sldMkLst>
        <pc:graphicFrameChg chg="modGraphic">
          <ac:chgData name="Clay, David" userId="df81eceb-b5b1-4531-ae98-43acb0a627c1" providerId="ADAL" clId="{6F1B6CA3-CA4A-4B7A-A10A-D3DACE4DC99A}" dt="2025-11-03T12:02:54.292" v="2297" actId="6549"/>
          <ac:graphicFrameMkLst>
            <pc:docMk/>
            <pc:sldMk cId="855848820" sldId="471"/>
            <ac:graphicFrameMk id="4" creationId="{80D42532-8171-A1E5-82D4-325FABF6A408}"/>
          </ac:graphicFrameMkLst>
        </pc:graphicFrameChg>
      </pc:sldChg>
      <pc:sldChg chg="addSp modSp new mod ord modClrScheme chgLayout">
        <pc:chgData name="Clay, David" userId="df81eceb-b5b1-4531-ae98-43acb0a627c1" providerId="ADAL" clId="{6F1B6CA3-CA4A-4B7A-A10A-D3DACE4DC99A}" dt="2025-11-03T12:53:55.078" v="3635" actId="1076"/>
        <pc:sldMkLst>
          <pc:docMk/>
          <pc:sldMk cId="2250225623" sldId="472"/>
        </pc:sldMkLst>
        <pc:spChg chg="add mod">
          <ac:chgData name="Clay, David" userId="df81eceb-b5b1-4531-ae98-43acb0a627c1" providerId="ADAL" clId="{6F1B6CA3-CA4A-4B7A-A10A-D3DACE4DC99A}" dt="2025-11-03T12:53:50.367" v="3634" actId="14100"/>
          <ac:spMkLst>
            <pc:docMk/>
            <pc:sldMk cId="2250225623" sldId="472"/>
            <ac:spMk id="2" creationId="{40B6BE25-29C4-AB64-3014-D9238A2F8120}"/>
          </ac:spMkLst>
        </pc:spChg>
        <pc:spChg chg="add mod">
          <ac:chgData name="Clay, David" userId="df81eceb-b5b1-4531-ae98-43acb0a627c1" providerId="ADAL" clId="{6F1B6CA3-CA4A-4B7A-A10A-D3DACE4DC99A}" dt="2025-11-03T12:53:55.078" v="3635" actId="1076"/>
          <ac:spMkLst>
            <pc:docMk/>
            <pc:sldMk cId="2250225623" sldId="472"/>
            <ac:spMk id="3" creationId="{8A1DAD9A-075B-5F4E-4FFF-0893B069B56C}"/>
          </ac:spMkLst>
        </pc:spChg>
      </pc:sldChg>
      <pc:sldChg chg="addSp delSp modSp new mod ord">
        <pc:chgData name="Clay, David" userId="df81eceb-b5b1-4531-ae98-43acb0a627c1" providerId="ADAL" clId="{6F1B6CA3-CA4A-4B7A-A10A-D3DACE4DC99A}" dt="2025-11-03T13:18:03.868" v="4720"/>
        <pc:sldMkLst>
          <pc:docMk/>
          <pc:sldMk cId="526298776" sldId="473"/>
        </pc:sldMkLst>
        <pc:spChg chg="mod">
          <ac:chgData name="Clay, David" userId="df81eceb-b5b1-4531-ae98-43acb0a627c1" providerId="ADAL" clId="{6F1B6CA3-CA4A-4B7A-A10A-D3DACE4DC99A}" dt="2025-11-03T12:51:44.429" v="3599" actId="122"/>
          <ac:spMkLst>
            <pc:docMk/>
            <pc:sldMk cId="526298776" sldId="473"/>
            <ac:spMk id="2" creationId="{61B042DA-C04D-6799-740C-39ED212D8043}"/>
          </ac:spMkLst>
        </pc:spChg>
        <pc:spChg chg="del">
          <ac:chgData name="Clay, David" userId="df81eceb-b5b1-4531-ae98-43acb0a627c1" providerId="ADAL" clId="{6F1B6CA3-CA4A-4B7A-A10A-D3DACE4DC99A}" dt="2025-11-03T12:27:38.238" v="3118" actId="3680"/>
          <ac:spMkLst>
            <pc:docMk/>
            <pc:sldMk cId="526298776" sldId="473"/>
            <ac:spMk id="3" creationId="{0F4E0918-3A55-D93D-3B7C-A74750678DE5}"/>
          </ac:spMkLst>
        </pc:spChg>
        <pc:spChg chg="add mod">
          <ac:chgData name="Clay, David" userId="df81eceb-b5b1-4531-ae98-43acb0a627c1" providerId="ADAL" clId="{6F1B6CA3-CA4A-4B7A-A10A-D3DACE4DC99A}" dt="2025-11-03T12:51:28.837" v="3598" actId="1076"/>
          <ac:spMkLst>
            <pc:docMk/>
            <pc:sldMk cId="526298776" sldId="473"/>
            <ac:spMk id="5" creationId="{A9C50D75-B9B4-19B5-E4D2-B7E464C14F26}"/>
          </ac:spMkLst>
        </pc:spChg>
        <pc:graphicFrameChg chg="add mod ord modGraphic">
          <ac:chgData name="Clay, David" userId="df81eceb-b5b1-4531-ae98-43acb0a627c1" providerId="ADAL" clId="{6F1B6CA3-CA4A-4B7A-A10A-D3DACE4DC99A}" dt="2025-11-03T12:30:52.979" v="3308" actId="1076"/>
          <ac:graphicFrameMkLst>
            <pc:docMk/>
            <pc:sldMk cId="526298776" sldId="473"/>
            <ac:graphicFrameMk id="4" creationId="{6046965A-1DF8-374B-9183-FD67F69211FB}"/>
          </ac:graphicFrameMkLst>
        </pc:graphicFrameChg>
      </pc:sldChg>
      <pc:sldChg chg="new del">
        <pc:chgData name="Clay, David" userId="df81eceb-b5b1-4531-ae98-43acb0a627c1" providerId="ADAL" clId="{6F1B6CA3-CA4A-4B7A-A10A-D3DACE4DC99A}" dt="2025-11-03T12:11:35.929" v="2993" actId="47"/>
        <pc:sldMkLst>
          <pc:docMk/>
          <pc:sldMk cId="3001977916" sldId="473"/>
        </pc:sldMkLst>
      </pc:sldChg>
      <pc:sldChg chg="modSp new mod">
        <pc:chgData name="Clay, David" userId="df81eceb-b5b1-4531-ae98-43acb0a627c1" providerId="ADAL" clId="{6F1B6CA3-CA4A-4B7A-A10A-D3DACE4DC99A}" dt="2025-11-03T13:17:18.563" v="4718" actId="20577"/>
        <pc:sldMkLst>
          <pc:docMk/>
          <pc:sldMk cId="3868042209" sldId="474"/>
        </pc:sldMkLst>
        <pc:spChg chg="mod">
          <ac:chgData name="Clay, David" userId="df81eceb-b5b1-4531-ae98-43acb0a627c1" providerId="ADAL" clId="{6F1B6CA3-CA4A-4B7A-A10A-D3DACE4DC99A}" dt="2025-11-03T13:12:37.620" v="4189" actId="20577"/>
          <ac:spMkLst>
            <pc:docMk/>
            <pc:sldMk cId="3868042209" sldId="474"/>
            <ac:spMk id="2" creationId="{151F323A-94A9-D9BE-D16F-F14FF165FF63}"/>
          </ac:spMkLst>
        </pc:spChg>
        <pc:spChg chg="mod">
          <ac:chgData name="Clay, David" userId="df81eceb-b5b1-4531-ae98-43acb0a627c1" providerId="ADAL" clId="{6F1B6CA3-CA4A-4B7A-A10A-D3DACE4DC99A}" dt="2025-11-03T13:17:18.563" v="4718" actId="20577"/>
          <ac:spMkLst>
            <pc:docMk/>
            <pc:sldMk cId="3868042209" sldId="474"/>
            <ac:spMk id="3" creationId="{0B473CA4-70FA-7067-005D-51B944A35BB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A7E5-B5C0-9F75-28DF-C1F514095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85B3C-38FE-3B34-CB63-179980D8E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DB113-269F-9CF9-4732-3CA0F26F7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D4416-91D1-9D34-DD50-4734004B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FC75E-EEA4-FBF1-FE9C-7AE1AFFC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3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DBA1-9536-2847-ABBB-AC2FCBC3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6525C-7F24-435C-65C2-DFF74D052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1E8E6-9B6C-FB1B-FFCD-8C3B19D3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2184D-885D-3190-EAF4-7AE66C6B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71DB4-D816-3883-8932-4A62CFB6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ED31B-6C4A-FC6A-9DB3-C1D9AE0ED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8B484-C237-C000-EAD7-BAE04D9C7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6B668-9C14-C146-6B8C-F94043DAC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F3E9F-C7C1-ACA8-B79C-43378735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0AA50-A716-4D4A-9FBC-EB356425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4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 b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0"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52425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0"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0"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6741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0"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0538170-1424-3A31-739F-86DF77051E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41520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D6337E-BF5F-4E6F-AC77-67BE94FF92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3B69-B123-DBDB-555E-722918AC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4FB6-AC2B-7E92-B3D9-41E184E55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A9588-7475-3D78-ED69-AF752BE5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10D7E-9493-2E7A-0289-2BA11B7B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8C427-74DE-8C5E-B05C-23CDBA89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4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8F9B-350D-3206-0BBE-0D9EDF1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D78AE-8542-A347-F2B3-50490543B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E2A4B-007E-DB27-F4E4-68E10494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FCF64-836E-B115-8D94-F1911765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686AD-360F-1C7C-5606-1C6B248C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4A89-24B0-3D6A-DE2C-88DA2678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077E3-AAA7-833A-98DE-44C71E4F6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70C9B-C471-1C3E-CB30-476D39637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01259-D0F1-CB3D-7BDF-4888330AD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B8674-233E-90DE-2919-83E34878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10AA9-6777-C363-1EFF-84308BCC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2EFC-F8FC-7C64-397F-A6A0078A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7E9BA-A5FD-768B-5C71-36EFE6F9A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78C7E-2345-75ED-497D-45C2114D6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1A95E-C49C-10A7-0527-F75ED545D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749E9-EDA4-51F4-54A3-4F3492876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BA44A-B00C-87EB-B41E-4716607A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6764B-E064-1960-720C-020830317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D0EB5-AFF2-EF72-B4C2-F87DD43B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7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75C1-6436-5C44-B752-74298043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ED99B-D1BD-6BD4-3C11-8678A5AC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8974C-6213-E8A2-7DCD-EF95E884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9AAB5-FA05-2C6F-4036-DF3DEDF4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5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12B4E-388C-AD28-A552-3705DC64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5FB72-BC9A-51C9-7054-8785F8F1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CCB09-EFD8-8F92-7C19-89DE81EF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6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BC60-2F84-4FD3-32E1-D6C29C1D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1AA1D-C48E-CF16-9F12-5905562D8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3BAB7-0C53-CDB1-D705-DCD2B624E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DF808-0F99-0776-FD96-6738F1D3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120E-288C-CBD6-458D-628477AF4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E69D5-53DE-6B62-A7FE-08CC67D5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4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8DC4-459D-58AB-EBBA-A55C5FE6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625CA-E5BD-3918-9288-55C1D7C15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81B0C-13C9-DE22-F251-0A6D9441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77C8F-F2F3-F824-690A-817CAB0F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CAD24-A073-C84D-8297-6A464A83C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A46BD-3895-A145-EA3E-96AD2F5B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2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544B1-5B0B-FEF1-EFD0-705235DF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AF937-E079-47CA-CB10-ECB2BBB03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3CBA5-0320-FB6C-4C10-86AEACAD8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945298-0511-4AA3-B850-97D5662647B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CA27-39FF-7903-CFDB-8A246D307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E1F4-A95C-C0EA-A633-35E5A4CD2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1D1AA-A69D-436D-A719-84D8BDC4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2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44C5-FFC3-D5A3-F770-328DEFB3B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53" y="425201"/>
            <a:ext cx="6101024" cy="1264451"/>
          </a:xfrm>
        </p:spPr>
        <p:txBody>
          <a:bodyPr>
            <a:normAutofit/>
          </a:bodyPr>
          <a:lstStyle/>
          <a:p>
            <a:r>
              <a:rPr lang="en-US" sz="3600" dirty="0"/>
              <a:t>Land Use and Sustainability  Changes in South Dakota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13F7C-7017-A0A7-CDBE-4003C610A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03" y="1714216"/>
            <a:ext cx="5845284" cy="3027143"/>
          </a:xfrm>
        </p:spPr>
        <p:txBody>
          <a:bodyPr>
            <a:normAutofit fontScale="92500"/>
          </a:bodyPr>
          <a:lstStyle/>
          <a:p>
            <a:r>
              <a:rPr lang="en-US" dirty="0"/>
              <a:t>David Clay, Deepak Joshi and Nicholas Goeser</a:t>
            </a:r>
          </a:p>
          <a:p>
            <a:endParaRPr lang="en-US" dirty="0"/>
          </a:p>
          <a:p>
            <a:r>
              <a:rPr lang="en-US" dirty="0"/>
              <a:t>David Clay</a:t>
            </a:r>
          </a:p>
          <a:p>
            <a:r>
              <a:rPr lang="en-US" dirty="0"/>
              <a:t>Distinguished Professor Soil Science</a:t>
            </a:r>
          </a:p>
          <a:p>
            <a:r>
              <a:rPr lang="en-US" dirty="0"/>
              <a:t>Editor-in-Chief American Society of Agronomy</a:t>
            </a:r>
          </a:p>
          <a:p>
            <a:r>
              <a:rPr lang="en-US" dirty="0"/>
              <a:t>South Dakota State University</a:t>
            </a:r>
          </a:p>
          <a:p>
            <a:r>
              <a:rPr lang="en-US" dirty="0"/>
              <a:t> David.clay@sdstate.edu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1BA9A-DA99-BC26-C387-83A84638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339" y="400635"/>
            <a:ext cx="4382436" cy="4340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72D55-B7DC-5E78-C772-7D4E89D9027B}"/>
              </a:ext>
            </a:extLst>
          </p:cNvPr>
          <p:cNvSpPr txBox="1"/>
          <p:nvPr/>
        </p:nvSpPr>
        <p:spPr>
          <a:xfrm>
            <a:off x="2465330" y="5342200"/>
            <a:ext cx="7587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 for our research was provided by</a:t>
            </a:r>
          </a:p>
          <a:p>
            <a:r>
              <a:rPr lang="en-US" dirty="0"/>
              <a:t>USDA-AFRI, Land Use Change Initiative (LUCI), United Soybean Board, </a:t>
            </a:r>
          </a:p>
          <a:p>
            <a:r>
              <a:rPr lang="en-US" dirty="0"/>
              <a:t>SD Soybean Research and Promotion Council, SD Corn Utilization Council, K-State and SD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62128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D542-B19A-E1FD-40E2-961CEB71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312234"/>
            <a:ext cx="11576191" cy="151339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expectations are that converting grassland to cropland should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4F6A0-B358-AA5D-7EF5-49CD3CBCE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81" y="1970591"/>
            <a:ext cx="10515600" cy="3206751"/>
          </a:xfrm>
        </p:spPr>
        <p:txBody>
          <a:bodyPr/>
          <a:lstStyle/>
          <a:p>
            <a:r>
              <a:rPr lang="en-US" dirty="0"/>
              <a:t>Increased erosion</a:t>
            </a:r>
          </a:p>
          <a:p>
            <a:r>
              <a:rPr lang="en-US" dirty="0"/>
              <a:t>Reduced stored carbon in the soil</a:t>
            </a:r>
          </a:p>
          <a:p>
            <a:r>
              <a:rPr lang="en-US" dirty="0"/>
              <a:t>Lower soil health</a:t>
            </a:r>
          </a:p>
          <a:p>
            <a:r>
              <a:rPr lang="en-US" dirty="0"/>
              <a:t>Increased N requirement</a:t>
            </a:r>
          </a:p>
          <a:p>
            <a:r>
              <a:rPr lang="en-US" dirty="0"/>
              <a:t>Loss of habitat for wildlife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3330-0651-4332-AA97-F5EA3A58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425" y="284627"/>
            <a:ext cx="8429626" cy="861517"/>
          </a:xfrm>
        </p:spPr>
        <p:txBody>
          <a:bodyPr>
            <a:normAutofit/>
          </a:bodyPr>
          <a:lstStyle/>
          <a:p>
            <a:r>
              <a:rPr lang="en-US" dirty="0"/>
              <a:t>Reduced erosion from 1982 to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6E2E8-72A6-454B-877A-354FB14C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60" y="1094087"/>
            <a:ext cx="5696745" cy="3810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0984B-8653-4FA4-86EE-A4AA366C3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38" y="1077247"/>
            <a:ext cx="5763429" cy="3896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E1223C-DA09-B891-4915-7576298BDD6F}"/>
              </a:ext>
            </a:extLst>
          </p:cNvPr>
          <p:cNvSpPr txBox="1"/>
          <p:nvPr/>
        </p:nvSpPr>
        <p:spPr>
          <a:xfrm>
            <a:off x="743140" y="5077118"/>
            <a:ext cx="9238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These decreases are associated with reduced increased adoption of </a:t>
            </a:r>
          </a:p>
          <a:p>
            <a:r>
              <a:rPr lang="en-US" sz="2400" dirty="0"/>
              <a:t>conservation practices from near 0 in 1985 to 85% </a:t>
            </a:r>
          </a:p>
        </p:txBody>
      </p:sp>
    </p:spTree>
    <p:extLst>
      <p:ext uri="{BB962C8B-B14F-4D97-AF65-F5344CB8AC3E}">
        <p14:creationId xmlns:p14="http://schemas.microsoft.com/office/powerpoint/2010/main" val="39624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46F5-AAFE-2C91-1AAF-BC1771D4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396" y="166343"/>
            <a:ext cx="9093207" cy="860774"/>
          </a:xfrm>
        </p:spPr>
        <p:txBody>
          <a:bodyPr>
            <a:normAutofit/>
          </a:bodyPr>
          <a:lstStyle/>
          <a:p>
            <a:r>
              <a:rPr lang="en-US" dirty="0"/>
              <a:t>Increases soil organic carbon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CCD3-707A-E561-7327-0B447107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76" y="1027117"/>
            <a:ext cx="6915800" cy="47892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Midwest Laboratory shored with us data from their testing of farmer soil testing</a:t>
            </a:r>
          </a:p>
          <a:p>
            <a:r>
              <a:rPr lang="en-US" dirty="0"/>
              <a:t>They analyzed over 12 million soil samples from 2000 to 2022</a:t>
            </a:r>
          </a:p>
          <a:p>
            <a:endParaRPr lang="en-US" dirty="0"/>
          </a:p>
          <a:p>
            <a:r>
              <a:rPr lang="en-US" dirty="0"/>
              <a:t>Conservation practices have increased from near zero in 1985 to over 85% in 2017</a:t>
            </a:r>
          </a:p>
          <a:p>
            <a:r>
              <a:rPr lang="en-US" dirty="0"/>
              <a:t>SD yields have increased</a:t>
            </a:r>
          </a:p>
          <a:p>
            <a:pPr lvl="1"/>
            <a:r>
              <a:rPr lang="en-US" sz="2800" dirty="0"/>
              <a:t>Corn 2.76 </a:t>
            </a:r>
            <a:r>
              <a:rPr lang="en-US" sz="2800" dirty="0" err="1"/>
              <a:t>bu</a:t>
            </a:r>
            <a:r>
              <a:rPr lang="en-US" sz="2800" dirty="0"/>
              <a:t>/a year</a:t>
            </a:r>
          </a:p>
          <a:p>
            <a:pPr lvl="1"/>
            <a:r>
              <a:rPr lang="en-US" sz="2800" dirty="0"/>
              <a:t>Soybean 0.65 </a:t>
            </a:r>
            <a:r>
              <a:rPr lang="en-US" sz="2800" dirty="0" err="1"/>
              <a:t>bu</a:t>
            </a:r>
            <a:r>
              <a:rPr lang="en-US" sz="2800" dirty="0"/>
              <a:t>/a year</a:t>
            </a:r>
          </a:p>
          <a:p>
            <a:pPr lvl="1"/>
            <a:endParaRPr lang="en-US" sz="2800" dirty="0"/>
          </a:p>
          <a:p>
            <a:r>
              <a:rPr lang="en-US" dirty="0"/>
              <a:t>From 2000 to 2020, SOC increased 35%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43F8E8-1294-D184-BEA8-83738145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32" y="1809117"/>
            <a:ext cx="4486656" cy="31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88545"/>
            <a:ext cx="10229850" cy="8954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Increased yields even during droughts.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4" y="1081295"/>
            <a:ext cx="4185170" cy="2645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68683E-5365-A0FB-30AB-CBF64E3A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32" y="930722"/>
            <a:ext cx="4264821" cy="2796451"/>
          </a:xfrm>
          <a:prstGeom prst="rect">
            <a:avLst/>
          </a:prstGeom>
        </p:spPr>
      </p:pic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305235"/>
              </p:ext>
            </p:extLst>
          </p:nvPr>
        </p:nvGraphicFramePr>
        <p:xfrm>
          <a:off x="530203" y="3905188"/>
          <a:ext cx="10541043" cy="2656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4158">
                <a:tc>
                  <a:txBody>
                    <a:bodyPr/>
                    <a:lstStyle/>
                    <a:p>
                      <a:r>
                        <a:rPr lang="en-US" sz="2800" dirty="0"/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1974 (kg/ha)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2012 (kg/ha)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158">
                <a:tc>
                  <a:txBody>
                    <a:bodyPr/>
                    <a:lstStyle/>
                    <a:p>
                      <a:r>
                        <a:rPr lang="en-US" sz="2800" dirty="0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1230 (18bu/acre)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3070 (46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/acre)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158">
                <a:tc>
                  <a:txBody>
                    <a:bodyPr/>
                    <a:lstStyle/>
                    <a:p>
                      <a:r>
                        <a:rPr lang="en-US" sz="2800" dirty="0"/>
                        <a:t>Soybean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1340 (20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/acre)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2012 (30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/acre)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158">
                <a:tc>
                  <a:txBody>
                    <a:bodyPr/>
                    <a:lstStyle/>
                    <a:p>
                      <a:r>
                        <a:rPr lang="en-US" sz="2800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2060 (33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/acre)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6321 (100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/acre)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593951" y="157322"/>
            <a:ext cx="6684644" cy="114458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Improved soil resilience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86576"/>
              </p:ext>
            </p:extLst>
          </p:nvPr>
        </p:nvGraphicFramePr>
        <p:xfrm>
          <a:off x="211456" y="1301908"/>
          <a:ext cx="9763135" cy="3568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3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9713">
                <a:tc>
                  <a:txBody>
                    <a:bodyPr/>
                    <a:lstStyle/>
                    <a:p>
                      <a:r>
                        <a:rPr lang="en-US" sz="2400" dirty="0"/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 of water</a:t>
                      </a:r>
                    </a:p>
                    <a:p>
                      <a:r>
                        <a:rPr lang="en-US" sz="2400" dirty="0"/>
                        <a:t>from better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Return</a:t>
                      </a:r>
                      <a:r>
                        <a:rPr lang="en-US" sz="2400" baseline="0" dirty="0"/>
                        <a:t> due </a:t>
                      </a:r>
                    </a:p>
                    <a:p>
                      <a:r>
                        <a:rPr lang="en-US" sz="2400" baseline="0" dirty="0"/>
                        <a:t>To soil health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0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Bu/inch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$/</a:t>
                      </a:r>
                      <a:r>
                        <a:rPr lang="en-US" sz="2400" dirty="0" err="1"/>
                        <a:t>bu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03">
                <a:tc>
                  <a:txBody>
                    <a:bodyPr/>
                    <a:lstStyle/>
                    <a:p>
                      <a:r>
                        <a:rPr lang="en-US" sz="2400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03">
                <a:tc>
                  <a:txBody>
                    <a:bodyPr/>
                    <a:lstStyle/>
                    <a:p>
                      <a:r>
                        <a:rPr lang="en-US" sz="2400" dirty="0"/>
                        <a:t>Soybean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17">
                <a:tc>
                  <a:txBody>
                    <a:bodyPr/>
                    <a:lstStyle/>
                    <a:p>
                      <a:r>
                        <a:rPr lang="en-US" sz="2400" dirty="0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903"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702" name="TextBox 4"/>
          <p:cNvSpPr txBox="1">
            <a:spLocks noChangeArrowheads="1"/>
          </p:cNvSpPr>
          <p:nvPr/>
        </p:nvSpPr>
        <p:spPr bwMode="auto">
          <a:xfrm>
            <a:off x="10152671" y="1417528"/>
            <a:ext cx="182787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This results in an annual return of $89.6/acre  resulting from soil health</a:t>
            </a:r>
          </a:p>
        </p:txBody>
      </p:sp>
    </p:spTree>
    <p:extLst>
      <p:ext uri="{BB962C8B-B14F-4D97-AF65-F5344CB8AC3E}">
        <p14:creationId xmlns:p14="http://schemas.microsoft.com/office/powerpoint/2010/main" val="291152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7E96-040D-0273-E7A9-FF9121C3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75" y="193676"/>
            <a:ext cx="7258050" cy="920750"/>
          </a:xfrm>
        </p:spPr>
        <p:txBody>
          <a:bodyPr/>
          <a:lstStyle/>
          <a:p>
            <a:r>
              <a:rPr lang="en-US" dirty="0"/>
              <a:t>Impact on 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A2C90-18E9-CAE3-B8F9-2DC3A0D1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224" y="1538172"/>
            <a:ext cx="10069552" cy="4989474"/>
          </a:xfrm>
        </p:spPr>
        <p:txBody>
          <a:bodyPr>
            <a:normAutofit/>
          </a:bodyPr>
          <a:lstStyle/>
          <a:p>
            <a:r>
              <a:rPr lang="en-US" dirty="0"/>
              <a:t>N rate is linked to nitrate leaching into ground water and nitrous oxide emissions</a:t>
            </a:r>
          </a:p>
          <a:p>
            <a:endParaRPr lang="en-US" dirty="0"/>
          </a:p>
          <a:p>
            <a:r>
              <a:rPr lang="en-US" dirty="0"/>
              <a:t>SD N  recommendation = 1.2 (yield goal)–credits+25 </a:t>
            </a:r>
            <a:r>
              <a:rPr lang="en-US" dirty="0" err="1"/>
              <a:t>lbs</a:t>
            </a:r>
            <a:r>
              <a:rPr lang="en-US" dirty="0"/>
              <a:t> N a</a:t>
            </a:r>
          </a:p>
          <a:p>
            <a:pPr marL="0" indent="0">
              <a:buNone/>
            </a:pPr>
            <a:r>
              <a:rPr lang="en-US" dirty="0"/>
              <a:t>				to</a:t>
            </a:r>
          </a:p>
          <a:p>
            <a:r>
              <a:rPr lang="en-US" dirty="0"/>
              <a:t>N recommendation = 1.0 (yield goal) – credits</a:t>
            </a:r>
          </a:p>
          <a:p>
            <a:endParaRPr lang="en-US" dirty="0"/>
          </a:p>
          <a:p>
            <a:r>
              <a:rPr lang="en-US" dirty="0"/>
              <a:t>Where did this N come from?</a:t>
            </a:r>
          </a:p>
          <a:p>
            <a:pPr lvl="1"/>
            <a:r>
              <a:rPr lang="en-US" dirty="0"/>
              <a:t>Increased SOC and soil water</a:t>
            </a:r>
          </a:p>
        </p:txBody>
      </p:sp>
    </p:spTree>
    <p:extLst>
      <p:ext uri="{BB962C8B-B14F-4D97-AF65-F5344CB8AC3E}">
        <p14:creationId xmlns:p14="http://schemas.microsoft.com/office/powerpoint/2010/main" val="20404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42DA-C04D-6799-740C-39ED212D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258" y="287066"/>
            <a:ext cx="87815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Can we grow the supply of biofuels</a:t>
            </a:r>
            <a:br>
              <a:rPr lang="en-US" dirty="0"/>
            </a:br>
            <a:r>
              <a:rPr lang="en-US" dirty="0"/>
              <a:t>annual yield change from 2000 to 2020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46965A-1DF8-374B-9183-FD67F6921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16008"/>
              </p:ext>
            </p:extLst>
          </p:nvPr>
        </p:nvGraphicFramePr>
        <p:xfrm>
          <a:off x="682083" y="1747566"/>
          <a:ext cx="1051559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82123491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69825374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508315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Soybeans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21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Bu/(</a:t>
                      </a:r>
                      <a:r>
                        <a:rPr lang="en-US" sz="2400" dirty="0" err="1"/>
                        <a:t>acre×year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Bu/(</a:t>
                      </a:r>
                      <a:r>
                        <a:rPr lang="en-US" sz="2400" dirty="0" err="1"/>
                        <a:t>acre×year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797861"/>
                  </a:ext>
                </a:extLst>
              </a:tr>
              <a:tr h="3431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528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58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3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7005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C50D75-B9B4-19B5-E4D2-B7E464C14F26}"/>
              </a:ext>
            </a:extLst>
          </p:cNvPr>
          <p:cNvSpPr txBox="1"/>
          <p:nvPr/>
        </p:nvSpPr>
        <p:spPr>
          <a:xfrm>
            <a:off x="650488" y="4810362"/>
            <a:ext cx="10796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yield increase is attributed to improved genetics and increased soil health.</a:t>
            </a:r>
          </a:p>
          <a:p>
            <a:r>
              <a:rPr lang="en-US" sz="2400" dirty="0"/>
              <a:t>If we can increase these gains, the expectation is that each year in these 4 stated</a:t>
            </a:r>
          </a:p>
          <a:p>
            <a:r>
              <a:rPr lang="en-US" sz="2400" dirty="0"/>
              <a:t>corn production will increase over 82 million bushels.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629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323A-94A9-D9BE-D16F-F14FF165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73CA4-70FA-7067-005D-51B944A3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Better understanding on the social aspect of land use change</a:t>
            </a:r>
          </a:p>
          <a:p>
            <a:pPr marL="0" indent="0">
              <a:buNone/>
            </a:pPr>
            <a:r>
              <a:rPr lang="en-US" dirty="0"/>
              <a:t>How do we continue increasing production without converting lands.</a:t>
            </a:r>
          </a:p>
          <a:p>
            <a:pPr marL="0" indent="0">
              <a:buNone/>
            </a:pPr>
            <a:r>
              <a:rPr lang="en-US" dirty="0"/>
              <a:t>Is there a maximum amount of carbon that can be stored in our soil</a:t>
            </a:r>
          </a:p>
          <a:p>
            <a:pPr marL="0" indent="0">
              <a:buNone/>
            </a:pPr>
            <a:r>
              <a:rPr lang="en-US" dirty="0"/>
              <a:t>We need better methods to demonstrate to farmers how soil health improvements have increased their yields and profitability.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4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04" y="239312"/>
            <a:ext cx="11942296" cy="1108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Summary: Conservation practices—Water — Yield—Erosion—N use are interconnected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CD576-D0A5-583C-FFAE-9DB3D9C64D27}"/>
              </a:ext>
            </a:extLst>
          </p:cNvPr>
          <p:cNvSpPr txBox="1"/>
          <p:nvPr/>
        </p:nvSpPr>
        <p:spPr>
          <a:xfrm>
            <a:off x="468350" y="1583472"/>
            <a:ext cx="1053790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Land is being converted from grassland to croplands.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Most of this land is suitable for row crop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Erosion decreased.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N applied/</a:t>
            </a:r>
            <a:r>
              <a:rPr lang="en-US" sz="2800" dirty="0" err="1"/>
              <a:t>bu</a:t>
            </a:r>
            <a:r>
              <a:rPr lang="en-US" sz="2800" dirty="0"/>
              <a:t> is decreasing.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Yield increases attributed to improved soil health and better genetics.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Improved soil heath and better genetics are growing the amount of corn produced at a rate of 82 million </a:t>
            </a:r>
            <a:r>
              <a:rPr lang="en-US" sz="2800" dirty="0" err="1"/>
              <a:t>bu</a:t>
            </a:r>
            <a:r>
              <a:rPr lang="en-US" sz="2800" dirty="0"/>
              <a:t> of corn per year in SD, MN, IO, </a:t>
            </a:r>
            <a:r>
              <a:rPr lang="en-US" sz="2800"/>
              <a:t>and NE.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701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A5E38-9FBF-5964-ECD4-D6A9B1A9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84" y="1926797"/>
            <a:ext cx="10515600" cy="1325563"/>
          </a:xfrm>
        </p:spPr>
        <p:txBody>
          <a:bodyPr/>
          <a:lstStyle/>
          <a:p>
            <a:r>
              <a:rPr lang="en-US" dirty="0"/>
              <a:t>Thank you for the opportunity to visit with you</a:t>
            </a:r>
          </a:p>
        </p:txBody>
      </p:sp>
    </p:spTree>
    <p:extLst>
      <p:ext uri="{BB962C8B-B14F-4D97-AF65-F5344CB8AC3E}">
        <p14:creationId xmlns:p14="http://schemas.microsoft.com/office/powerpoint/2010/main" val="118255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111E-D15E-017C-41C9-A0BDFD3C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946" y="237856"/>
            <a:ext cx="10287001" cy="677108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Supporters of LUCI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835BF-DB24-4A34-21D3-F6B643818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345933"/>
            <a:ext cx="2358867" cy="754602"/>
          </a:xfrm>
        </p:spPr>
        <p:txBody>
          <a:bodyPr anchor="b"/>
          <a:lstStyle/>
          <a:p>
            <a:r>
              <a:rPr lang="en-US"/>
              <a:t>Steering Committee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2E96F-A368-DBFA-4735-34E77F0EAA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501" y="2333573"/>
            <a:ext cx="2358867" cy="3269204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Gevo </a:t>
            </a:r>
          </a:p>
          <a:p>
            <a:r>
              <a:rPr lang="en-US"/>
              <a:t>Iowa Soybean Association </a:t>
            </a:r>
          </a:p>
          <a:p>
            <a:r>
              <a:rPr lang="en-US"/>
              <a:t>Kearney</a:t>
            </a:r>
          </a:p>
          <a:p>
            <a:r>
              <a:rPr lang="en-US"/>
              <a:t>McDonald’s </a:t>
            </a:r>
          </a:p>
          <a:p>
            <a:r>
              <a:rPr lang="en-US"/>
              <a:t>National Sorghum Producers </a:t>
            </a:r>
          </a:p>
          <a:p>
            <a:r>
              <a:rPr lang="en-US"/>
              <a:t>The Nature Conservancy </a:t>
            </a:r>
          </a:p>
          <a:p>
            <a:r>
              <a:rPr lang="en-US"/>
              <a:t>U.S. Soybean Export Council</a:t>
            </a:r>
          </a:p>
          <a:p>
            <a:r>
              <a:rPr lang="en-US"/>
              <a:t>United Soybean Board</a:t>
            </a:r>
          </a:p>
          <a:p>
            <a:r>
              <a:rPr lang="en-US"/>
              <a:t>World Wildlife Fund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5B97B3-B3FE-1244-5E6A-BFCFC99FD1F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37133" y="1345931"/>
            <a:ext cx="2148760" cy="754602"/>
          </a:xfrm>
        </p:spPr>
        <p:txBody>
          <a:bodyPr anchor="b"/>
          <a:lstStyle/>
          <a:p>
            <a:r>
              <a:rPr lang="en-US"/>
              <a:t>Technical Task Force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36D1D-C526-9473-0C6A-82FC31192A9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37134" y="2202870"/>
            <a:ext cx="2148760" cy="4545800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Accountability Framework Initiative </a:t>
            </a:r>
          </a:p>
          <a:p>
            <a:r>
              <a:rPr lang="en-US"/>
              <a:t>Arizona State University </a:t>
            </a:r>
          </a:p>
          <a:p>
            <a:r>
              <a:rPr lang="en-US" err="1"/>
              <a:t>CropGrower</a:t>
            </a:r>
            <a:r>
              <a:rPr lang="en-US"/>
              <a:t>, LLC </a:t>
            </a:r>
          </a:p>
          <a:p>
            <a:r>
              <a:rPr lang="en-US"/>
              <a:t>Ducks Unlimited </a:t>
            </a:r>
          </a:p>
          <a:p>
            <a:r>
              <a:rPr lang="en-US"/>
              <a:t>EPA</a:t>
            </a:r>
          </a:p>
          <a:p>
            <a:r>
              <a:rPr lang="en-US"/>
              <a:t>FFAR</a:t>
            </a:r>
          </a:p>
          <a:p>
            <a:r>
              <a:rPr lang="en-US"/>
              <a:t>Gevo</a:t>
            </a:r>
          </a:p>
          <a:p>
            <a:r>
              <a:rPr lang="en-US"/>
              <a:t>Iowa Soybean Association </a:t>
            </a:r>
          </a:p>
          <a:p>
            <a:r>
              <a:rPr lang="en-US"/>
              <a:t>Kansas State University</a:t>
            </a:r>
          </a:p>
          <a:p>
            <a:r>
              <a:rPr lang="en-US"/>
              <a:t>Lone Oak Ventures</a:t>
            </a:r>
          </a:p>
          <a:p>
            <a:r>
              <a:rPr lang="en-US"/>
              <a:t>McDonald’s </a:t>
            </a:r>
          </a:p>
          <a:p>
            <a:r>
              <a:rPr lang="en-US"/>
              <a:t>Oak Ridge National Laboratory </a:t>
            </a:r>
          </a:p>
          <a:p>
            <a:r>
              <a:rPr lang="en-US"/>
              <a:t>South Dakota State University </a:t>
            </a:r>
          </a:p>
          <a:p>
            <a:r>
              <a:rPr lang="en-US"/>
              <a:t>The Nature Conservancy </a:t>
            </a:r>
          </a:p>
          <a:p>
            <a:r>
              <a:rPr lang="en-US"/>
              <a:t>University of Wisconsin </a:t>
            </a:r>
          </a:p>
          <a:p>
            <a:r>
              <a:rPr lang="en-US"/>
              <a:t>University of Wisconsin - Madison </a:t>
            </a:r>
          </a:p>
          <a:p>
            <a:r>
              <a:rPr lang="en-US"/>
              <a:t>U.S. Soybean Export Council</a:t>
            </a:r>
          </a:p>
          <a:p>
            <a:r>
              <a:rPr lang="en-US"/>
              <a:t>United Soybean Board</a:t>
            </a:r>
          </a:p>
          <a:p>
            <a:r>
              <a:rPr lang="en-US"/>
              <a:t>World Wildlife Fund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60C3E6-68A8-FBEC-0D45-F9EAEDFE61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6107" y="1345931"/>
            <a:ext cx="2148760" cy="754602"/>
          </a:xfrm>
        </p:spPr>
        <p:txBody>
          <a:bodyPr anchor="b"/>
          <a:lstStyle/>
          <a:p>
            <a:r>
              <a:rPr lang="en-US"/>
              <a:t>Definitions Task Force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3ED3F-36C8-4FBC-848D-F91160217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6108" y="2333570"/>
            <a:ext cx="2346186" cy="4415100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Arva Intelligence</a:t>
            </a:r>
          </a:p>
          <a:p>
            <a:r>
              <a:rPr lang="en-US"/>
              <a:t>Clean Fuels Alliance America</a:t>
            </a:r>
          </a:p>
          <a:p>
            <a:r>
              <a:rPr lang="en-US"/>
              <a:t>Earthworm</a:t>
            </a:r>
          </a:p>
          <a:p>
            <a:r>
              <a:rPr lang="en-US"/>
              <a:t>Environmental Defense Fund</a:t>
            </a:r>
          </a:p>
          <a:p>
            <a:r>
              <a:rPr lang="en-US"/>
              <a:t>Individual Farmers</a:t>
            </a:r>
          </a:p>
          <a:p>
            <a:r>
              <a:rPr lang="en-US"/>
              <a:t>Gevo</a:t>
            </a:r>
          </a:p>
          <a:p>
            <a:r>
              <a:rPr lang="en-US"/>
              <a:t>JBS</a:t>
            </a:r>
          </a:p>
          <a:p>
            <a:r>
              <a:rPr lang="en-US"/>
              <a:t>McDonalds</a:t>
            </a:r>
          </a:p>
          <a:p>
            <a:r>
              <a:rPr lang="en-US"/>
              <a:t>National Cattleman’s Beef Association</a:t>
            </a:r>
          </a:p>
          <a:p>
            <a:r>
              <a:rPr lang="en-US"/>
              <a:t>National Corn Growers Association</a:t>
            </a:r>
          </a:p>
          <a:p>
            <a:r>
              <a:rPr lang="en-US"/>
              <a:t>Platform for Ag and Climate Transformation</a:t>
            </a:r>
          </a:p>
          <a:p>
            <a:r>
              <a:rPr lang="en-US"/>
              <a:t>Individual Ranchers</a:t>
            </a:r>
          </a:p>
          <a:p>
            <a:r>
              <a:rPr lang="en-US"/>
              <a:t>The Nature Conservancy</a:t>
            </a:r>
          </a:p>
          <a:p>
            <a:r>
              <a:rPr lang="en-US"/>
              <a:t>U.S. Roundtable for Sustainable Beef</a:t>
            </a:r>
          </a:p>
          <a:p>
            <a:r>
              <a:rPr lang="en-US"/>
              <a:t>U.S. Soybean Export Council</a:t>
            </a:r>
          </a:p>
          <a:p>
            <a:r>
              <a:rPr lang="en-US"/>
              <a:t>United Soybean Board</a:t>
            </a:r>
          </a:p>
          <a:p>
            <a:r>
              <a:rPr lang="en-US"/>
              <a:t>World Wildlife Fund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4047CB-CEC1-301E-1377-7BB1F40ECCF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75080" y="1335881"/>
            <a:ext cx="2358867" cy="754602"/>
          </a:xfrm>
        </p:spPr>
        <p:txBody>
          <a:bodyPr anchor="b"/>
          <a:lstStyle/>
          <a:p>
            <a:r>
              <a:rPr lang="en-US"/>
              <a:t>Additional supporters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1A1702-EA5C-674E-6CAA-D70DCD1E56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75081" y="2323521"/>
            <a:ext cx="2804301" cy="3269204"/>
          </a:xfrm>
        </p:spPr>
        <p:txBody>
          <a:bodyPr>
            <a:normAutofit/>
          </a:bodyPr>
          <a:lstStyle/>
          <a:p>
            <a:r>
              <a:rPr lang="en-US" sz="1200"/>
              <a:t>General Mills</a:t>
            </a:r>
          </a:p>
          <a:p>
            <a:r>
              <a:rPr lang="en-US" sz="1200"/>
              <a:t>Pheasants Forever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2663F-7019-F385-835C-B23E3482CEEA}"/>
              </a:ext>
            </a:extLst>
          </p:cNvPr>
          <p:cNvSpPr/>
          <p:nvPr/>
        </p:nvSpPr>
        <p:spPr>
          <a:xfrm>
            <a:off x="10639067" y="5340481"/>
            <a:ext cx="1445758" cy="13775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logo with a sun and fields&#10;&#10;Description automatically generated">
            <a:extLst>
              <a:ext uri="{FF2B5EF4-FFF2-40B4-BE49-F238E27FC236}">
                <a16:creationId xmlns:a16="http://schemas.microsoft.com/office/drawing/2014/main" id="{E20AB754-6209-0DCC-11E9-175D8D436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49" y="5346699"/>
            <a:ext cx="1453875" cy="13713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4D89D-5E43-68F8-11D2-B430CE033B38}"/>
              </a:ext>
            </a:extLst>
          </p:cNvPr>
          <p:cNvSpPr/>
          <p:nvPr/>
        </p:nvSpPr>
        <p:spPr>
          <a:xfrm>
            <a:off x="0" y="5645314"/>
            <a:ext cx="3474720" cy="12126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6">
            <a:extLst>
              <a:ext uri="{FF2B5EF4-FFF2-40B4-BE49-F238E27FC236}">
                <a16:creationId xmlns:a16="http://schemas.microsoft.com/office/drawing/2014/main" id="{F6974169-251B-91BB-F271-43B489F0011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7360" y="6062912"/>
            <a:ext cx="1514322" cy="577156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9BA3B5C5-A19F-8BC0-8C50-6FC8AF61BB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005" y="5890076"/>
            <a:ext cx="1208948" cy="7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BE25-29C4-AB64-3014-D9238A2F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358"/>
          </a:xfrm>
        </p:spPr>
        <p:txBody>
          <a:bodyPr/>
          <a:lstStyle/>
          <a:p>
            <a:pPr algn="ctr"/>
            <a:r>
              <a:rPr lang="en-US" dirty="0"/>
              <a:t>Questions I attempted to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AD9A-075B-5F4E-4FFF-0893B069B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152"/>
            <a:ext cx="10515600" cy="4351338"/>
          </a:xfrm>
        </p:spPr>
        <p:txBody>
          <a:bodyPr/>
          <a:lstStyle/>
          <a:p>
            <a:r>
              <a:rPr lang="en-US" dirty="0"/>
              <a:t>How much and where is land use change occurring in SD</a:t>
            </a:r>
          </a:p>
          <a:p>
            <a:pPr lvl="1"/>
            <a:r>
              <a:rPr lang="en-US" dirty="0"/>
              <a:t>Land surveys were conducted in 2006, 2012, 2014, and 2022</a:t>
            </a:r>
          </a:p>
          <a:p>
            <a:r>
              <a:rPr lang="en-US" dirty="0"/>
              <a:t>Can we grow the supply of biofuels</a:t>
            </a:r>
          </a:p>
          <a:p>
            <a:pPr lvl="1"/>
            <a:r>
              <a:rPr lang="en-US" dirty="0"/>
              <a:t>Supply of corn and soybeans</a:t>
            </a:r>
          </a:p>
          <a:p>
            <a:pPr lvl="1"/>
            <a:r>
              <a:rPr lang="en-US" dirty="0"/>
              <a:t>Changes in erosion and N use</a:t>
            </a:r>
          </a:p>
          <a:p>
            <a:r>
              <a:rPr lang="en-US" dirty="0"/>
              <a:t>What research questions </a:t>
            </a:r>
          </a:p>
          <a:p>
            <a:pPr lvl="1"/>
            <a:r>
              <a:rPr lang="en-US" dirty="0"/>
              <a:t>How to continue increasing good and services from existing cropland</a:t>
            </a:r>
          </a:p>
          <a:p>
            <a:pPr lvl="1"/>
            <a:r>
              <a:rPr lang="en-US" dirty="0"/>
              <a:t>Reduce the barriers to the adoption of conservation practices and 4R nutrient management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2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817D7-8654-5E98-047A-0C1180EC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59" y="160412"/>
            <a:ext cx="79396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much and where is land use change occurring in SD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35B57A-6552-7229-145E-BE46FBD4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79" y="1592838"/>
            <a:ext cx="6168850" cy="5021611"/>
          </a:xfrm>
        </p:spPr>
        <p:txBody>
          <a:bodyPr>
            <a:normAutofit/>
          </a:bodyPr>
          <a:lstStyle/>
          <a:p>
            <a:r>
              <a:rPr lang="en-US" dirty="0"/>
              <a:t>SD was selected as a model system because it on the transition between tall and short grass prairies.</a:t>
            </a:r>
          </a:p>
          <a:p>
            <a:endParaRPr lang="en-US" dirty="0"/>
          </a:p>
          <a:p>
            <a:r>
              <a:rPr lang="en-US" dirty="0"/>
              <a:t>Produces row crops and livestock.</a:t>
            </a:r>
          </a:p>
          <a:p>
            <a:endParaRPr lang="en-US" dirty="0"/>
          </a:p>
          <a:p>
            <a:r>
              <a:rPr lang="en-US" dirty="0"/>
              <a:t>Important habitat for wildlife.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22325-DD28-4B3C-C29D-63B19C4D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29" y="1485975"/>
            <a:ext cx="5659095" cy="36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898EC-0FAE-783F-794E-5598728A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Dakota Maps with Sampling Points</a:t>
            </a:r>
          </a:p>
        </p:txBody>
      </p:sp>
      <p:pic>
        <p:nvPicPr>
          <p:cNvPr id="4" name="Picture 3" descr="A map of the state of south dakota&#10;&#10;AI-generated content may be incorrect.">
            <a:extLst>
              <a:ext uri="{FF2B5EF4-FFF2-40B4-BE49-F238E27FC236}">
                <a16:creationId xmlns:a16="http://schemas.microsoft.com/office/drawing/2014/main" id="{288C53E7-00AB-5ED7-ACF0-84B197F97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2" y="1577964"/>
            <a:ext cx="7530643" cy="4803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CB38E-33F5-CCA3-DD90-0075EA516F6F}"/>
              </a:ext>
            </a:extLst>
          </p:cNvPr>
          <p:cNvSpPr txBox="1"/>
          <p:nvPr/>
        </p:nvSpPr>
        <p:spPr>
          <a:xfrm>
            <a:off x="7939422" y="1911069"/>
            <a:ext cx="41411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Over 2006, 2012, 2014 and 2022= 57,600 sampling points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Crop land around 18 million acres</a:t>
            </a:r>
          </a:p>
          <a:p>
            <a:pPr algn="ctr"/>
            <a:r>
              <a:rPr lang="en-US" sz="2800" dirty="0"/>
              <a:t>Grassland (pasture and rangeland) and around 24 million acres.</a:t>
            </a:r>
          </a:p>
        </p:txBody>
      </p:sp>
    </p:spTree>
    <p:extLst>
      <p:ext uri="{BB962C8B-B14F-4D97-AF65-F5344CB8AC3E}">
        <p14:creationId xmlns:p14="http://schemas.microsoft.com/office/powerpoint/2010/main" val="147133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E3E1-03BD-BAEB-10F8-BAC990F5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399" y="87923"/>
            <a:ext cx="11051931" cy="883427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point was classified based on visual </a:t>
            </a:r>
            <a:b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using USDA-NAIP imagery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AF58A-A6D5-2BA5-A3DF-1D14968B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4" y="2021682"/>
            <a:ext cx="15113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829EA2-D107-D907-A81C-88310255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96" y="2033588"/>
            <a:ext cx="15494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A47454-5839-3E6A-E897-6EDDC2A5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5"/>
          <a:stretch>
            <a:fillRect/>
          </a:stretch>
        </p:blipFill>
        <p:spPr bwMode="auto">
          <a:xfrm>
            <a:off x="5243514" y="3236914"/>
            <a:ext cx="1495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C05E1-6128-0E24-D859-4A354B661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7"/>
          <a:stretch>
            <a:fillRect/>
          </a:stretch>
        </p:blipFill>
        <p:spPr bwMode="auto">
          <a:xfrm>
            <a:off x="10218856" y="3201037"/>
            <a:ext cx="1549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722AFF-CCDC-94EC-8C4E-76A47E53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-30141" r="308" b="22281"/>
          <a:stretch>
            <a:fillRect/>
          </a:stretch>
        </p:blipFill>
        <p:spPr bwMode="auto">
          <a:xfrm>
            <a:off x="5238750" y="3963399"/>
            <a:ext cx="14954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7C7B35-62B8-00D8-A879-08E52C16DC11}"/>
              </a:ext>
            </a:extLst>
          </p:cNvPr>
          <p:cNvSpPr txBox="1"/>
          <p:nvPr/>
        </p:nvSpPr>
        <p:spPr>
          <a:xfrm>
            <a:off x="137432" y="2879357"/>
            <a:ext cx="4495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Cropland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cultivated crops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58E4B-9583-EAA8-9F32-D8564E0C1831}"/>
              </a:ext>
            </a:extLst>
          </p:cNvPr>
          <p:cNvSpPr txBox="1"/>
          <p:nvPr/>
        </p:nvSpPr>
        <p:spPr>
          <a:xfrm>
            <a:off x="111003" y="3869695"/>
            <a:ext cx="21097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Grassland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Hay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Pasture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Herbaceous Grasslands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3C8DB2-D2BD-6514-0ED1-2382CE581A1E}"/>
              </a:ext>
            </a:extLst>
          </p:cNvPr>
          <p:cNvSpPr txBox="1"/>
          <p:nvPr/>
        </p:nvSpPr>
        <p:spPr>
          <a:xfrm>
            <a:off x="2602828" y="3869695"/>
            <a:ext cx="19446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Other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Water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Wetlands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Forested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NonAg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90639-474E-9276-5F8D-F254D329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119" y="1601056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2006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4C6D9-2EFF-47B3-15FD-08B7E3C9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7639" y="1633014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8255AB-51E3-66C5-E0A7-56D4D2E4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28966" r="3149" b="5063"/>
          <a:stretch>
            <a:fillRect/>
          </a:stretch>
        </p:blipFill>
        <p:spPr bwMode="auto">
          <a:xfrm>
            <a:off x="10193458" y="4406293"/>
            <a:ext cx="15494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DE7033-6E70-C24A-98A8-C33F3C5A9FA1}"/>
              </a:ext>
            </a:extLst>
          </p:cNvPr>
          <p:cNvSpPr txBox="1"/>
          <p:nvPr/>
        </p:nvSpPr>
        <p:spPr>
          <a:xfrm>
            <a:off x="111003" y="847668"/>
            <a:ext cx="529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USDA-NAIP Imagery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&amp; collected during the peak growing season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 for 2006, 2012, and 2014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0.6 m for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9DE0F-EE2D-F564-73CD-5D9501BEA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672" y="1633014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2012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27436-8E66-D55C-E11E-CBEBA6B41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198" y="1653382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2014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75E457-7EAE-F9BA-273B-81B3953BE196}"/>
              </a:ext>
            </a:extLst>
          </p:cNvPr>
          <p:cNvCxnSpPr/>
          <p:nvPr/>
        </p:nvCxnSpPr>
        <p:spPr>
          <a:xfrm>
            <a:off x="7860485" y="2171700"/>
            <a:ext cx="0" cy="3077308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9BEC74-4CA9-93DF-EFAF-BA144A9B36F1}"/>
              </a:ext>
            </a:extLst>
          </p:cNvPr>
          <p:cNvCxnSpPr/>
          <p:nvPr/>
        </p:nvCxnSpPr>
        <p:spPr>
          <a:xfrm>
            <a:off x="9081539" y="2150147"/>
            <a:ext cx="0" cy="3077308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135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1">
            <a:extLst>
              <a:ext uri="{FF2B5EF4-FFF2-40B4-BE49-F238E27FC236}">
                <a16:creationId xmlns:a16="http://schemas.microsoft.com/office/drawing/2014/main" id="{986A6814-1D36-83E4-6A5E-02FEB89AB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66" y="173771"/>
            <a:ext cx="11991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Quality Assessment: Where are land use changes occurring? </a:t>
            </a:r>
          </a:p>
        </p:txBody>
      </p:sp>
      <p:pic>
        <p:nvPicPr>
          <p:cNvPr id="110596" name="Picture 2" descr="Image result for land capability classes">
            <a:extLst>
              <a:ext uri="{FF2B5EF4-FFF2-40B4-BE49-F238E27FC236}">
                <a16:creationId xmlns:a16="http://schemas.microsoft.com/office/drawing/2014/main" id="{0EBBFEFD-0122-6E88-E391-99577ECEC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97" y="1403806"/>
            <a:ext cx="5635652" cy="34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B6858-FF73-BA43-C0E5-FBDF8572F843}"/>
              </a:ext>
            </a:extLst>
          </p:cNvPr>
          <p:cNvSpPr txBox="1"/>
          <p:nvPr/>
        </p:nvSpPr>
        <p:spPr>
          <a:xfrm>
            <a:off x="226505" y="1731799"/>
            <a:ext cx="5969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Land Capability Class (LCC)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Super imposed on sampling points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LCC I to IV considered suitable for cultivation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LCC V has excess water limitation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LCC VI to VII unsuitable for cultivation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5284A-DB4E-C7BD-68FA-54BCE07F8EFA}"/>
              </a:ext>
            </a:extLst>
          </p:cNvPr>
          <p:cNvSpPr txBox="1"/>
          <p:nvPr/>
        </p:nvSpPr>
        <p:spPr>
          <a:xfrm>
            <a:off x="7964573" y="6581001"/>
            <a:ext cx="4227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Image reference: http://nesoil.com/ri/capabilityclasses.htm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TextBox 2">
            <a:extLst>
              <a:ext uri="{FF2B5EF4-FFF2-40B4-BE49-F238E27FC236}">
                <a16:creationId xmlns:a16="http://schemas.microsoft.com/office/drawing/2014/main" id="{3DF1F130-7EEE-16B8-F2CE-EB985025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47" y="163679"/>
            <a:ext cx="119135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/>
              <a:t>Grassland to Cropland Conversion: East Vs. West </a:t>
            </a:r>
          </a:p>
        </p:txBody>
      </p:sp>
      <p:pic>
        <p:nvPicPr>
          <p:cNvPr id="4" name="Picture 3" descr="A map of the state of south dakota with red dots&#10;&#10;AI-generated content may be incorrect.">
            <a:extLst>
              <a:ext uri="{FF2B5EF4-FFF2-40B4-BE49-F238E27FC236}">
                <a16:creationId xmlns:a16="http://schemas.microsoft.com/office/drawing/2014/main" id="{795521E4-B151-C48B-D67D-B37F3C34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81" y="810010"/>
            <a:ext cx="5309371" cy="3342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9CB58-7B7F-07A7-2337-50B251A4CFE5}"/>
              </a:ext>
            </a:extLst>
          </p:cNvPr>
          <p:cNvSpPr txBox="1"/>
          <p:nvPr/>
        </p:nvSpPr>
        <p:spPr>
          <a:xfrm>
            <a:off x="693428" y="4152819"/>
            <a:ext cx="10805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From 2006 to 2022 about 1.5 million ha (3.7 million acres) were converted from grassland to cropland</a:t>
            </a:r>
          </a:p>
          <a:p>
            <a:endParaRPr lang="en-US" sz="2800" dirty="0"/>
          </a:p>
          <a:p>
            <a:r>
              <a:rPr lang="en-US" sz="2800" dirty="0"/>
              <a:t>From 2006 to 2022, about 0.24 million ha (0.6 million acres) were converted from cropland to grassland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B1AF-D85D-80B7-8BEA-60187855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Land capability class of converted land from 2006 to 2022 in South Dakota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1F54-3EB7-AFE9-5FA3-A53A10B53B26}"/>
              </a:ext>
            </a:extLst>
          </p:cNvPr>
          <p:cNvSpPr txBox="1"/>
          <p:nvPr/>
        </p:nvSpPr>
        <p:spPr>
          <a:xfrm>
            <a:off x="592193" y="5072954"/>
            <a:ext cx="5170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89.2 % of the land converted was suitable for </a:t>
            </a:r>
          </a:p>
          <a:p>
            <a:r>
              <a:rPr lang="en-US" sz="2000" dirty="0"/>
              <a:t>crop production (LCC I-IV).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D10A5-7CA9-9E7C-07FE-949F6AC0137B}"/>
              </a:ext>
            </a:extLst>
          </p:cNvPr>
          <p:cNvSpPr txBox="1"/>
          <p:nvPr/>
        </p:nvSpPr>
        <p:spPr>
          <a:xfrm>
            <a:off x="6751357" y="5072954"/>
            <a:ext cx="4937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88.7% of the land converted to grassland</a:t>
            </a:r>
          </a:p>
          <a:p>
            <a:r>
              <a:rPr lang="en-US" sz="2000" dirty="0"/>
              <a:t>was suitable for crop production (LCC I-IV).</a:t>
            </a:r>
          </a:p>
        </p:txBody>
      </p:sp>
      <p:pic>
        <p:nvPicPr>
          <p:cNvPr id="7" name="Picture 6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8AAAFC81-5B6C-11DD-7764-D3105FCD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39" y="2261388"/>
            <a:ext cx="5296535" cy="2495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B3659-A6F3-522C-9A78-7E788C2D7A21}"/>
              </a:ext>
            </a:extLst>
          </p:cNvPr>
          <p:cNvSpPr txBox="1"/>
          <p:nvPr/>
        </p:nvSpPr>
        <p:spPr>
          <a:xfrm>
            <a:off x="259739" y="1600220"/>
            <a:ext cx="4918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Grassland to cropland 2006 to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7CBD3-6E49-33E1-8502-B08395B7430B}"/>
              </a:ext>
            </a:extLst>
          </p:cNvPr>
          <p:cNvSpPr txBox="1"/>
          <p:nvPr/>
        </p:nvSpPr>
        <p:spPr>
          <a:xfrm>
            <a:off x="6540457" y="1600220"/>
            <a:ext cx="514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Cropland to grassland 2006 to 2022</a:t>
            </a:r>
          </a:p>
        </p:txBody>
      </p:sp>
      <p:pic>
        <p:nvPicPr>
          <p:cNvPr id="10" name="Picture 9" descr="A graph with red lines and numbers&#10;&#10;AI-generated content may be incorrect.">
            <a:extLst>
              <a:ext uri="{FF2B5EF4-FFF2-40B4-BE49-F238E27FC236}">
                <a16:creationId xmlns:a16="http://schemas.microsoft.com/office/drawing/2014/main" id="{C5D7A38C-7F75-6F89-9CDD-96D4D3C17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61388"/>
            <a:ext cx="556323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72601200F3D046825A75DF5A6E819F" ma:contentTypeVersion="19" ma:contentTypeDescription="Create a new document." ma:contentTypeScope="" ma:versionID="afc1ba1c9bb591d69d7214efababc163">
  <xsd:schema xmlns:xsd="http://www.w3.org/2001/XMLSchema" xmlns:xs="http://www.w3.org/2001/XMLSchema" xmlns:p="http://schemas.microsoft.com/office/2006/metadata/properties" xmlns:ns1="http://schemas.microsoft.com/sharepoint/v3" xmlns:ns2="79adf513-09a8-4850-8ad5-7ab91760ab77" xmlns:ns3="f01af37b-b357-48b0-a576-b64b7e6d7c4b" targetNamespace="http://schemas.microsoft.com/office/2006/metadata/properties" ma:root="true" ma:fieldsID="3a5afd62d34146b17e0875da11510999" ns1:_="" ns2:_="" ns3:_="">
    <xsd:import namespace="http://schemas.microsoft.com/sharepoint/v3"/>
    <xsd:import namespace="79adf513-09a8-4850-8ad5-7ab91760ab77"/>
    <xsd:import namespace="f01af37b-b357-48b0-a576-b64b7e6d7c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df513-09a8-4850-8ad5-7ab91760a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5073050-3fd1-4e92-a2b5-a3b9c7057e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af37b-b357-48b0-a576-b64b7e6d7c4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d36659e-3135-4dd3-8b42-93ada21b5fbd}" ma:internalName="TaxCatchAll" ma:showField="CatchAllData" ma:web="f01af37b-b357-48b0-a576-b64b7e6d7c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79adf513-09a8-4850-8ad5-7ab91760ab77">
      <Terms xmlns="http://schemas.microsoft.com/office/infopath/2007/PartnerControls"/>
    </lcf76f155ced4ddcb4097134ff3c332f>
    <TaxCatchAll xmlns="f01af37b-b357-48b0-a576-b64b7e6d7c4b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DCDEBD6-D1CC-47C7-9282-DFC006625C0E}"/>
</file>

<file path=customXml/itemProps2.xml><?xml version="1.0" encoding="utf-8"?>
<ds:datastoreItem xmlns:ds="http://schemas.openxmlformats.org/officeDocument/2006/customXml" ds:itemID="{E85AE55C-A2D2-40DF-BF67-344521257BFD}"/>
</file>

<file path=customXml/itemProps3.xml><?xml version="1.0" encoding="utf-8"?>
<ds:datastoreItem xmlns:ds="http://schemas.openxmlformats.org/officeDocument/2006/customXml" ds:itemID="{86ECC170-91F2-4A8C-BA95-57A85C54962D}"/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1149</Words>
  <Application>Microsoft Office PowerPoint</Application>
  <PresentationFormat>Widescreen</PresentationFormat>
  <Paragraphs>236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Roboto</vt:lpstr>
      <vt:lpstr>Segoe UI</vt:lpstr>
      <vt:lpstr>Segoe UI Semibold</vt:lpstr>
      <vt:lpstr>Times New Roman</vt:lpstr>
      <vt:lpstr>Wingdings</vt:lpstr>
      <vt:lpstr>Office Theme</vt:lpstr>
      <vt:lpstr>Land Use and Sustainability  Changes in South Dakota</vt:lpstr>
      <vt:lpstr>Supporters of LUCI</vt:lpstr>
      <vt:lpstr>Questions I attempted to answer</vt:lpstr>
      <vt:lpstr>How much and where is land use change occurring in SD </vt:lpstr>
      <vt:lpstr>South Dakota Maps with Sampling Points</vt:lpstr>
      <vt:lpstr>Each point was classified based on visual  observation using USDA-NAIP imagery</vt:lpstr>
      <vt:lpstr>PowerPoint Presentation</vt:lpstr>
      <vt:lpstr>PowerPoint Presentation</vt:lpstr>
      <vt:lpstr>Land capability class of converted land from 2006 to 2022 in South Dakota</vt:lpstr>
      <vt:lpstr>The expectations are that converting grassland to cropland should </vt:lpstr>
      <vt:lpstr>Reduced erosion from 1982 to 2017</vt:lpstr>
      <vt:lpstr>Increases soil organic carbon storage</vt:lpstr>
      <vt:lpstr>Increased yields even during droughts. </vt:lpstr>
      <vt:lpstr>Improved soil resilience</vt:lpstr>
      <vt:lpstr>Impact on N recommendations</vt:lpstr>
      <vt:lpstr>Can we grow the supply of biofuels annual yield change from 2000 to 2020</vt:lpstr>
      <vt:lpstr>Questions</vt:lpstr>
      <vt:lpstr>PowerPoint Presentation</vt:lpstr>
      <vt:lpstr>Thank you for the opportunity to visit with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Clay, David</dc:creator>
  <cp:lastModifiedBy>Clay, David</cp:lastModifiedBy>
  <cp:revision>7</cp:revision>
  <dcterms:created xsi:type="dcterms:W3CDTF">2025-10-22T12:46:47Z</dcterms:created>
  <dcterms:modified xsi:type="dcterms:W3CDTF">2025-11-03T13:43:31Z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0x010100FF72601200F3D046825A75DF5A6E819F</vt:lpwstr>
  </property>
</Properties>
</file>