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4"/>
    <p:sldMasterId id="2147483700" r:id="rId5"/>
    <p:sldMasterId id="2147483701" r:id="rId6"/>
  </p:sldMasterIdLst>
  <p:notesMasterIdLst>
    <p:notesMasterId r:id="rId17"/>
  </p:notesMasterIdLst>
  <p:handoutMasterIdLst>
    <p:handoutMasterId r:id="rId18"/>
  </p:handoutMasterIdLst>
  <p:sldIdLst>
    <p:sldId id="326" r:id="rId7"/>
    <p:sldId id="529" r:id="rId8"/>
    <p:sldId id="264" r:id="rId9"/>
    <p:sldId id="1708" r:id="rId10"/>
    <p:sldId id="4159" r:id="rId11"/>
    <p:sldId id="4155" r:id="rId12"/>
    <p:sldId id="266" r:id="rId13"/>
    <p:sldId id="268" r:id="rId14"/>
    <p:sldId id="4161" r:id="rId15"/>
    <p:sldId id="334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99691B-EB9D-4ED9-A956-CBFC71A6BBEA}" name="FRANQUIN Marie" initials="MF" userId="S::franquin@iiasa.ac.at::837624f6-17fb-43f6-9f4c-5f8a2315d400" providerId="AD"/>
  <p188:author id="{B71EE722-04C0-E5D8-E963-13A113D7CA73}" name="BORGHI Josephine" initials="BJ" userId="S::borghi@iiasa.ac.at::672685ad-2489-481d-964c-547c7d9931e2" providerId="AD"/>
  <p188:author id="{03317B9E-28E3-DCF8-73D4-F8AAB65D19C9}" name="BYERS Edward" initials="BE" userId="S::byers@iiasa.ac.at::68718f9d-8a35-4ba1-a7d1-07d918f3f2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C"/>
    <a:srgbClr val="2455A3"/>
    <a:srgbClr val="001624"/>
    <a:srgbClr val="004689"/>
    <a:srgbClr val="00589E"/>
    <a:srgbClr val="FCAD17"/>
    <a:srgbClr val="0B1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35"/>
  </p:normalViewPr>
  <p:slideViewPr>
    <p:cSldViewPr snapToGrid="0">
      <p:cViewPr varScale="1">
        <p:scale>
          <a:sx n="63" d="100"/>
          <a:sy n="63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8" y="13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794AB-FB18-4E54-8E39-7376ABC691B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76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94C2641-124F-A69C-62EE-7022E61493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6F4454-EE77-9863-5232-E92217A7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514916"/>
            <a:ext cx="9610344" cy="18281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494027-8CAC-4BFE-C2F5-1C47F93D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4507233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38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inal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66980C-C913-5E12-6241-DDEDFA3F45E9}"/>
              </a:ext>
            </a:extLst>
          </p:cNvPr>
          <p:cNvSpPr txBox="1"/>
          <p:nvPr userDrawn="1"/>
        </p:nvSpPr>
        <p:spPr>
          <a:xfrm>
            <a:off x="625313" y="43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25F503F-4721-C310-186B-90EBB60E1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6916730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IIASALive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82E673C-86A6-9A7C-B964-99A87BF181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nal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E094E96-4A5C-119A-87FB-69E909C9556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C2C25E-7A77-C296-80AD-28CB78FFD7BB}"/>
              </a:ext>
            </a:extLst>
          </p:cNvPr>
          <p:cNvSpPr txBox="1"/>
          <p:nvPr userDrawn="1"/>
        </p:nvSpPr>
        <p:spPr>
          <a:xfrm>
            <a:off x="625313" y="43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6331C6D7-F0E1-859B-FE52-784285061D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9590190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IIASALive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5A00841B-0732-CC89-A2D4-53E03A863F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B248495-314C-FFEC-EEB3-57E264472A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287200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circle and a blue circle&#10;&#10;AI-generated content may be incorrect.">
            <a:extLst>
              <a:ext uri="{FF2B5EF4-FFF2-40B4-BE49-F238E27FC236}">
                <a16:creationId xmlns:a16="http://schemas.microsoft.com/office/drawing/2014/main" id="{3A5D7369-FC80-EC25-C345-1F0F3D658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FA3A180-929A-621B-33E9-DCD0E4D9E84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EEC34-B362-4217-54A2-559CCBB17DBA}"/>
              </a:ext>
            </a:extLst>
          </p:cNvPr>
          <p:cNvSpPr txBox="1"/>
          <p:nvPr userDrawn="1"/>
        </p:nvSpPr>
        <p:spPr>
          <a:xfrm>
            <a:off x="625313" y="4393914"/>
            <a:ext cx="682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International Institute for Applied Systems Analysis (IIASA) </a:t>
            </a:r>
            <a:b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Schlossplatz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1, A‑2361 </a:t>
            </a:r>
            <a:r>
              <a:rPr lang="en-GB" sz="16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Laxenburg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, Austria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7D8F123C-9FAC-83ED-20CD-65D00CE564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9628897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iiasa.ac.at</a:t>
                      </a: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IIASALive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</a:t>
                      </a:r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@</a:t>
                      </a:r>
                      <a:r>
                        <a:rPr lang="en-GB" sz="900" b="0" i="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iiasavienna</a:t>
                      </a:r>
                      <a:endParaRPr lang="en-GB" sz="900" b="0" i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iiasa-vienna</a:t>
                      </a:r>
                      <a:endParaRPr lang="en-GB" sz="900" b="0" i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i="0" dirty="0">
                        <a:latin typeface="Calibri" panose="020F0502020204030204" pitchFamily="34" charset="0"/>
                        <a:ea typeface="Source Sans Pro" panose="020B050303040302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9DB1956-7B0E-C56F-7A41-58AEF8B418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3A8977F-DC5B-6F67-DA15-7297CABD7C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96610"/>
            <a:ext cx="10991088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514242"/>
            <a:ext cx="576139" cy="246221"/>
          </a:xfrm>
        </p:spPr>
        <p:txBody>
          <a:bodyPr>
            <a:sp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24565" y="6297059"/>
            <a:ext cx="9084295" cy="195814"/>
          </a:xfrm>
          <a:prstGeom prst="rect">
            <a:avLst/>
          </a:prstGeom>
        </p:spPr>
        <p:txBody>
          <a:bodyPr vert="horz" lIns="36000" tIns="36000" rIns="36000" bIns="36000" rtlCol="0" anchor="ctr">
            <a:spAutoFit/>
          </a:bodyPr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8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EPA workshop, /09/2021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99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platzhalter">
            <a:extLst>
              <a:ext uri="{FF2B5EF4-FFF2-40B4-BE49-F238E27FC236}">
                <a16:creationId xmlns:a16="http://schemas.microsoft.com/office/drawing/2014/main" id="{06F8DEC9-70B0-4DFD-8191-06A63A6C9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599" y="510800"/>
            <a:ext cx="8471401" cy="1241800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  <a:br>
              <a:rPr lang="de-DE" dirty="0"/>
            </a:br>
            <a:r>
              <a:rPr lang="de-DE" dirty="0" err="1"/>
              <a:t>Titel</a:t>
            </a:r>
            <a:br>
              <a:rPr lang="de-DE" dirty="0"/>
            </a:br>
            <a:endParaRPr lang="de-AT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53826E2-F158-4960-A640-B8D873437E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599" y="1752600"/>
            <a:ext cx="5590138" cy="43593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600"/>
            </a:lvl1pPr>
            <a:lvl2pPr marL="6858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/>
            </a:lvl2pPr>
            <a:lvl3pPr marL="11430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3pPr>
            <a:lvl4pPr marL="16002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99D309-427E-49A0-A810-E0BBA3EFD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8530" y="1752601"/>
            <a:ext cx="5485978" cy="4359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BA2584-6E96-4931-87ED-0683B6E0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3EB-6A81-4928-93DA-4CAE13E57418}" type="datetime1">
              <a:rPr lang="de-DE" smtClean="0"/>
              <a:t>05.11.2025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92215E-7CB8-4153-A419-02AC58D2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Economics and Social Sciences  | Globalisation and Rural Development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7A6D93-7B37-4C62-8A0D-BE083E27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905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61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lanet&#10;&#10;AI-generated content may be incorrect.">
            <a:extLst>
              <a:ext uri="{FF2B5EF4-FFF2-40B4-BE49-F238E27FC236}">
                <a16:creationId xmlns:a16="http://schemas.microsoft.com/office/drawing/2014/main" id="{F16111EA-FD22-7450-8D3A-A46ABF326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0" y="-1"/>
            <a:ext cx="12178189" cy="6865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32E99-48FB-AE24-3F85-33939BC4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5792" y="331508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231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lags in a hallway&#10;&#10;AI-generated content may be incorrect.">
            <a:extLst>
              <a:ext uri="{FF2B5EF4-FFF2-40B4-BE49-F238E27FC236}">
                <a16:creationId xmlns:a16="http://schemas.microsoft.com/office/drawing/2014/main" id="{BD08C793-18D8-6279-E18E-D6C198B34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" y="4764"/>
            <a:ext cx="12192001" cy="685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32E99-48FB-AE24-3F85-33939BC4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5792" y="331508"/>
            <a:ext cx="459381" cy="653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B683D-4184-2213-E019-6AB8AE196962}"/>
              </a:ext>
            </a:extLst>
          </p:cNvPr>
          <p:cNvSpPr txBox="1"/>
          <p:nvPr userDrawn="1"/>
        </p:nvSpPr>
        <p:spPr>
          <a:xfrm>
            <a:off x="0" y="6688723"/>
            <a:ext cx="295656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5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© </a:t>
            </a:r>
            <a:r>
              <a:rPr lang="en-GB" sz="5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Gabriele Paar</a:t>
            </a:r>
            <a:r>
              <a:rPr lang="en-AT" sz="5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2F672C-2179-84C6-586C-607FC539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370A45-7AF4-A482-826B-B51C11E0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88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Whit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circle and a blue circle&#10;&#10;AI-generated content may be incorrect.">
            <a:extLst>
              <a:ext uri="{FF2B5EF4-FFF2-40B4-BE49-F238E27FC236}">
                <a16:creationId xmlns:a16="http://schemas.microsoft.com/office/drawing/2014/main" id="{17EE6E94-036E-F9F3-4551-D25E2CFD5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B9E65A-E259-5EA1-D7B0-9CB9D020F6B1}"/>
              </a:ext>
            </a:extLst>
          </p:cNvPr>
          <p:cNvSpPr/>
          <p:nvPr userDrawn="1"/>
        </p:nvSpPr>
        <p:spPr>
          <a:xfrm>
            <a:off x="0" y="5971822"/>
            <a:ext cx="12192000" cy="88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ln>
                <a:noFill/>
              </a:ln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6C9C0A1-D350-96C6-7515-0C070BFC1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13036"/>
            <a:ext cx="2662678" cy="7522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E2F831-396C-E202-CC85-8A4AB392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A09633-2489-9F92-696B-7BAF907B5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73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EA21E6-DF60-A431-AC5E-73ECAF2C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890445"/>
            <a:ext cx="9610344" cy="16204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rgbClr val="0057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60435B-DA53-D897-1ADA-1FC4D61D6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rgbClr val="00579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D349AA57-180D-073C-AF8C-AD45A4DA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90427" cy="7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1494326" cy="4518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94326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66576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333374"/>
            <a:ext cx="11494327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33374"/>
            <a:ext cx="11494326" cy="10317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2455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8" y="677042"/>
            <a:ext cx="1065580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07D6BB-7467-238A-D2DB-2259F3ACAAA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801015" y="6344108"/>
            <a:ext cx="311498" cy="4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702" r:id="rId3"/>
    <p:sldLayoutId id="2147483690" r:id="rId4"/>
    <p:sldLayoutId id="2147483663" r:id="rId5"/>
    <p:sldLayoutId id="2147483662" r:id="rId6"/>
    <p:sldLayoutId id="2147483664" r:id="rId7"/>
    <p:sldLayoutId id="2147483672" r:id="rId8"/>
    <p:sldLayoutId id="2147483665" r:id="rId9"/>
    <p:sldLayoutId id="2147483668" r:id="rId10"/>
    <p:sldLayoutId id="2147483669" r:id="rId11"/>
    <p:sldLayoutId id="2147483667" r:id="rId12"/>
    <p:sldLayoutId id="2147483697" r:id="rId13"/>
    <p:sldLayoutId id="2147483699" r:id="rId14"/>
    <p:sldLayoutId id="2147483684" r:id="rId15"/>
    <p:sldLayoutId id="2147483706" r:id="rId16"/>
    <p:sldLayoutId id="2147483707" r:id="rId17"/>
    <p:sldLayoutId id="214748370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00579C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b="0" i="0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1BCADA-D5E9-F017-2C2B-DB3D5CFB52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3945" y="6269019"/>
            <a:ext cx="478055" cy="588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0B8EE-2350-6FF9-0B4E-A7AF8506CE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01015" y="6344108"/>
            <a:ext cx="311498" cy="44301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E6D730-A541-5AC5-312F-D13EB963D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25625"/>
            <a:ext cx="115220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Placeholder 6">
            <a:extLst>
              <a:ext uri="{FF2B5EF4-FFF2-40B4-BE49-F238E27FC236}">
                <a16:creationId xmlns:a16="http://schemas.microsoft.com/office/drawing/2014/main" id="{90BAF5AA-E5F1-F1DA-BC6F-EA9C9418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677042"/>
            <a:ext cx="11522075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2455A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ED6AD0-4D7D-3E3B-A0DA-366F26B2A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1015" y="6339348"/>
            <a:ext cx="311498" cy="44777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DF0F801-3A17-DD7A-2E76-7033C04A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825625"/>
            <a:ext cx="114855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F2FA12CE-751E-BB89-32CF-D8FDE19B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77042"/>
            <a:ext cx="11485563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</a:t>
            </a:r>
            <a:r>
              <a:rPr lang="en-GB" dirty="0" err="1"/>
              <a:t>stylez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ACAE4-CDF2-0258-3C1D-3B7EC7BD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1F8B-34D1-68C9-2630-9D3258C3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56" y="666838"/>
            <a:ext cx="9736839" cy="1500187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GLOBIOM modelling for biofuel policy support</a:t>
            </a:r>
            <a:endParaRPr lang="en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D6643-CD53-2DB1-8250-688C80995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857" y="2668056"/>
            <a:ext cx="9195816" cy="2545389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bg1"/>
                </a:solidFill>
                <a:ea typeface="Tahoma"/>
              </a:rPr>
              <a:t>Stefan Frank</a:t>
            </a:r>
            <a:r>
              <a:rPr lang="en-US" sz="2400" dirty="0">
                <a:solidFill>
                  <a:schemeClr val="bg1"/>
                </a:solidFill>
                <a:ea typeface="Tahoma"/>
              </a:rPr>
              <a:t>, Niklas Hinkel, Petr Havl</a:t>
            </a:r>
            <a:r>
              <a:rPr lang="en-US" sz="2400" dirty="0">
                <a:ea typeface="Tahoma"/>
              </a:rPr>
              <a:t>ik…</a:t>
            </a:r>
            <a:endParaRPr lang="en-US" sz="2400" dirty="0">
              <a:solidFill>
                <a:schemeClr val="bg1"/>
              </a:solidFill>
              <a:ea typeface="Tahoma"/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International Institute for Applied Systems Analysis, Laxenburg, Austria</a:t>
            </a:r>
          </a:p>
          <a:p>
            <a:r>
              <a:rPr lang="en-US" sz="2000" dirty="0">
                <a:ea typeface="Tahoma"/>
              </a:rPr>
              <a:t>November | 2025</a:t>
            </a:r>
          </a:p>
          <a:p>
            <a:endParaRPr lang="en-AT" sz="2000" dirty="0"/>
          </a:p>
        </p:txBody>
      </p:sp>
    </p:spTree>
    <p:extLst>
      <p:ext uri="{BB962C8B-B14F-4D97-AF65-F5344CB8AC3E}">
        <p14:creationId xmlns:p14="http://schemas.microsoft.com/office/powerpoint/2010/main" val="330797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2948-B792-3964-D5D1-09ADD820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16D3-4ABA-AD8D-6E3A-6E49296F2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FF0FB-64F7-976A-0634-54A065D03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313" y="3407553"/>
            <a:ext cx="8196072" cy="9398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Stefan Frank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Senior Research Scholar</a:t>
            </a:r>
          </a:p>
        </p:txBody>
      </p:sp>
    </p:spTree>
    <p:extLst>
      <p:ext uri="{BB962C8B-B14F-4D97-AF65-F5344CB8AC3E}">
        <p14:creationId xmlns:p14="http://schemas.microsoft.com/office/powerpoint/2010/main" val="373191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31FD-B55B-29B2-1E18-8C48E2D5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93" y="125110"/>
            <a:ext cx="8471401" cy="1241800"/>
          </a:xfrm>
        </p:spPr>
        <p:txBody>
          <a:bodyPr/>
          <a:lstStyle/>
          <a:p>
            <a:r>
              <a:rPr lang="en-GB" dirty="0"/>
              <a:t>International Institute for Applied Systems Analysis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DE75D-88F7-0FEC-07E9-3796C73BD5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598" y="1752600"/>
            <a:ext cx="5563121" cy="4359390"/>
          </a:xfrm>
        </p:spPr>
        <p:txBody>
          <a:bodyPr>
            <a:normAutofit/>
          </a:bodyPr>
          <a:lstStyle/>
          <a:p>
            <a:r>
              <a:rPr lang="en-US" b="0" dirty="0"/>
              <a:t>International research institute established in 1972 </a:t>
            </a:r>
            <a:r>
              <a:rPr lang="en-US" dirty="0"/>
              <a:t>near Vienna, Austria</a:t>
            </a:r>
          </a:p>
          <a:p>
            <a:r>
              <a:rPr lang="en-US" dirty="0"/>
              <a:t>F</a:t>
            </a:r>
            <a:r>
              <a:rPr lang="en-US" b="0" dirty="0"/>
              <a:t>ounded by the US, Soviet Union and 10 other countries to promote East-West scientific cooperation during the Cold War. </a:t>
            </a:r>
          </a:p>
          <a:p>
            <a:r>
              <a:rPr lang="en-US" b="0" dirty="0"/>
              <a:t>Today, 400+ researchers from 5</a:t>
            </a:r>
            <a:r>
              <a:rPr lang="en-US" dirty="0"/>
              <a:t>0+</a:t>
            </a:r>
            <a:r>
              <a:rPr lang="en-US" b="0" dirty="0"/>
              <a:t> countries</a:t>
            </a:r>
          </a:p>
          <a:p>
            <a:r>
              <a:rPr lang="en-GB" b="0" dirty="0"/>
              <a:t>The Institute conducts policy-oriented research into </a:t>
            </a:r>
            <a:r>
              <a:rPr lang="en-GB" dirty="0"/>
              <a:t>issues that are too large or complex to be solved by a single country or academic discipline.</a:t>
            </a:r>
          </a:p>
          <a:p>
            <a:r>
              <a:rPr lang="en-GB" b="0" dirty="0"/>
              <a:t>This includes pressing concerns that affect the future of all humanity, such as </a:t>
            </a:r>
            <a:r>
              <a:rPr lang="en-GB" dirty="0"/>
              <a:t>global warming</a:t>
            </a:r>
            <a:r>
              <a:rPr lang="en-GB" b="0" dirty="0"/>
              <a:t>, energy security, population, aging, or the sustainable development goals</a:t>
            </a:r>
            <a:endParaRPr lang="en-US" b="0" dirty="0"/>
          </a:p>
          <a:p>
            <a:endParaRPr lang="en-US" sz="1400" dirty="0"/>
          </a:p>
          <a:p>
            <a:pPr marL="304800" lvl="1" indent="0">
              <a:buNone/>
            </a:pPr>
            <a:endParaRPr lang="en-US" sz="2000" dirty="0"/>
          </a:p>
          <a:p>
            <a:endParaRPr lang="en-US" b="0" dirty="0"/>
          </a:p>
          <a:p>
            <a:endParaRPr lang="en-A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BA9FB-8F38-C343-71F3-4825718A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8FA8-7DB8-98C7-4EE5-F93C9FE2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89CC02CC-E42F-C3FA-BC52-101037ABE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8343"/>
          <a:stretch/>
        </p:blipFill>
        <p:spPr>
          <a:xfrm>
            <a:off x="5923719" y="1426708"/>
            <a:ext cx="5718060" cy="4543812"/>
          </a:xfrm>
          <a:prstGeom prst="rect">
            <a:avLst/>
          </a:prstGeom>
          <a:noFill/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94F2CF-7606-57F7-F4C4-D072EB16B8B6}"/>
              </a:ext>
            </a:extLst>
          </p:cNvPr>
          <p:cNvSpPr/>
          <p:nvPr/>
        </p:nvSpPr>
        <p:spPr>
          <a:xfrm>
            <a:off x="10378415" y="2581455"/>
            <a:ext cx="990600" cy="218372"/>
          </a:xfrm>
          <a:prstGeom prst="round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39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C3EC-BE8A-C153-C059-A4661C4D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428844"/>
            <a:ext cx="10991088" cy="978729"/>
          </a:xfrm>
        </p:spPr>
        <p:txBody>
          <a:bodyPr anchor="t"/>
          <a:lstStyle/>
          <a:p>
            <a:r>
              <a:rPr lang="en-US" dirty="0"/>
              <a:t>The economic model GLOBIOM simulates</a:t>
            </a:r>
            <a:br>
              <a:rPr lang="en-US" dirty="0"/>
            </a:br>
            <a:r>
              <a:rPr lang="en-US" dirty="0"/>
              <a:t>land-use change and related emissions of multiple sectors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2F9C0-076B-206B-0E24-4225A2E5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5575" y="1587935"/>
            <a:ext cx="6638708" cy="4985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10D846-A9CC-7A76-539C-0A2F4409ABFA}"/>
              </a:ext>
            </a:extLst>
          </p:cNvPr>
          <p:cNvSpPr txBox="1"/>
          <p:nvPr/>
        </p:nvSpPr>
        <p:spPr>
          <a:xfrm>
            <a:off x="6816080" y="1620310"/>
            <a:ext cx="5303912" cy="492045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Bio-economic land use </a:t>
            </a: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equilibrium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integrating global agriculture, bioenergy, and forestry sectors</a:t>
            </a:r>
          </a:p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Bottom-up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(spatially explicit land cover, land use, management systems and economic cost information)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top (regional commodity markets) </a:t>
            </a:r>
          </a:p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Major, globally cultivated crops modelled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(ca. 85% of crop-derived calorie supply,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ca. 84% of total harvested cropland)</a:t>
            </a:r>
          </a:p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and detailed representation of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livestock sector</a:t>
            </a:r>
          </a:p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demand drivers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population, income,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to prices and income, and price changes</a:t>
            </a:r>
          </a:p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bioenergy feedstocks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represented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incl. their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co-products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(e.g., DDGS)</a:t>
            </a:r>
          </a:p>
          <a:p>
            <a:pPr marL="180975" indent="-180975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Recursively dynamic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10-year time steps</a:t>
            </a:r>
            <a:b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(2000 calibration, 2000-2020 validation, up to 2100 projections)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1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9FD4BF22-E614-EDB0-BD9A-3AC0502C1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0315" y="2393360"/>
            <a:ext cx="8260253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7AB2B-9B7E-8128-7C4D-352B3338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GLOBIOM network - application geography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E21B6-9EF3-D968-9AB6-CEFB6DEA2D53}"/>
              </a:ext>
            </a:extLst>
          </p:cNvPr>
          <p:cNvGrpSpPr/>
          <p:nvPr/>
        </p:nvGrpSpPr>
        <p:grpSpPr>
          <a:xfrm>
            <a:off x="1611668" y="4865668"/>
            <a:ext cx="2201456" cy="1354742"/>
            <a:chOff x="1705936" y="4554583"/>
            <a:chExt cx="2201456" cy="13547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6B76AF-4BA9-80D1-1C3F-4ADC7E56B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99" t="59115" r="76013" b="21251"/>
            <a:stretch/>
          </p:blipFill>
          <p:spPr>
            <a:xfrm>
              <a:off x="1705936" y="4554583"/>
              <a:ext cx="2201456" cy="135474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28E792-D7DB-0F60-758C-039BDB315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067" t="65189" r="76013" b="31219"/>
            <a:stretch/>
          </p:blipFill>
          <p:spPr>
            <a:xfrm>
              <a:off x="2072282" y="5202269"/>
              <a:ext cx="1320960" cy="2286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CEDD19-03EB-FE3C-ACB8-AD805393BEAB}"/>
              </a:ext>
            </a:extLst>
          </p:cNvPr>
          <p:cNvSpPr txBox="1"/>
          <p:nvPr/>
        </p:nvSpPr>
        <p:spPr>
          <a:xfrm>
            <a:off x="2064161" y="1479688"/>
            <a:ext cx="7588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Collaboration with different research institutions that apply and develop GLOBIOM for their own national / international assessments…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914D2-475F-7331-35B0-ED9626A5F6E4}"/>
              </a:ext>
            </a:extLst>
          </p:cNvPr>
          <p:cNvSpPr txBox="1"/>
          <p:nvPr/>
        </p:nvSpPr>
        <p:spPr>
          <a:xfrm>
            <a:off x="5554639" y="6338984"/>
            <a:ext cx="2229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https://globiom.org/</a:t>
            </a:r>
          </a:p>
        </p:txBody>
      </p:sp>
    </p:spTree>
    <p:extLst>
      <p:ext uri="{BB962C8B-B14F-4D97-AF65-F5344CB8AC3E}">
        <p14:creationId xmlns:p14="http://schemas.microsoft.com/office/powerpoint/2010/main" val="347310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9924B2-C063-B73B-0489-371CB71C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554" y="4379544"/>
            <a:ext cx="2857499" cy="2338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52FA5-4043-A63F-48A4-C0117B6745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514" y="288311"/>
            <a:ext cx="2790923" cy="361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96B7C-5BF0-F78C-FDD0-ACD5F350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GLOBIOM modelling for policy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8BA1-6454-4C1C-6BBD-DC35376C7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761617"/>
            <a:ext cx="629135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Biofuel assessments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EC – ILUC assessment of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generation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EPA – ILUC modelling for Renewable Fuel Standard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ICAO – ILUC modelling for CORSIA framework </a:t>
            </a:r>
          </a:p>
          <a:p>
            <a:r>
              <a:rPr lang="en-US" b="1" dirty="0"/>
              <a:t>Climate and energy policies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EC – Land use modelling for EU’s 2030 &amp; 2040 targets, 2050 Long-Term Strategy, Green Deal &amp; Fit for 55 package (EUCLIMIT I – VII)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IPCC – Global Climate stabilization pathways, land-use modelling for 3 global IAMs e.g. </a:t>
            </a:r>
            <a:r>
              <a:rPr lang="en-US" dirty="0" err="1"/>
              <a:t>MESSAGEix</a:t>
            </a:r>
            <a:r>
              <a:rPr lang="en-US" dirty="0"/>
              <a:t>-GLOBIOM</a:t>
            </a:r>
          </a:p>
          <a:p>
            <a:r>
              <a:rPr lang="en-US" b="1" dirty="0"/>
              <a:t>Biodiversity policies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EC – EU Nature Restoration Regulation (BIOCLIMA I-III)</a:t>
            </a:r>
          </a:p>
          <a:p>
            <a:r>
              <a:rPr lang="en-US" b="1" dirty="0"/>
              <a:t>….</a:t>
            </a: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67D21-9EF4-A5C4-517D-F2E1FD21BD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2F2E-6B04-215F-4A24-8C5F47E15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578" y="1678250"/>
            <a:ext cx="2617075" cy="273323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AA183-0436-9081-C886-F17AAB7D51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428" y="1238646"/>
            <a:ext cx="2276171" cy="294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43E35-DD93-8F96-B733-F8A3D6E9D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428" y="3465911"/>
            <a:ext cx="32004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C3EC-BE8A-C153-C059-A4661C4D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475011"/>
            <a:ext cx="10991088" cy="978729"/>
          </a:xfrm>
        </p:spPr>
        <p:txBody>
          <a:bodyPr/>
          <a:lstStyle/>
          <a:p>
            <a:r>
              <a:rPr lang="en-US" b="1" dirty="0"/>
              <a:t>GLOBIOM</a:t>
            </a:r>
            <a:r>
              <a:rPr lang="en-US" dirty="0"/>
              <a:t> continues to inform</a:t>
            </a:r>
            <a:br>
              <a:rPr lang="en-US" dirty="0"/>
            </a:br>
            <a:r>
              <a:rPr lang="en-US" dirty="0"/>
              <a:t>US Renewable Fuel Standards’ biofuel regulations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3AE3AE2-BC3C-23D7-937F-664BF6AD1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30840" y="6564649"/>
            <a:ext cx="1478020" cy="19581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831E8-ECD0-24C4-C1B8-9A02B802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317" y="3949697"/>
            <a:ext cx="2859683" cy="2011773"/>
          </a:xfrm>
          <a:prstGeom prst="rect">
            <a:avLst/>
          </a:prstGeom>
          <a:ln>
            <a:solidFill>
              <a:srgbClr val="00579C"/>
            </a:solidFill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253FC2F-B652-687F-B85E-BDE49785378D}"/>
              </a:ext>
            </a:extLst>
          </p:cNvPr>
          <p:cNvSpPr/>
          <p:nvPr/>
        </p:nvSpPr>
        <p:spPr>
          <a:xfrm rot="16200000">
            <a:off x="2803220" y="4944844"/>
            <a:ext cx="313378" cy="661465"/>
          </a:xfrm>
          <a:prstGeom prst="downArrow">
            <a:avLst/>
          </a:prstGeom>
          <a:solidFill>
            <a:srgbClr val="00579C"/>
          </a:solidFill>
          <a:ln w="22225">
            <a:solidFill>
              <a:srgbClr val="0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F9AF2-2AB0-12CE-486B-45820FA9E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90"/>
          <a:stretch/>
        </p:blipFill>
        <p:spPr>
          <a:xfrm>
            <a:off x="619016" y="4312813"/>
            <a:ext cx="2231322" cy="1648658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E2367-7D37-647A-737B-698B7527A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540"/>
          <a:stretch/>
        </p:blipFill>
        <p:spPr>
          <a:xfrm>
            <a:off x="619016" y="3953474"/>
            <a:ext cx="2231322" cy="479198"/>
          </a:xfrm>
          <a:prstGeom prst="rect">
            <a:avLst/>
          </a:prstGeom>
          <a:ln>
            <a:noFill/>
          </a:ln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D01058-22CF-B68D-03C0-6367BE835362}"/>
              </a:ext>
            </a:extLst>
          </p:cNvPr>
          <p:cNvSpPr/>
          <p:nvPr/>
        </p:nvSpPr>
        <p:spPr>
          <a:xfrm rot="5400000">
            <a:off x="2442101" y="3671052"/>
            <a:ext cx="704067" cy="819173"/>
          </a:xfrm>
          <a:custGeom>
            <a:avLst/>
            <a:gdLst>
              <a:gd name="connsiteX0" fmla="*/ 0 w 608005"/>
              <a:gd name="connsiteY0" fmla="*/ 0 h 641647"/>
              <a:gd name="connsiteX1" fmla="*/ 7270 w 608005"/>
              <a:gd name="connsiteY1" fmla="*/ 480 h 641647"/>
              <a:gd name="connsiteX2" fmla="*/ 443661 w 608005"/>
              <a:gd name="connsiteY2" fmla="*/ 283933 h 641647"/>
              <a:gd name="connsiteX3" fmla="*/ 527213 w 608005"/>
              <a:gd name="connsiteY3" fmla="*/ 480064 h 641647"/>
              <a:gd name="connsiteX4" fmla="*/ 608005 w 608005"/>
              <a:gd name="connsiteY4" fmla="*/ 480064 h 641647"/>
              <a:gd name="connsiteX5" fmla="*/ 466037 w 608005"/>
              <a:gd name="connsiteY5" fmla="*/ 641647 h 641647"/>
              <a:gd name="connsiteX6" fmla="*/ 284839 w 608005"/>
              <a:gd name="connsiteY6" fmla="*/ 480064 h 641647"/>
              <a:gd name="connsiteX7" fmla="*/ 365631 w 608005"/>
              <a:gd name="connsiteY7" fmla="*/ 480064 h 641647"/>
              <a:gd name="connsiteX8" fmla="*/ 333217 w 608005"/>
              <a:gd name="connsiteY8" fmla="*/ 383138 h 641647"/>
              <a:gd name="connsiteX9" fmla="*/ 318809 w 608005"/>
              <a:gd name="connsiteY9" fmla="*/ 353656 h 641647"/>
              <a:gd name="connsiteX10" fmla="*/ 287610 w 608005"/>
              <a:gd name="connsiteY10" fmla="*/ 294431 h 641647"/>
              <a:gd name="connsiteX11" fmla="*/ 266345 w 608005"/>
              <a:gd name="connsiteY11" fmla="*/ 263081 h 641647"/>
              <a:gd name="connsiteX12" fmla="*/ 230050 w 608005"/>
              <a:gd name="connsiteY12" fmla="*/ 214983 h 641647"/>
              <a:gd name="connsiteX13" fmla="*/ 203792 w 608005"/>
              <a:gd name="connsiteY13" fmla="*/ 186075 h 641647"/>
              <a:gd name="connsiteX14" fmla="*/ 161632 w 608005"/>
              <a:gd name="connsiteY14" fmla="*/ 145802 h 641647"/>
              <a:gd name="connsiteX15" fmla="*/ 131825 w 608005"/>
              <a:gd name="connsiteY15" fmla="*/ 121136 h 641647"/>
              <a:gd name="connsiteX16" fmla="*/ 83027 w 608005"/>
              <a:gd name="connsiteY16" fmla="*/ 87817 h 641647"/>
              <a:gd name="connsiteX17" fmla="*/ 51573 w 608005"/>
              <a:gd name="connsiteY17" fmla="*/ 68642 h 641647"/>
              <a:gd name="connsiteX18" fmla="*/ 0 w 608005"/>
              <a:gd name="connsiteY18" fmla="*/ 44825 h 64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8005" h="641647">
                <a:moveTo>
                  <a:pt x="0" y="0"/>
                </a:moveTo>
                <a:lnTo>
                  <a:pt x="7270" y="480"/>
                </a:lnTo>
                <a:cubicBezTo>
                  <a:pt x="186928" y="24359"/>
                  <a:pt x="345572" y="129526"/>
                  <a:pt x="443661" y="283933"/>
                </a:cubicBezTo>
                <a:cubicBezTo>
                  <a:pt x="481029" y="342755"/>
                  <a:pt x="509608" y="408722"/>
                  <a:pt x="527213" y="480064"/>
                </a:cubicBezTo>
                <a:lnTo>
                  <a:pt x="608005" y="480064"/>
                </a:lnTo>
                <a:lnTo>
                  <a:pt x="466037" y="641647"/>
                </a:lnTo>
                <a:lnTo>
                  <a:pt x="284839" y="480064"/>
                </a:lnTo>
                <a:lnTo>
                  <a:pt x="365631" y="480064"/>
                </a:lnTo>
                <a:lnTo>
                  <a:pt x="333217" y="383138"/>
                </a:lnTo>
                <a:lnTo>
                  <a:pt x="318809" y="353656"/>
                </a:lnTo>
                <a:lnTo>
                  <a:pt x="287610" y="294431"/>
                </a:lnTo>
                <a:lnTo>
                  <a:pt x="266345" y="263081"/>
                </a:lnTo>
                <a:lnTo>
                  <a:pt x="230050" y="214983"/>
                </a:lnTo>
                <a:lnTo>
                  <a:pt x="203792" y="186075"/>
                </a:lnTo>
                <a:lnTo>
                  <a:pt x="161632" y="145802"/>
                </a:lnTo>
                <a:lnTo>
                  <a:pt x="131825" y="121136"/>
                </a:lnTo>
                <a:lnTo>
                  <a:pt x="83027" y="87817"/>
                </a:lnTo>
                <a:lnTo>
                  <a:pt x="51573" y="68642"/>
                </a:lnTo>
                <a:lnTo>
                  <a:pt x="0" y="44825"/>
                </a:lnTo>
                <a:close/>
              </a:path>
            </a:pathLst>
          </a:custGeom>
          <a:solidFill>
            <a:srgbClr val="00579C"/>
          </a:solidFill>
          <a:ln w="22225">
            <a:solidFill>
              <a:srgbClr val="0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4072F0-46B6-4A1B-E603-698F59375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825" y="2071928"/>
            <a:ext cx="2938842" cy="1731734"/>
          </a:xfrm>
          <a:prstGeom prst="rect">
            <a:avLst/>
          </a:prstGeom>
          <a:ln>
            <a:solidFill>
              <a:srgbClr val="00579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2571C-52EA-9BBC-32BA-56733359B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82" y="2529359"/>
            <a:ext cx="4270493" cy="2981140"/>
          </a:xfrm>
          <a:prstGeom prst="rect">
            <a:avLst/>
          </a:prstGeom>
          <a:ln>
            <a:solidFill>
              <a:srgbClr val="00579C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ACF50E-7F32-D4B1-5A36-B1DA298A10E2}"/>
              </a:ext>
            </a:extLst>
          </p:cNvPr>
          <p:cNvSpPr txBox="1"/>
          <p:nvPr/>
        </p:nvSpPr>
        <p:spPr>
          <a:xfrm>
            <a:off x="3980544" y="4796599"/>
            <a:ext cx="1371228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0057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79C"/>
                </a:solidFill>
              </a:rPr>
              <a:t>RFS ruling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170DBEC-BBC1-16D7-0D35-B2CDC613E0F3}"/>
              </a:ext>
            </a:extLst>
          </p:cNvPr>
          <p:cNvSpPr/>
          <p:nvPr/>
        </p:nvSpPr>
        <p:spPr>
          <a:xfrm rot="5400000">
            <a:off x="5344169" y="3789052"/>
            <a:ext cx="2595744" cy="461753"/>
          </a:xfrm>
          <a:prstGeom prst="triangle">
            <a:avLst/>
          </a:prstGeom>
          <a:ln>
            <a:solidFill>
              <a:srgbClr val="0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BAAC9-DD70-87C0-938F-FF369D9CBC03}"/>
              </a:ext>
            </a:extLst>
          </p:cNvPr>
          <p:cNvSpPr/>
          <p:nvPr/>
        </p:nvSpPr>
        <p:spPr>
          <a:xfrm>
            <a:off x="612106" y="3935273"/>
            <a:ext cx="2245557" cy="2026198"/>
          </a:xfrm>
          <a:prstGeom prst="rect">
            <a:avLst/>
          </a:prstGeom>
          <a:noFill/>
          <a:ln>
            <a:solidFill>
              <a:srgbClr val="0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CF9FD-76D2-F7F6-D233-FCAB24D2948F}"/>
              </a:ext>
            </a:extLst>
          </p:cNvPr>
          <p:cNvSpPr txBox="1"/>
          <p:nvPr/>
        </p:nvSpPr>
        <p:spPr>
          <a:xfrm>
            <a:off x="2225720" y="2614630"/>
            <a:ext cx="1850980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0057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79C"/>
                </a:solidFill>
              </a:rPr>
              <a:t>GLOBIOM ILUC analyses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B6953A-7E21-A4C7-922C-96BEB5B350B7}"/>
              </a:ext>
            </a:extLst>
          </p:cNvPr>
          <p:cNvSpPr txBox="1"/>
          <p:nvPr/>
        </p:nvSpPr>
        <p:spPr>
          <a:xfrm>
            <a:off x="973399" y="4796599"/>
            <a:ext cx="1533319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0057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79C"/>
                </a:solidFill>
              </a:rPr>
              <a:t>EPA report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56FAF-078C-AB1E-94E8-18C31965243B}"/>
              </a:ext>
            </a:extLst>
          </p:cNvPr>
          <p:cNvSpPr txBox="1"/>
          <p:nvPr/>
        </p:nvSpPr>
        <p:spPr>
          <a:xfrm>
            <a:off x="8344452" y="4183267"/>
            <a:ext cx="1957751" cy="923330"/>
          </a:xfrm>
          <a:prstGeom prst="rect">
            <a:avLst/>
          </a:prstGeom>
          <a:solidFill>
            <a:schemeClr val="bg1"/>
          </a:solidFill>
          <a:ln w="22225">
            <a:solidFill>
              <a:srgbClr val="0057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79C"/>
                </a:solidFill>
              </a:rPr>
              <a:t>EPA-IIASA</a:t>
            </a:r>
            <a:br>
              <a:rPr lang="en-US" b="1" dirty="0">
                <a:solidFill>
                  <a:srgbClr val="00579C"/>
                </a:solidFill>
              </a:rPr>
            </a:br>
            <a:r>
              <a:rPr lang="en-US" b="1" dirty="0">
                <a:solidFill>
                  <a:srgbClr val="00579C"/>
                </a:solidFill>
              </a:rPr>
              <a:t>joint publication Dec.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4BDC0-B561-1DFC-9D3B-CC0A6618B589}"/>
              </a:ext>
            </a:extLst>
          </p:cNvPr>
          <p:cNvSpPr txBox="1"/>
          <p:nvPr/>
        </p:nvSpPr>
        <p:spPr>
          <a:xfrm>
            <a:off x="9041171" y="5510499"/>
            <a:ext cx="2538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Escobar et al. (2024)</a:t>
            </a:r>
          </a:p>
        </p:txBody>
      </p:sp>
    </p:spTree>
    <p:extLst>
      <p:ext uri="{BB962C8B-B14F-4D97-AF65-F5344CB8AC3E}">
        <p14:creationId xmlns:p14="http://schemas.microsoft.com/office/powerpoint/2010/main" val="31971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C3EC-BE8A-C153-C059-A4661C4D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428844"/>
            <a:ext cx="10991088" cy="535531"/>
          </a:xfrm>
        </p:spPr>
        <p:txBody>
          <a:bodyPr anchor="t"/>
          <a:lstStyle/>
          <a:p>
            <a:r>
              <a:rPr lang="en-US" dirty="0"/>
              <a:t>Analyzing ILUC sensitivity with GLOBIOM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E36BC1-C71D-6688-3D7D-E64C8D6A6395}"/>
              </a:ext>
            </a:extLst>
          </p:cNvPr>
          <p:cNvSpPr txBox="1"/>
          <p:nvPr/>
        </p:nvSpPr>
        <p:spPr>
          <a:xfrm>
            <a:off x="423081" y="1774215"/>
            <a:ext cx="6848112" cy="126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tabLst>
                <a:tab pos="1346200" algn="l"/>
              </a:tabLst>
            </a:pPr>
            <a:r>
              <a:rPr lang="en-US" sz="1600" b="1" dirty="0"/>
              <a:t>Baseline:</a:t>
            </a:r>
            <a:r>
              <a:rPr lang="en-US" sz="1600" dirty="0"/>
              <a:t>	global biofuel volumes constant at 2020 levels</a:t>
            </a:r>
          </a:p>
          <a:p>
            <a:pPr>
              <a:lnSpc>
                <a:spcPct val="114000"/>
              </a:lnSpc>
              <a:spcBef>
                <a:spcPts val="600"/>
              </a:spcBef>
              <a:tabLst>
                <a:tab pos="1346200" algn="l"/>
              </a:tabLst>
            </a:pPr>
            <a:r>
              <a:rPr lang="en-US" sz="1600" b="1" dirty="0"/>
              <a:t>Shock:	</a:t>
            </a:r>
            <a:r>
              <a:rPr lang="en-US" sz="1600" dirty="0"/>
              <a:t>increased demand for </a:t>
            </a:r>
            <a:r>
              <a:rPr lang="en-US" sz="1600" b="1" dirty="0"/>
              <a:t>US soybean biodiesel</a:t>
            </a:r>
            <a:r>
              <a:rPr lang="en-US" sz="1600" dirty="0"/>
              <a:t> 2020-2050,</a:t>
            </a:r>
            <a:br>
              <a:rPr lang="en-US" sz="1600" dirty="0"/>
            </a:br>
            <a:r>
              <a:rPr lang="en-US" sz="1600" dirty="0"/>
              <a:t>	reaching total additional demand of 126.9 PJ/year in 2030</a:t>
            </a:r>
            <a:br>
              <a:rPr lang="en-US" sz="1600" dirty="0"/>
            </a:br>
            <a:r>
              <a:rPr lang="en-US" sz="1600" dirty="0"/>
              <a:t>	(= 1 BGGE ≈ current US consumption)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C38382A-83E0-F6F5-DAC4-B9C65174E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0"/>
          <a:stretch/>
        </p:blipFill>
        <p:spPr bwMode="auto">
          <a:xfrm>
            <a:off x="7271193" y="1046173"/>
            <a:ext cx="4199378" cy="226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7B19F562-ED42-A02A-093A-A145E0FCE6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1" t="90821" r="31314" b="3583"/>
          <a:stretch/>
        </p:blipFill>
        <p:spPr bwMode="auto">
          <a:xfrm>
            <a:off x="9370882" y="989118"/>
            <a:ext cx="1144637" cy="147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DAFBA87-6048-E09E-2B3C-AE90AFF16FF7}"/>
              </a:ext>
            </a:extLst>
          </p:cNvPr>
          <p:cNvGrpSpPr/>
          <p:nvPr/>
        </p:nvGrpSpPr>
        <p:grpSpPr>
          <a:xfrm>
            <a:off x="222250" y="3472317"/>
            <a:ext cx="11747500" cy="2424755"/>
            <a:chOff x="222250" y="2846932"/>
            <a:chExt cx="11747500" cy="24247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6E736D-E642-688B-362B-264C292225E9}"/>
                </a:ext>
              </a:extLst>
            </p:cNvPr>
            <p:cNvSpPr txBox="1"/>
            <p:nvPr/>
          </p:nvSpPr>
          <p:spPr>
            <a:xfrm>
              <a:off x="222250" y="2846932"/>
              <a:ext cx="11747500" cy="34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14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346200" algn="l"/>
                </a:tabLst>
              </a:pPr>
              <a:r>
                <a:rPr lang="en-US" sz="1600" dirty="0"/>
                <a:t>Assessing influence of </a:t>
              </a:r>
              <a:r>
                <a:rPr lang="en-US" sz="1600" b="1" dirty="0"/>
                <a:t>varying key model parameters (7 economic, 4 biophysical)</a:t>
              </a:r>
              <a:r>
                <a:rPr lang="en-US" sz="1600" dirty="0"/>
                <a:t>: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FA05982-996C-4A5F-1E1C-FB5635774B64}"/>
                </a:ext>
              </a:extLst>
            </p:cNvPr>
            <p:cNvGrpSpPr/>
            <p:nvPr/>
          </p:nvGrpSpPr>
          <p:grpSpPr>
            <a:xfrm>
              <a:off x="695400" y="3919578"/>
              <a:ext cx="10920918" cy="630301"/>
              <a:chOff x="695400" y="4055143"/>
              <a:chExt cx="10920918" cy="63030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056CE-5733-0ECE-30B3-B2E14CA462EA}"/>
                  </a:ext>
                </a:extLst>
              </p:cNvPr>
              <p:cNvSpPr txBox="1"/>
              <p:nvPr/>
            </p:nvSpPr>
            <p:spPr>
              <a:xfrm>
                <a:off x="3078272" y="4077906"/>
                <a:ext cx="8538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individual</a:t>
                </a:r>
                <a:r>
                  <a:rPr lang="en-US" sz="1600" dirty="0"/>
                  <a:t> effects of 11 analyzed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4 values below, 4 above default </a:t>
                </a:r>
                <a:r>
                  <a:rPr lang="en-US" sz="1600" dirty="0">
                    <a:sym typeface="Wingdings" panose="05000000000000000000" pitchFamily="2" charset="2"/>
                  </a:rPr>
                  <a:t> 88 combinations</a:t>
                </a:r>
                <a:endParaRPr lang="en-US" sz="16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4AA16-0EF0-325C-674A-0FEF705504F1}"/>
                  </a:ext>
                </a:extLst>
              </p:cNvPr>
              <p:cNvSpPr txBox="1"/>
              <p:nvPr/>
            </p:nvSpPr>
            <p:spPr>
              <a:xfrm>
                <a:off x="695400" y="4055143"/>
                <a:ext cx="2273350" cy="6303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14000"/>
                  </a:lnSpc>
                  <a:spcBef>
                    <a:spcPts val="600"/>
                  </a:spcBef>
                  <a:tabLst>
                    <a:tab pos="1346200" algn="l"/>
                  </a:tabLst>
                </a:pPr>
                <a:r>
                  <a:rPr lang="en-US" sz="1600" b="1" dirty="0"/>
                  <a:t>One-at-a-time (OAT)</a:t>
                </a:r>
                <a:br>
                  <a:rPr lang="en-US" sz="1600" b="1" dirty="0"/>
                </a:br>
                <a:r>
                  <a:rPr lang="en-US" sz="1600" b="1" dirty="0"/>
                  <a:t>sensitivity analysis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78B577C-50E4-141C-CD65-3640FF277C39}"/>
                </a:ext>
              </a:extLst>
            </p:cNvPr>
            <p:cNvGrpSpPr/>
            <p:nvPr/>
          </p:nvGrpSpPr>
          <p:grpSpPr>
            <a:xfrm>
              <a:off x="695400" y="3197770"/>
              <a:ext cx="10920918" cy="630301"/>
              <a:chOff x="695400" y="3246809"/>
              <a:chExt cx="10920918" cy="63030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C9EEFF-6411-BB2C-E60D-3810944473AC}"/>
                  </a:ext>
                </a:extLst>
              </p:cNvPr>
              <p:cNvSpPr txBox="1"/>
              <p:nvPr/>
            </p:nvSpPr>
            <p:spPr>
              <a:xfrm>
                <a:off x="695400" y="3246809"/>
                <a:ext cx="2273350" cy="6303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14000"/>
                  </a:lnSpc>
                  <a:spcBef>
                    <a:spcPts val="600"/>
                  </a:spcBef>
                  <a:tabLst>
                    <a:tab pos="1346200" algn="l"/>
                  </a:tabLst>
                </a:pPr>
                <a:r>
                  <a:rPr lang="en-US" sz="1600" b="1" dirty="0"/>
                  <a:t>Central</a:t>
                </a:r>
                <a:br>
                  <a:rPr lang="en-US" sz="1600" b="1" dirty="0"/>
                </a:br>
                <a:r>
                  <a:rPr lang="en-US" sz="1600" b="1" dirty="0"/>
                  <a:t>Case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004FD6-0FE3-6340-68A5-9EE00E3C230C}"/>
                  </a:ext>
                </a:extLst>
              </p:cNvPr>
              <p:cNvSpPr txBox="1"/>
              <p:nvPr/>
            </p:nvSpPr>
            <p:spPr>
              <a:xfrm>
                <a:off x="3078272" y="3269572"/>
                <a:ext cx="8538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model default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central values of varied parameters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B61A823-0A42-907D-CA20-0D636AFC7895}"/>
                </a:ext>
              </a:extLst>
            </p:cNvPr>
            <p:cNvGrpSpPr/>
            <p:nvPr/>
          </p:nvGrpSpPr>
          <p:grpSpPr>
            <a:xfrm>
              <a:off x="695400" y="4641386"/>
              <a:ext cx="11089232" cy="630301"/>
              <a:chOff x="695400" y="4755732"/>
              <a:chExt cx="11089232" cy="63030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4E9973-116D-D0C2-47E3-80E146D73B6C}"/>
                  </a:ext>
                </a:extLst>
              </p:cNvPr>
              <p:cNvSpPr txBox="1"/>
              <p:nvPr/>
            </p:nvSpPr>
            <p:spPr>
              <a:xfrm>
                <a:off x="695400" y="4755732"/>
                <a:ext cx="2273350" cy="6303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14000"/>
                  </a:lnSpc>
                  <a:spcBef>
                    <a:spcPts val="600"/>
                  </a:spcBef>
                  <a:tabLst>
                    <a:tab pos="1346200" algn="l"/>
                  </a:tabLst>
                </a:pPr>
                <a:r>
                  <a:rPr lang="en-US" sz="1600" b="1" dirty="0"/>
                  <a:t>Monte Carlo (MC)</a:t>
                </a:r>
                <a:br>
                  <a:rPr lang="en-US" sz="1600" b="1" dirty="0"/>
                </a:br>
                <a:r>
                  <a:rPr lang="en-US" sz="1600" b="1" dirty="0"/>
                  <a:t>simulation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5EC715-F7D6-007D-61D9-40303176BB3D}"/>
                  </a:ext>
                </a:extLst>
              </p:cNvPr>
              <p:cNvSpPr txBox="1"/>
              <p:nvPr/>
            </p:nvSpPr>
            <p:spPr>
              <a:xfrm>
                <a:off x="3078272" y="4778495"/>
                <a:ext cx="87063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ILUC </a:t>
                </a:r>
                <a:r>
                  <a:rPr lang="en-US" sz="1600" b="1" dirty="0"/>
                  <a:t>impact ranges </a:t>
                </a:r>
                <a:r>
                  <a:rPr lang="en-US" sz="1600" dirty="0"/>
                  <a:t>from </a:t>
                </a:r>
                <a:r>
                  <a:rPr lang="en-US" sz="1600" b="1" dirty="0"/>
                  <a:t>simultaneous variation </a:t>
                </a:r>
                <a:r>
                  <a:rPr lang="en-US" sz="1600" dirty="0"/>
                  <a:t>(distributions) of analyzed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1000 runs (baseline and shock)</a:t>
                </a:r>
              </a:p>
            </p:txBody>
          </p:sp>
        </p:grpSp>
      </p:grp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E0CB4EF-A5D4-EDD4-21E2-DA66F24F1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5011947" cy="195814"/>
          </a:xfrm>
        </p:spPr>
        <p:txBody>
          <a:bodyPr anchor="t"/>
          <a:lstStyle/>
          <a:p>
            <a:pPr algn="l"/>
            <a:endParaRPr lang="en-GB" sz="8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D6706-19BD-1A11-242D-F66CDB12794F}"/>
              </a:ext>
            </a:extLst>
          </p:cNvPr>
          <p:cNvSpPr txBox="1"/>
          <p:nvPr/>
        </p:nvSpPr>
        <p:spPr>
          <a:xfrm>
            <a:off x="9077595" y="3351812"/>
            <a:ext cx="2538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Escobar et al. (2024)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0D58E-6487-B834-D5CE-C1533C20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312" y="3780094"/>
            <a:ext cx="2036288" cy="1421489"/>
          </a:xfrm>
          <a:prstGeom prst="rect">
            <a:avLst/>
          </a:prstGeom>
          <a:ln>
            <a:solidFill>
              <a:srgbClr val="00579C"/>
            </a:solidFill>
          </a:ln>
        </p:spPr>
      </p:pic>
    </p:spTree>
    <p:extLst>
      <p:ext uri="{BB962C8B-B14F-4D97-AF65-F5344CB8AC3E}">
        <p14:creationId xmlns:p14="http://schemas.microsoft.com/office/powerpoint/2010/main" val="40658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C3EC-BE8A-C153-C059-A4661C4D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428844"/>
            <a:ext cx="10991088" cy="535531"/>
          </a:xfrm>
        </p:spPr>
        <p:txBody>
          <a:bodyPr anchor="t"/>
          <a:lstStyle/>
          <a:p>
            <a:r>
              <a:rPr lang="en-US" dirty="0"/>
              <a:t>Results &amp; 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BCE7A-D995-15D9-ECE9-46FBC2237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B2CE505-FF54-7D5D-6E5A-9615512CD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5011947" cy="195814"/>
          </a:xfrm>
        </p:spPr>
        <p:txBody>
          <a:bodyPr anchor="t"/>
          <a:lstStyle/>
          <a:p>
            <a:pPr algn="l"/>
            <a:endParaRPr lang="en-GB" sz="8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83B83-3DED-8F6E-7C23-F2E966E9ED26}"/>
              </a:ext>
            </a:extLst>
          </p:cNvPr>
          <p:cNvSpPr txBox="1"/>
          <p:nvPr/>
        </p:nvSpPr>
        <p:spPr>
          <a:xfrm>
            <a:off x="103613" y="1463694"/>
            <a:ext cx="675803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ILUC emission values largely vary depending on </a:t>
            </a:r>
            <a:r>
              <a:rPr lang="en-US" u="sng" dirty="0"/>
              <a:t>which vegetable oils replace diverted soybean oil</a:t>
            </a:r>
            <a:r>
              <a:rPr lang="en-US" dirty="0"/>
              <a:t> and </a:t>
            </a:r>
            <a:r>
              <a:rPr lang="en-US" u="sng" dirty="0"/>
              <a:t>the carbon content of land converted</a:t>
            </a:r>
            <a:r>
              <a:rPr lang="en-US" dirty="0"/>
              <a:t> for agricultural use</a:t>
            </a:r>
          </a:p>
          <a:p>
            <a:pPr marL="9715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A strong driver of results is </a:t>
            </a:r>
            <a:r>
              <a:rPr lang="en-US" u="sng" dirty="0"/>
              <a:t>oil palm expansion in Southeast Asia</a:t>
            </a:r>
          </a:p>
          <a:p>
            <a:pPr marL="9715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>
                <a:latin typeface="+mn-lt"/>
              </a:rPr>
              <a:t>pillovers from US shock to Southeast Asia and South America depend strongly on </a:t>
            </a:r>
            <a:r>
              <a:rPr lang="en-US" u="sng" dirty="0">
                <a:latin typeface="+mn-lt"/>
              </a:rPr>
              <a:t>vegetable oil substitution elasticity and vegetable oil demand elasticity</a:t>
            </a:r>
          </a:p>
          <a:p>
            <a:pPr marL="9715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28600">
              <a:spcBef>
                <a:spcPts val="800"/>
              </a:spcBef>
            </a:pPr>
            <a:r>
              <a:rPr lang="en-US" b="1" dirty="0"/>
              <a:t>Market-mediated responses </a:t>
            </a:r>
            <a:r>
              <a:rPr lang="en-US" dirty="0"/>
              <a:t>related to vegetable oil markets require systemic analysis of uncertainty when estimating ILUC emissions</a:t>
            </a:r>
            <a:endParaRPr lang="en-US" b="1" dirty="0"/>
          </a:p>
          <a:p>
            <a:pPr marL="228600">
              <a:spcBef>
                <a:spcPts val="800"/>
              </a:spcBef>
            </a:pPr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EC4E28-564B-1761-5378-A472B40BEE16}"/>
              </a:ext>
            </a:extLst>
          </p:cNvPr>
          <p:cNvSpPr txBox="1"/>
          <p:nvPr/>
        </p:nvSpPr>
        <p:spPr>
          <a:xfrm>
            <a:off x="9438299" y="5800840"/>
            <a:ext cx="2538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Escobar et al. (2024)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3F355B73-E685-928A-B117-7A2D4BAD77F4}"/>
              </a:ext>
            </a:extLst>
          </p:cNvPr>
          <p:cNvSpPr txBox="1">
            <a:spLocks/>
          </p:cNvSpPr>
          <p:nvPr/>
        </p:nvSpPr>
        <p:spPr>
          <a:xfrm>
            <a:off x="8709373" y="3307236"/>
            <a:ext cx="3675889" cy="306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Monte-Carlo results</a:t>
            </a:r>
          </a:p>
        </p:txBody>
      </p:sp>
      <p:pic>
        <p:nvPicPr>
          <p:cNvPr id="6" name="Picture 5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0517AACC-B429-E378-A739-7D133F34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60" t="7177" r="43107" b="11622"/>
          <a:stretch>
            <a:fillRect/>
          </a:stretch>
        </p:blipFill>
        <p:spPr>
          <a:xfrm>
            <a:off x="7242678" y="3786217"/>
            <a:ext cx="4592301" cy="1826426"/>
          </a:xfrm>
          <a:prstGeom prst="rect">
            <a:avLst/>
          </a:prstGeom>
        </p:spPr>
      </p:pic>
      <p:pic>
        <p:nvPicPr>
          <p:cNvPr id="7" name="Picture 6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2BD91FCD-9DCE-5A1D-03CC-FC90ED8C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446" t="-950" r="27792" b="91954"/>
          <a:stretch>
            <a:fillRect/>
          </a:stretch>
        </p:blipFill>
        <p:spPr>
          <a:xfrm>
            <a:off x="9740868" y="3613489"/>
            <a:ext cx="1612900" cy="158750"/>
          </a:xfrm>
          <a:prstGeom prst="rect">
            <a:avLst/>
          </a:prstGeom>
        </p:spPr>
      </p:pic>
      <p:pic>
        <p:nvPicPr>
          <p:cNvPr id="11" name="Picture 10" descr="A diagram of a vegetable oil plant&#10;&#10;AI-generated content may be incorrect.">
            <a:extLst>
              <a:ext uri="{FF2B5EF4-FFF2-40B4-BE49-F238E27FC236}">
                <a16:creationId xmlns:a16="http://schemas.microsoft.com/office/drawing/2014/main" id="{7D4EB09C-00E2-E6E0-2608-77E518E41C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7124812" y="1271712"/>
            <a:ext cx="4828032" cy="1862328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99760644-BC19-507B-59B5-C5106A3713C2}"/>
              </a:ext>
            </a:extLst>
          </p:cNvPr>
          <p:cNvSpPr txBox="1">
            <a:spLocks/>
          </p:cNvSpPr>
          <p:nvPr/>
        </p:nvSpPr>
        <p:spPr>
          <a:xfrm>
            <a:off x="8564870" y="895276"/>
            <a:ext cx="3675889" cy="306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One-at-a-time results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EB9356-7872-6451-8B72-A2AE53857CD7}"/>
              </a:ext>
            </a:extLst>
          </p:cNvPr>
          <p:cNvSpPr/>
          <p:nvPr/>
        </p:nvSpPr>
        <p:spPr>
          <a:xfrm>
            <a:off x="7090278" y="1430807"/>
            <a:ext cx="4744701" cy="672321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3FB9D-81CF-0211-3ACA-F158687470E7}"/>
              </a:ext>
            </a:extLst>
          </p:cNvPr>
          <p:cNvSpPr/>
          <p:nvPr/>
        </p:nvSpPr>
        <p:spPr>
          <a:xfrm>
            <a:off x="7065948" y="4309615"/>
            <a:ext cx="4744701" cy="212714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29802E-F5CC-36E4-3CA2-9D4969ECD930}"/>
              </a:ext>
            </a:extLst>
          </p:cNvPr>
          <p:cNvSpPr/>
          <p:nvPr/>
        </p:nvSpPr>
        <p:spPr>
          <a:xfrm>
            <a:off x="7081188" y="5319937"/>
            <a:ext cx="4744701" cy="212714"/>
          </a:xfrm>
          <a:prstGeom prst="round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0065D68-AAB6-EED4-0F0F-E2973B110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73619"/>
            <a:ext cx="3675889" cy="605575"/>
          </a:xfrm>
        </p:spPr>
        <p:txBody>
          <a:bodyPr/>
          <a:lstStyle/>
          <a:p>
            <a:pPr algn="ctr"/>
            <a:r>
              <a:rPr lang="en-US" b="1" dirty="0"/>
              <a:t>Uncertainty in baseline drivers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20B549-53C5-807A-246F-88225C3E82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78233" y="1573619"/>
            <a:ext cx="3675889" cy="605575"/>
          </a:xfrm>
        </p:spPr>
        <p:txBody>
          <a:bodyPr/>
          <a:lstStyle/>
          <a:p>
            <a:pPr algn="ctr"/>
            <a:r>
              <a:rPr lang="en-US" b="1" dirty="0"/>
              <a:t>Climate impacts &amp; extreme events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D3E29EF-EBDE-1C74-FB25-09C8CE5D039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16117" y="1596321"/>
            <a:ext cx="3675889" cy="4539336"/>
          </a:xfrm>
        </p:spPr>
        <p:txBody>
          <a:bodyPr/>
          <a:lstStyle/>
          <a:p>
            <a:pPr algn="ctr"/>
            <a:r>
              <a:rPr lang="en-US" b="1" dirty="0"/>
              <a:t>Demand for bio-based materials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8805B7-6436-2902-6FAA-4C802AB2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is changing...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65C83-3C75-7700-3994-AE2484B0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48" y="4208523"/>
            <a:ext cx="3050332" cy="2097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F6C66-9CCD-50DD-7F26-5AEA88BD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974"/>
          <a:stretch>
            <a:fillRect/>
          </a:stretch>
        </p:blipFill>
        <p:spPr>
          <a:xfrm>
            <a:off x="573148" y="2061175"/>
            <a:ext cx="3080040" cy="204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AB5D69-2188-FD13-74DB-7E7761B6A75C}"/>
              </a:ext>
            </a:extLst>
          </p:cNvPr>
          <p:cNvSpPr txBox="1"/>
          <p:nvPr/>
        </p:nvSpPr>
        <p:spPr>
          <a:xfrm>
            <a:off x="1085305" y="2231874"/>
            <a:ext cx="241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OECD GDP projections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287CE-AFB5-7C64-66BD-A0E0FDD8DB92}"/>
              </a:ext>
            </a:extLst>
          </p:cNvPr>
          <p:cNvSpPr txBox="1"/>
          <p:nvPr/>
        </p:nvSpPr>
        <p:spPr>
          <a:xfrm>
            <a:off x="890641" y="4409220"/>
            <a:ext cx="305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IIASA population projections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D4134CF-8911-8538-BBAE-8DD1DAC2A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287"/>
          <a:stretch>
            <a:fillRect/>
          </a:stretch>
        </p:blipFill>
        <p:spPr bwMode="auto">
          <a:xfrm>
            <a:off x="8356897" y="2029067"/>
            <a:ext cx="3501559" cy="16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4B535F-00F6-C2F4-33C3-E36149845D13}"/>
              </a:ext>
            </a:extLst>
          </p:cNvPr>
          <p:cNvSpPr txBox="1"/>
          <p:nvPr/>
        </p:nvSpPr>
        <p:spPr>
          <a:xfrm>
            <a:off x="8356897" y="6255612"/>
            <a:ext cx="4975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Palazzo et al. (forthcoming)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DC98FE-05D1-49E7-3F47-EEE8E677EE1A}"/>
              </a:ext>
            </a:extLst>
          </p:cNvPr>
          <p:cNvSpPr txBox="1"/>
          <p:nvPr/>
        </p:nvSpPr>
        <p:spPr>
          <a:xfrm>
            <a:off x="573148" y="6296558"/>
            <a:ext cx="40474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SSP database, IIASA</a:t>
            </a:r>
          </a:p>
        </p:txBody>
      </p:sp>
      <p:pic>
        <p:nvPicPr>
          <p:cNvPr id="20" name="Google Shape;72;p16" descr="A screenshot of a map&#10;&#10;Description automatically generated">
            <a:extLst>
              <a:ext uri="{FF2B5EF4-FFF2-40B4-BE49-F238E27FC236}">
                <a16:creationId xmlns:a16="http://schemas.microsoft.com/office/drawing/2014/main" id="{CA98E083-74E5-6219-1037-39E69105D10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4581"/>
          <a:stretch>
            <a:fillRect/>
          </a:stretch>
        </p:blipFill>
        <p:spPr>
          <a:xfrm>
            <a:off x="8291068" y="4167579"/>
            <a:ext cx="3675889" cy="209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CCF012-F738-D3B4-3D29-26A545748FE0}"/>
              </a:ext>
            </a:extLst>
          </p:cNvPr>
          <p:cNvSpPr txBox="1"/>
          <p:nvPr/>
        </p:nvSpPr>
        <p:spPr>
          <a:xfrm>
            <a:off x="9168612" y="3824057"/>
            <a:ext cx="2362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Maize               Wheat   </a:t>
            </a:r>
          </a:p>
        </p:txBody>
      </p:sp>
      <p:pic>
        <p:nvPicPr>
          <p:cNvPr id="22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A4E13D-7BEB-D9C3-9C6C-2D75B1EFB3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769" t="60268" r="27053" b="30991"/>
          <a:stretch>
            <a:fillRect/>
          </a:stretch>
        </p:blipFill>
        <p:spPr>
          <a:xfrm>
            <a:off x="4139415" y="5241456"/>
            <a:ext cx="3893542" cy="497203"/>
          </a:xfrm>
          <a:prstGeom prst="rect">
            <a:avLst/>
          </a:prstGeom>
        </p:spPr>
      </p:pic>
      <p:pic>
        <p:nvPicPr>
          <p:cNvPr id="23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688060-D738-B1D6-9302-7703127F34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769" t="77301" r="27053" b="13959"/>
          <a:stretch>
            <a:fillRect/>
          </a:stretch>
        </p:blipFill>
        <p:spPr>
          <a:xfrm>
            <a:off x="4139415" y="5738659"/>
            <a:ext cx="3893542" cy="497203"/>
          </a:xfrm>
          <a:prstGeom prst="rect">
            <a:avLst/>
          </a:prstGeom>
        </p:spPr>
      </p:pic>
      <p:pic>
        <p:nvPicPr>
          <p:cNvPr id="24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3B23E6-7592-0801-AF30-73D3FA6DD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769" t="5483" r="27053" b="69708"/>
          <a:stretch>
            <a:fillRect/>
          </a:stretch>
        </p:blipFill>
        <p:spPr>
          <a:xfrm>
            <a:off x="4139415" y="3830174"/>
            <a:ext cx="3893543" cy="14112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9FBADA-0786-4F53-9A81-C7195873D720}"/>
              </a:ext>
            </a:extLst>
          </p:cNvPr>
          <p:cNvSpPr txBox="1"/>
          <p:nvPr/>
        </p:nvSpPr>
        <p:spPr>
          <a:xfrm>
            <a:off x="4139415" y="6269263"/>
            <a:ext cx="37244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EEA, ETC-BE working paper, 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BAA41-42B7-A6F3-3B90-17E511EBCAA9}"/>
              </a:ext>
            </a:extLst>
          </p:cNvPr>
          <p:cNvSpPr txBox="1"/>
          <p:nvPr/>
        </p:nvSpPr>
        <p:spPr>
          <a:xfrm>
            <a:off x="4107923" y="2152746"/>
            <a:ext cx="3787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Globally, agriculture provided about 80% of biomass supply across uses</a:t>
            </a:r>
          </a:p>
          <a:p>
            <a:endParaRPr lang="en-US" sz="1600" dirty="0"/>
          </a:p>
          <a:p>
            <a:r>
              <a:rPr lang="en-US" sz="1600" dirty="0"/>
              <a:t>Bio-based industry could become a more pronounced driver of land-use </a:t>
            </a:r>
          </a:p>
        </p:txBody>
      </p:sp>
    </p:spTree>
    <p:extLst>
      <p:ext uri="{BB962C8B-B14F-4D97-AF65-F5344CB8AC3E}">
        <p14:creationId xmlns:p14="http://schemas.microsoft.com/office/powerpoint/2010/main" val="25541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8058856-83E4-9E4C-9359-A0D657ACAE30}" vid="{7850FCF5-FCA4-644F-B6CD-331770A7FA8A}"/>
    </a:ext>
  </a:extLst>
</a:theme>
</file>

<file path=ppt/theme/theme2.xml><?xml version="1.0" encoding="utf-8"?>
<a:theme xmlns:a="http://schemas.openxmlformats.org/drawingml/2006/main" name="White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8058856-83E4-9E4C-9359-A0D657ACAE30}" vid="{0F7FEF66-CF17-AA49-9F3E-6954502A84E3}"/>
    </a:ext>
  </a:extLst>
</a:theme>
</file>

<file path=ppt/theme/theme3.xml><?xml version="1.0" encoding="utf-8"?>
<a:theme xmlns:a="http://schemas.openxmlformats.org/drawingml/2006/main" name="Blue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8058856-83E4-9E4C-9359-A0D657ACAE30}" vid="{CC383045-B626-BD44-A3D0-1B49B68AE9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2601200F3D046825A75DF5A6E819F" ma:contentTypeVersion="19" ma:contentTypeDescription="Create a new document." ma:contentTypeScope="" ma:versionID="afc1ba1c9bb591d69d7214efababc163">
  <xsd:schema xmlns:xsd="http://www.w3.org/2001/XMLSchema" xmlns:xs="http://www.w3.org/2001/XMLSchema" xmlns:p="http://schemas.microsoft.com/office/2006/metadata/properties" xmlns:ns1="http://schemas.microsoft.com/sharepoint/v3" xmlns:ns2="79adf513-09a8-4850-8ad5-7ab91760ab77" xmlns:ns3="f01af37b-b357-48b0-a576-b64b7e6d7c4b" targetNamespace="http://schemas.microsoft.com/office/2006/metadata/properties" ma:root="true" ma:fieldsID="3a5afd62d34146b17e0875da11510999" ns1:_="" ns2:_="" ns3:_="">
    <xsd:import namespace="http://schemas.microsoft.com/sharepoint/v3"/>
    <xsd:import namespace="79adf513-09a8-4850-8ad5-7ab91760ab77"/>
    <xsd:import namespace="f01af37b-b357-48b0-a576-b64b7e6d7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f513-09a8-4850-8ad5-7ab91760a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073050-3fd1-4e92-a2b5-a3b9c7057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af37b-b357-48b0-a576-b64b7e6d7c4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36659e-3135-4dd3-8b42-93ada21b5fbd}" ma:internalName="TaxCatchAll" ma:showField="CatchAllData" ma:web="f01af37b-b357-48b0-a576-b64b7e6d7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adf513-09a8-4850-8ad5-7ab91760ab77">
      <Terms xmlns="http://schemas.microsoft.com/office/infopath/2007/PartnerControls"/>
    </lcf76f155ced4ddcb4097134ff3c332f>
    <TaxCatchAll xmlns="f01af37b-b357-48b0-a576-b64b7e6d7c4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560AC-06CE-42B0-9509-18D396545A02}"/>
</file>

<file path=customXml/itemProps3.xml><?xml version="1.0" encoding="utf-8"?>
<ds:datastoreItem xmlns:ds="http://schemas.openxmlformats.org/officeDocument/2006/customXml" ds:itemID="{5AD93C57-A7ED-44E6-88BF-DA3984EE19E6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bbfa92de-a750-4870-8137-aa2c2361bcb8"/>
    <ds:schemaRef ds:uri="http://schemas.microsoft.com/office/infopath/2007/PartnerControls"/>
    <ds:schemaRef ds:uri="df053816-7f52-4fff-95c7-0bf99e9226cd"/>
    <ds:schemaRef ds:uri="http://www.w3.org/XML/1998/namespace"/>
    <ds:schemaRef ds:uri="http://purl.org/dc/terms/"/>
    <ds:schemaRef ds:uri="7869ffb4-414b-42f3-84ec-4bfffff9958c"/>
    <ds:schemaRef ds:uri="b32a2a97-3533-4d73-9cf8-e2926f34c4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IIASA_2025 Presentation template</Template>
  <TotalTime>1842</TotalTime>
  <Words>734</Words>
  <Application>Microsoft Office PowerPoint</Application>
  <PresentationFormat>Widescreen</PresentationFormat>
  <Paragraphs>85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Source Sans Pro Light</vt:lpstr>
      <vt:lpstr>Tahoma</vt:lpstr>
      <vt:lpstr>Wingdings</vt:lpstr>
      <vt:lpstr>Office Theme</vt:lpstr>
      <vt:lpstr>White logo</vt:lpstr>
      <vt:lpstr>Blue logo</vt:lpstr>
      <vt:lpstr>GLOBIOM modelling for biofuel policy support</vt:lpstr>
      <vt:lpstr>International Institute for Applied Systems Analysis</vt:lpstr>
      <vt:lpstr>The economic model GLOBIOM simulates land-use change and related emissions of multiple sectors</vt:lpstr>
      <vt:lpstr>GLOBIOM network - application geography</vt:lpstr>
      <vt:lpstr>GLOBIOM modelling for policy support</vt:lpstr>
      <vt:lpstr>GLOBIOM continues to inform US Renewable Fuel Standards’ biofuel regulations</vt:lpstr>
      <vt:lpstr>Analyzing ILUC sensitivity with GLOBIOM</vt:lpstr>
      <vt:lpstr>Results &amp; conclusions</vt:lpstr>
      <vt:lpstr>The world is changing...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Stefan</dc:creator>
  <cp:lastModifiedBy>FRANK Stefan</cp:lastModifiedBy>
  <cp:revision>38</cp:revision>
  <cp:lastPrinted>2018-09-04T06:30:47Z</cp:lastPrinted>
  <dcterms:created xsi:type="dcterms:W3CDTF">2025-10-29T10:02:26Z</dcterms:created>
  <dcterms:modified xsi:type="dcterms:W3CDTF">2025-11-06T15:28:46Z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0x010100FF72601200F3D046825A75DF5A6E819F</vt:lpwstr>
  </property>
  <property fmtid="{D5CDD505-2E9C-101B-9397-08002B2CF9AE}" pid="3" name="_dlc_DocIdItemGuid">
    <vt:lpwstr>21d70297-cd61-47d2-9611-414a1fcff47b</vt:lpwstr>
  </property>
  <property fmtid="{D5CDD505-2E9C-101B-9397-08002B2CF9AE}" pid="4" name="MediaServiceImageTags">
    <vt:lpwstr/>
  </property>
</Properties>
</file>