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5" r:id="rId4"/>
  </p:sldMasterIdLst>
  <p:notesMasterIdLst>
    <p:notesMasterId r:id="rId14"/>
  </p:notesMasterIdLst>
  <p:handoutMasterIdLst>
    <p:handoutMasterId r:id="rId15"/>
  </p:handoutMasterIdLst>
  <p:sldIdLst>
    <p:sldId id="256" r:id="rId5"/>
    <p:sldId id="2147479482" r:id="rId6"/>
    <p:sldId id="2147479478" r:id="rId7"/>
    <p:sldId id="2147472602" r:id="rId8"/>
    <p:sldId id="2147479488" r:id="rId9"/>
    <p:sldId id="2147479477" r:id="rId10"/>
    <p:sldId id="2147479487" r:id="rId11"/>
    <p:sldId id="2147479484" r:id="rId12"/>
    <p:sldId id="2147479483" r:id="rId13"/>
  </p:sldIdLst>
  <p:sldSz cx="14630400" cy="8229600"/>
  <p:notesSz cx="6858000" cy="9240838"/>
  <p:defaultTextStyle>
    <a:defPPr>
      <a:defRPr lang="en-US"/>
    </a:defPPr>
    <a:lvl1pPr marL="0" algn="l" defTabSz="548731" rtl="0" eaLnBrk="1" latinLnBrk="0" hangingPunct="1">
      <a:defRPr sz="2200" kern="1200">
        <a:solidFill>
          <a:schemeClr val="tx1"/>
        </a:solidFill>
        <a:latin typeface="+mn-lt"/>
        <a:ea typeface="+mn-ea"/>
        <a:cs typeface="+mn-cs"/>
      </a:defRPr>
    </a:lvl1pPr>
    <a:lvl2pPr marL="548731" algn="l" defTabSz="548731" rtl="0" eaLnBrk="1" latinLnBrk="0" hangingPunct="1">
      <a:defRPr sz="2200" kern="1200">
        <a:solidFill>
          <a:schemeClr val="tx1"/>
        </a:solidFill>
        <a:latin typeface="+mn-lt"/>
        <a:ea typeface="+mn-ea"/>
        <a:cs typeface="+mn-cs"/>
      </a:defRPr>
    </a:lvl2pPr>
    <a:lvl3pPr marL="1097463" algn="l" defTabSz="548731" rtl="0" eaLnBrk="1" latinLnBrk="0" hangingPunct="1">
      <a:defRPr sz="2200" kern="1200">
        <a:solidFill>
          <a:schemeClr val="tx1"/>
        </a:solidFill>
        <a:latin typeface="+mn-lt"/>
        <a:ea typeface="+mn-ea"/>
        <a:cs typeface="+mn-cs"/>
      </a:defRPr>
    </a:lvl3pPr>
    <a:lvl4pPr marL="1646194" algn="l" defTabSz="548731" rtl="0" eaLnBrk="1" latinLnBrk="0" hangingPunct="1">
      <a:defRPr sz="2200" kern="1200">
        <a:solidFill>
          <a:schemeClr val="tx1"/>
        </a:solidFill>
        <a:latin typeface="+mn-lt"/>
        <a:ea typeface="+mn-ea"/>
        <a:cs typeface="+mn-cs"/>
      </a:defRPr>
    </a:lvl4pPr>
    <a:lvl5pPr marL="2194926" algn="l" defTabSz="548731" rtl="0" eaLnBrk="1" latinLnBrk="0" hangingPunct="1">
      <a:defRPr sz="2200" kern="1200">
        <a:solidFill>
          <a:schemeClr val="tx1"/>
        </a:solidFill>
        <a:latin typeface="+mn-lt"/>
        <a:ea typeface="+mn-ea"/>
        <a:cs typeface="+mn-cs"/>
      </a:defRPr>
    </a:lvl5pPr>
    <a:lvl6pPr marL="2743657" algn="l" defTabSz="548731" rtl="0" eaLnBrk="1" latinLnBrk="0" hangingPunct="1">
      <a:defRPr sz="2200" kern="1200">
        <a:solidFill>
          <a:schemeClr val="tx1"/>
        </a:solidFill>
        <a:latin typeface="+mn-lt"/>
        <a:ea typeface="+mn-ea"/>
        <a:cs typeface="+mn-cs"/>
      </a:defRPr>
    </a:lvl6pPr>
    <a:lvl7pPr marL="3292389" algn="l" defTabSz="548731" rtl="0" eaLnBrk="1" latinLnBrk="0" hangingPunct="1">
      <a:defRPr sz="2200" kern="1200">
        <a:solidFill>
          <a:schemeClr val="tx1"/>
        </a:solidFill>
        <a:latin typeface="+mn-lt"/>
        <a:ea typeface="+mn-ea"/>
        <a:cs typeface="+mn-cs"/>
      </a:defRPr>
    </a:lvl7pPr>
    <a:lvl8pPr marL="3841120" algn="l" defTabSz="548731" rtl="0" eaLnBrk="1" latinLnBrk="0" hangingPunct="1">
      <a:defRPr sz="2200" kern="1200">
        <a:solidFill>
          <a:schemeClr val="tx1"/>
        </a:solidFill>
        <a:latin typeface="+mn-lt"/>
        <a:ea typeface="+mn-ea"/>
        <a:cs typeface="+mn-cs"/>
      </a:defRPr>
    </a:lvl8pPr>
    <a:lvl9pPr marL="4389852" algn="l" defTabSz="548731" rtl="0" eaLnBrk="1" latinLnBrk="0" hangingPunct="1">
      <a:defRPr sz="22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37397175-95E1-0C4F-AE08-DEC92A292B85}">
          <p14:sldIdLst>
            <p14:sldId id="256"/>
            <p14:sldId id="2147479482"/>
          </p14:sldIdLst>
        </p14:section>
        <p14:section name="Body Slides" id="{2E087509-4E02-BA49-968D-678E077B1371}">
          <p14:sldIdLst>
            <p14:sldId id="2147479478"/>
            <p14:sldId id="2147472602"/>
            <p14:sldId id="2147479488"/>
            <p14:sldId id="2147479477"/>
            <p14:sldId id="2147479487"/>
            <p14:sldId id="2147479484"/>
            <p14:sldId id="214747948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11"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2F472E5-7558-70DB-BCCA-B38758A38A51}" name="Sens, John" initials="JS" userId="S::john.sens@chevron.com::60f478af-0e70-4fdf-88d2-bf3b3db300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5601F"/>
    <a:srgbClr val="223642"/>
    <a:srgbClr val="F2EEEA"/>
    <a:srgbClr val="FFFFFF"/>
    <a:srgbClr val="00B0F0"/>
    <a:srgbClr val="009DD9"/>
    <a:srgbClr val="EDEDEE"/>
    <a:srgbClr val="0B2D71"/>
    <a:srgbClr val="EDE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ABE62-E11F-4E90-B887-AB819B78550E}" v="2" dt="2025-11-04T21:22:04.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346" autoAdjust="0"/>
  </p:normalViewPr>
  <p:slideViewPr>
    <p:cSldViewPr snapToGrid="0">
      <p:cViewPr varScale="1">
        <p:scale>
          <a:sx n="43" d="100"/>
          <a:sy n="43" d="100"/>
        </p:scale>
        <p:origin x="1156" y="26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1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3CD7A5-16AD-5549-B911-F9C74B3367D1}"/>
              </a:ext>
            </a:extLst>
          </p:cNvPr>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4FEB9D99-FBDF-2142-B88A-29C49EC6319B}"/>
              </a:ext>
            </a:extLst>
          </p:cNvPr>
          <p:cNvSpPr>
            <a:spLocks noGrp="1"/>
          </p:cNvSpPr>
          <p:nvPr>
            <p:ph type="dt" sz="quarter" idx="1"/>
          </p:nvPr>
        </p:nvSpPr>
        <p:spPr>
          <a:xfrm>
            <a:off x="3884613" y="0"/>
            <a:ext cx="2971800" cy="463647"/>
          </a:xfrm>
          <a:prstGeom prst="rect">
            <a:avLst/>
          </a:prstGeom>
        </p:spPr>
        <p:txBody>
          <a:bodyPr vert="horz" lIns="91440" tIns="45720" rIns="91440" bIns="45720" rtlCol="0"/>
          <a:lstStyle>
            <a:lvl1pPr algn="r">
              <a:defRPr sz="1200"/>
            </a:lvl1pPr>
          </a:lstStyle>
          <a:p>
            <a:fld id="{A92AE276-CD54-0147-B9D3-E7EE2E50DFC9}" type="datetimeFigureOut">
              <a:rPr lang="en-US" smtClean="0">
                <a:latin typeface="Arial" panose="020B0604020202020204" pitchFamily="34" charset="0"/>
              </a:rPr>
              <a:t>11/5/2025</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116420D-4AC8-504C-A3AB-23A12A2ADD5E}"/>
              </a:ext>
            </a:extLst>
          </p:cNvPr>
          <p:cNvSpPr>
            <a:spLocks noGrp="1"/>
          </p:cNvSpPr>
          <p:nvPr>
            <p:ph type="ftr" sz="quarter" idx="2"/>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EB078A1A-4F32-C644-83E9-9F9BD6DB1AFE}"/>
              </a:ext>
            </a:extLst>
          </p:cNvPr>
          <p:cNvSpPr>
            <a:spLocks noGrp="1"/>
          </p:cNvSpPr>
          <p:nvPr>
            <p:ph type="sldNum" sz="quarter" idx="3"/>
          </p:nvPr>
        </p:nvSpPr>
        <p:spPr>
          <a:xfrm>
            <a:off x="3884613" y="8777193"/>
            <a:ext cx="2971800" cy="463646"/>
          </a:xfrm>
          <a:prstGeom prst="rect">
            <a:avLst/>
          </a:prstGeom>
        </p:spPr>
        <p:txBody>
          <a:bodyPr vert="horz" lIns="91440" tIns="45720" rIns="91440" bIns="45720" rtlCol="0" anchor="b"/>
          <a:lstStyle>
            <a:lvl1pPr algn="r">
              <a:defRPr sz="1200"/>
            </a:lvl1pPr>
          </a:lstStyle>
          <a:p>
            <a:fld id="{8A86E9CE-7048-D44E-B31F-DB91D6D517DC}"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83516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62042"/>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2952A8AD-E04D-40C1-AD98-A5589D48FF85}" type="datetimeFigureOut">
              <a:rPr lang="en-US" smtClean="0"/>
              <a:pPr/>
              <a:t>11/5/2025</a:t>
            </a:fld>
            <a:endParaRPr lang="en-US" dirty="0"/>
          </a:p>
        </p:txBody>
      </p:sp>
      <p:sp>
        <p:nvSpPr>
          <p:cNvPr id="4" name="Slide Image Placeholder 3"/>
          <p:cNvSpPr>
            <a:spLocks noGrp="1" noRot="1" noChangeAspect="1"/>
          </p:cNvSpPr>
          <p:nvPr>
            <p:ph type="sldImg" idx="2"/>
          </p:nvPr>
        </p:nvSpPr>
        <p:spPr>
          <a:xfrm>
            <a:off x="350838" y="693738"/>
            <a:ext cx="61563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9398"/>
            <a:ext cx="5486400" cy="415837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2971800" cy="462042"/>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777192"/>
            <a:ext cx="2971800" cy="462042"/>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F6C8EC8-224B-4750-B4CE-FC987A9630E0}" type="slidenum">
              <a:rPr lang="en-US" smtClean="0"/>
              <a:pPr/>
              <a:t>‹#›</a:t>
            </a:fld>
            <a:endParaRPr lang="en-US" dirty="0"/>
          </a:p>
        </p:txBody>
      </p:sp>
    </p:spTree>
    <p:extLst>
      <p:ext uri="{BB962C8B-B14F-4D97-AF65-F5344CB8AC3E}">
        <p14:creationId xmlns:p14="http://schemas.microsoft.com/office/powerpoint/2010/main" val="207992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C52CE-941F-4922-B4C3-E621A9D09A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297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4F6C8EC8-224B-4750-B4CE-FC987A9630E0}" type="slidenum">
              <a:rPr lang="en-US" smtClean="0"/>
              <a:pPr/>
              <a:t>6</a:t>
            </a:fld>
            <a:endParaRPr lang="en-US" dirty="0"/>
          </a:p>
        </p:txBody>
      </p:sp>
    </p:spTree>
    <p:extLst>
      <p:ext uri="{BB962C8B-B14F-4D97-AF65-F5344CB8AC3E}">
        <p14:creationId xmlns:p14="http://schemas.microsoft.com/office/powerpoint/2010/main" val="302807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1"/>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B15D054F-BEF6-7941-8EDA-1E8DEEB03799}"/>
              </a:ext>
            </a:extLst>
          </p:cNvPr>
          <p:cNvSpPr>
            <a:spLocks noGrp="1"/>
          </p:cNvSpPr>
          <p:nvPr>
            <p:ph type="dt" sz="half" idx="10"/>
          </p:nvPr>
        </p:nvSpPr>
        <p:spPr>
          <a:xfrm>
            <a:off x="324196" y="7627621"/>
            <a:ext cx="3291840" cy="438150"/>
          </a:xfrm>
        </p:spPr>
        <p:txBody>
          <a:bodyPr/>
          <a:lstStyle>
            <a:lvl1pPr>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4ECE17F2-7F15-4180-BEEF-4086A5CD4099}" type="datetime1">
              <a:rPr lang="en-US" smtClean="0"/>
              <a:t>11/5/2025</a:t>
            </a:fld>
            <a:endParaRPr lang="en-US" dirty="0"/>
          </a:p>
        </p:txBody>
      </p:sp>
      <p:sp>
        <p:nvSpPr>
          <p:cNvPr id="9" name="Footer Placeholder 4">
            <a:extLst>
              <a:ext uri="{FF2B5EF4-FFF2-40B4-BE49-F238E27FC236}">
                <a16:creationId xmlns:a16="http://schemas.microsoft.com/office/drawing/2014/main" id="{BF6A58E6-FB0B-5044-B5D4-21B24CC924EE}"/>
              </a:ext>
            </a:extLst>
          </p:cNvPr>
          <p:cNvSpPr>
            <a:spLocks noGrp="1"/>
          </p:cNvSpPr>
          <p:nvPr>
            <p:ph type="ftr" sz="quarter" idx="11"/>
          </p:nvPr>
        </p:nvSpPr>
        <p:spPr>
          <a:xfrm>
            <a:off x="4846320" y="7627621"/>
            <a:ext cx="4937760" cy="438150"/>
          </a:xfrm>
          <a:prstGeom prst="rect">
            <a:avLst/>
          </a:prstGeom>
        </p:spPr>
        <p:txBody>
          <a:bodyPr/>
          <a:lstStyle>
            <a:lvl1pPr>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dirty="0"/>
          </a:p>
        </p:txBody>
      </p:sp>
      <p:sp>
        <p:nvSpPr>
          <p:cNvPr id="10" name="Slide Number Placeholder 5">
            <a:extLst>
              <a:ext uri="{FF2B5EF4-FFF2-40B4-BE49-F238E27FC236}">
                <a16:creationId xmlns:a16="http://schemas.microsoft.com/office/drawing/2014/main" id="{6C5F1E74-87A3-6A4E-AA59-839D9EF221FD}"/>
              </a:ext>
            </a:extLst>
          </p:cNvPr>
          <p:cNvSpPr>
            <a:spLocks noGrp="1"/>
          </p:cNvSpPr>
          <p:nvPr>
            <p:ph type="sldNum" sz="quarter" idx="12"/>
          </p:nvPr>
        </p:nvSpPr>
        <p:spPr>
          <a:xfrm>
            <a:off x="11014364" y="7627621"/>
            <a:ext cx="3291840" cy="438150"/>
          </a:xfrm>
        </p:spPr>
        <p:txBody>
          <a:bodyPr/>
          <a:lstStyle>
            <a:lvl1pPr>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32DC0B3-D7FC-2241-9829-BA2B9D9F12B9}" type="slidenum">
              <a:rPr lang="en-US" smtClean="0"/>
              <a:pPr/>
              <a:t>‹#›</a:t>
            </a:fld>
            <a:endParaRPr lang="en-US" dirty="0"/>
          </a:p>
        </p:txBody>
      </p:sp>
      <p:pic>
        <p:nvPicPr>
          <p:cNvPr id="14" name="Picture 13">
            <a:extLst>
              <a:ext uri="{FF2B5EF4-FFF2-40B4-BE49-F238E27FC236}">
                <a16:creationId xmlns:a16="http://schemas.microsoft.com/office/drawing/2014/main" id="{0548C595-3175-F649-82D8-AC817B2CD53D}"/>
              </a:ext>
            </a:extLst>
          </p:cNvPr>
          <p:cNvPicPr>
            <a:picLocks noChangeAspect="1"/>
          </p:cNvPicPr>
          <p:nvPr userDrawn="1"/>
        </p:nvPicPr>
        <p:blipFill>
          <a:blip r:embed="rId2"/>
          <a:stretch>
            <a:fillRect/>
          </a:stretch>
        </p:blipFill>
        <p:spPr>
          <a:xfrm>
            <a:off x="450527" y="364265"/>
            <a:ext cx="2605811" cy="613935"/>
          </a:xfrm>
          <a:prstGeom prst="rect">
            <a:avLst/>
          </a:prstGeom>
        </p:spPr>
      </p:pic>
      <p:sp>
        <p:nvSpPr>
          <p:cNvPr id="15" name="Title 1">
            <a:extLst>
              <a:ext uri="{FF2B5EF4-FFF2-40B4-BE49-F238E27FC236}">
                <a16:creationId xmlns:a16="http://schemas.microsoft.com/office/drawing/2014/main" id="{E9A53ED6-A1D9-FD47-838D-6A6F0B834F7A}"/>
              </a:ext>
            </a:extLst>
          </p:cNvPr>
          <p:cNvSpPr>
            <a:spLocks noGrp="1"/>
          </p:cNvSpPr>
          <p:nvPr>
            <p:ph type="title"/>
          </p:nvPr>
        </p:nvSpPr>
        <p:spPr>
          <a:xfrm>
            <a:off x="998220" y="2051686"/>
            <a:ext cx="12618720" cy="3423284"/>
          </a:xfrm>
        </p:spPr>
        <p:txBody>
          <a:bodyPr anchor="b"/>
          <a:lstStyle>
            <a:lvl1pPr>
              <a:defRPr sz="7200">
                <a:solidFill>
                  <a:schemeClr val="bg1"/>
                </a:solidFill>
              </a:defRPr>
            </a:lvl1pPr>
          </a:lstStyle>
          <a:p>
            <a:r>
              <a:rPr lang="en-US"/>
              <a:t>Click to edit Master title style</a:t>
            </a:r>
          </a:p>
        </p:txBody>
      </p:sp>
      <p:sp>
        <p:nvSpPr>
          <p:cNvPr id="16" name="Text Placeholder 2">
            <a:extLst>
              <a:ext uri="{FF2B5EF4-FFF2-40B4-BE49-F238E27FC236}">
                <a16:creationId xmlns:a16="http://schemas.microsoft.com/office/drawing/2014/main" id="{B3A62440-19CA-6441-9105-2322D444A045}"/>
              </a:ext>
            </a:extLst>
          </p:cNvPr>
          <p:cNvSpPr>
            <a:spLocks noGrp="1"/>
          </p:cNvSpPr>
          <p:nvPr>
            <p:ph type="body" idx="1"/>
          </p:nvPr>
        </p:nvSpPr>
        <p:spPr>
          <a:xfrm>
            <a:off x="998220" y="5507356"/>
            <a:ext cx="12618720" cy="1800224"/>
          </a:xfrm>
        </p:spPr>
        <p:txBody>
          <a:bodyPr/>
          <a:lstStyle>
            <a:lvl1pPr marL="0" indent="0">
              <a:buNone/>
              <a:defRPr sz="2880">
                <a:solidFill>
                  <a:schemeClr val="bg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236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2C46-546B-4258-9E78-091BB15190E7}"/>
              </a:ext>
            </a:extLst>
          </p:cNvPr>
          <p:cNvSpPr>
            <a:spLocks noGrp="1"/>
          </p:cNvSpPr>
          <p:nvPr>
            <p:ph type="title" hasCustomPrompt="1"/>
          </p:nvPr>
        </p:nvSpPr>
        <p:spPr/>
        <p:txBody>
          <a:bodyPr/>
          <a:lstStyle>
            <a:lvl1pPr>
              <a:defRPr/>
            </a:lvl1pPr>
          </a:lstStyle>
          <a:p>
            <a:r>
              <a:rPr lang="en-US" dirty="0"/>
              <a:t>Title and subhead only</a:t>
            </a:r>
          </a:p>
        </p:txBody>
      </p:sp>
      <p:sp>
        <p:nvSpPr>
          <p:cNvPr id="5" name="Slide Number Placeholder 4">
            <a:extLst>
              <a:ext uri="{FF2B5EF4-FFF2-40B4-BE49-F238E27FC236}">
                <a16:creationId xmlns:a16="http://schemas.microsoft.com/office/drawing/2014/main" id="{A951B0D9-31F1-45A3-AC7F-471CE915B097}"/>
              </a:ext>
            </a:extLst>
          </p:cNvPr>
          <p:cNvSpPr>
            <a:spLocks noGrp="1"/>
          </p:cNvSpPr>
          <p:nvPr>
            <p:ph type="sldNum" sz="quarter" idx="12"/>
          </p:nvPr>
        </p:nvSpPr>
        <p:spPr>
          <a:xfrm>
            <a:off x="14112240" y="7562851"/>
            <a:ext cx="518160" cy="438150"/>
          </a:xfrm>
          <a:prstGeom prst="rect">
            <a:avLst/>
          </a:prstGeom>
        </p:spPr>
        <p:txBody>
          <a:bodyPr bIns="45720"/>
          <a:lstStyle/>
          <a:p>
            <a:fld id="{B86CEE44-6F89-45AC-812A-88D538657E02}" type="slidenum">
              <a:rPr lang="en-US" smtClean="0"/>
              <a:t>‹#›</a:t>
            </a:fld>
            <a:endParaRPr lang="en-US" dirty="0"/>
          </a:p>
        </p:txBody>
      </p:sp>
      <p:sp>
        <p:nvSpPr>
          <p:cNvPr id="6" name="Text Placeholder 8">
            <a:extLst>
              <a:ext uri="{FF2B5EF4-FFF2-40B4-BE49-F238E27FC236}">
                <a16:creationId xmlns:a16="http://schemas.microsoft.com/office/drawing/2014/main" id="{E988556A-19BC-485F-98A8-5E757F4543A3}"/>
              </a:ext>
            </a:extLst>
          </p:cNvPr>
          <p:cNvSpPr>
            <a:spLocks noGrp="1"/>
          </p:cNvSpPr>
          <p:nvPr>
            <p:ph type="body" sz="quarter" idx="13" hasCustomPrompt="1"/>
          </p:nvPr>
        </p:nvSpPr>
        <p:spPr>
          <a:xfrm>
            <a:off x="457200" y="1554480"/>
            <a:ext cx="13716000" cy="577216"/>
          </a:xfrm>
        </p:spPr>
        <p:txBody>
          <a:bodyPr/>
          <a:lstStyle>
            <a:lvl1pPr>
              <a:buNone/>
              <a:defRPr>
                <a:latin typeface="Segoe UI Semibold" panose="020B0702040204020203" pitchFamily="34" charset="0"/>
                <a:cs typeface="Segoe UI Semibold" panose="020B0702040204020203" pitchFamily="34" charset="0"/>
              </a:defRPr>
            </a:lvl1pPr>
            <a:lvl2pPr>
              <a:buNone/>
              <a:defRPr/>
            </a:lvl2pPr>
            <a:lvl3pPr>
              <a:buNone/>
              <a:defRPr/>
            </a:lvl3pPr>
            <a:lvl4pPr>
              <a:buNone/>
              <a:defRPr/>
            </a:lvl4pPr>
            <a:lvl5pPr>
              <a:buNone/>
              <a:defRPr/>
            </a:lvl5pPr>
          </a:lstStyle>
          <a:p>
            <a:pPr lvl="0"/>
            <a:r>
              <a:rPr lang="en-US"/>
              <a:t>Click to edit subhead</a:t>
            </a:r>
          </a:p>
        </p:txBody>
      </p:sp>
      <p:sp>
        <p:nvSpPr>
          <p:cNvPr id="8" name="Text Placeholder 4">
            <a:extLst>
              <a:ext uri="{FF2B5EF4-FFF2-40B4-BE49-F238E27FC236}">
                <a16:creationId xmlns:a16="http://schemas.microsoft.com/office/drawing/2014/main" id="{8EF02686-00EE-4237-965E-C3A554674E2B}"/>
              </a:ext>
            </a:extLst>
          </p:cNvPr>
          <p:cNvSpPr>
            <a:spLocks noGrp="1"/>
          </p:cNvSpPr>
          <p:nvPr>
            <p:ph type="body" sz="quarter" idx="14" hasCustomPrompt="1"/>
          </p:nvPr>
        </p:nvSpPr>
        <p:spPr>
          <a:xfrm>
            <a:off x="1798321" y="7543800"/>
            <a:ext cx="12170228" cy="457200"/>
          </a:xfrm>
        </p:spPr>
        <p:txBody>
          <a:bodyPr anchor="b">
            <a:normAutofit/>
          </a:bodyPr>
          <a:lstStyle>
            <a:lvl1pPr>
              <a:buNone/>
              <a:defRPr lang="en-US" sz="1080" kern="1200" dirty="0">
                <a:solidFill>
                  <a:schemeClr val="bg2"/>
                </a:solidFill>
                <a:latin typeface="+mn-lt"/>
                <a:ea typeface="+mn-ea"/>
                <a:cs typeface="+mn-cs"/>
              </a:defRPr>
            </a:lvl1pPr>
            <a:lvl2pPr>
              <a:buNone/>
              <a:defRPr sz="960"/>
            </a:lvl2pPr>
            <a:lvl3pPr>
              <a:buNone/>
              <a:defRPr sz="960"/>
            </a:lvl3pPr>
            <a:lvl4pPr>
              <a:buNone/>
              <a:defRPr sz="960"/>
            </a:lvl4pPr>
            <a:lvl5pPr>
              <a:buNone/>
              <a:defRPr sz="960"/>
            </a:lvl5pPr>
          </a:lstStyle>
          <a:p>
            <a:pPr lvl="0"/>
            <a:r>
              <a:rPr lang="en-US"/>
              <a:t>Source:</a:t>
            </a:r>
          </a:p>
        </p:txBody>
      </p:sp>
    </p:spTree>
    <p:extLst>
      <p:ext uri="{BB962C8B-B14F-4D97-AF65-F5344CB8AC3E}">
        <p14:creationId xmlns:p14="http://schemas.microsoft.com/office/powerpoint/2010/main" val="382800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 Light Bk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C7C26C-0252-4B4F-B8CA-C5EA91DA03D6}"/>
              </a:ext>
            </a:extLst>
          </p:cNvPr>
          <p:cNvPicPr>
            <a:picLocks noChangeAspect="1"/>
          </p:cNvPicPr>
          <p:nvPr userDrawn="1"/>
        </p:nvPicPr>
        <p:blipFill>
          <a:blip r:embed="rId2"/>
          <a:stretch>
            <a:fillRect/>
          </a:stretch>
        </p:blipFill>
        <p:spPr>
          <a:xfrm>
            <a:off x="13759540" y="251287"/>
            <a:ext cx="618708" cy="596611"/>
          </a:xfrm>
          <a:prstGeom prst="rect">
            <a:avLst/>
          </a:prstGeom>
        </p:spPr>
      </p:pic>
      <p:sp>
        <p:nvSpPr>
          <p:cNvPr id="7" name="Date Placeholder 3">
            <a:extLst>
              <a:ext uri="{FF2B5EF4-FFF2-40B4-BE49-F238E27FC236}">
                <a16:creationId xmlns:a16="http://schemas.microsoft.com/office/drawing/2014/main" id="{DF05C150-7606-5F42-9911-39FC170903AA}"/>
              </a:ext>
            </a:extLst>
          </p:cNvPr>
          <p:cNvSpPr>
            <a:spLocks noGrp="1"/>
          </p:cNvSpPr>
          <p:nvPr>
            <p:ph type="dt" sz="half" idx="10"/>
          </p:nvPr>
        </p:nvSpPr>
        <p:spPr>
          <a:xfrm>
            <a:off x="324196"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CCC6E932-AB66-41FA-A823-8352B9EB4A7E}" type="datetime1">
              <a:rPr lang="en-US" smtClean="0"/>
              <a:t>11/5/2025</a:t>
            </a:fld>
            <a:endParaRPr lang="en-US" dirty="0"/>
          </a:p>
        </p:txBody>
      </p:sp>
      <p:sp>
        <p:nvSpPr>
          <p:cNvPr id="9" name="Slide Number Placeholder 5">
            <a:extLst>
              <a:ext uri="{FF2B5EF4-FFF2-40B4-BE49-F238E27FC236}">
                <a16:creationId xmlns:a16="http://schemas.microsoft.com/office/drawing/2014/main" id="{664FD220-8838-974B-832B-91EA85AA5B42}"/>
              </a:ext>
            </a:extLst>
          </p:cNvPr>
          <p:cNvSpPr>
            <a:spLocks noGrp="1"/>
          </p:cNvSpPr>
          <p:nvPr>
            <p:ph type="sldNum" sz="quarter" idx="12"/>
          </p:nvPr>
        </p:nvSpPr>
        <p:spPr>
          <a:xfrm>
            <a:off x="11014364"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532DC0B3-D7FC-2241-9829-BA2B9D9F12B9}" type="slidenum">
              <a:rPr lang="en-US" smtClean="0"/>
              <a:pPr/>
              <a:t>‹#›</a:t>
            </a:fld>
            <a:endParaRPr lang="en-US" dirty="0"/>
          </a:p>
        </p:txBody>
      </p:sp>
      <p:sp>
        <p:nvSpPr>
          <p:cNvPr id="10" name="Title 1">
            <a:extLst>
              <a:ext uri="{FF2B5EF4-FFF2-40B4-BE49-F238E27FC236}">
                <a16:creationId xmlns:a16="http://schemas.microsoft.com/office/drawing/2014/main" id="{5A644388-4AC3-354F-B654-663317FC0FD3}"/>
              </a:ext>
            </a:extLst>
          </p:cNvPr>
          <p:cNvSpPr>
            <a:spLocks noGrp="1"/>
          </p:cNvSpPr>
          <p:nvPr>
            <p:ph type="title"/>
          </p:nvPr>
        </p:nvSpPr>
        <p:spPr>
          <a:xfrm>
            <a:off x="998220" y="2051686"/>
            <a:ext cx="10419424" cy="3423284"/>
          </a:xfrm>
        </p:spPr>
        <p:txBody>
          <a:bodyPr anchor="ctr" anchorCtr="0"/>
          <a:lstStyle>
            <a:lvl1pPr>
              <a:defRPr sz="7200">
                <a:solidFill>
                  <a:schemeClr val="tx1"/>
                </a:solidFill>
              </a:defRPr>
            </a:lvl1pPr>
          </a:lstStyle>
          <a:p>
            <a:r>
              <a:rPr lang="en-US"/>
              <a:t>Click to edit Master title style</a:t>
            </a:r>
          </a:p>
        </p:txBody>
      </p:sp>
      <p:sp>
        <p:nvSpPr>
          <p:cNvPr id="11" name="Text Placeholder 2">
            <a:extLst>
              <a:ext uri="{FF2B5EF4-FFF2-40B4-BE49-F238E27FC236}">
                <a16:creationId xmlns:a16="http://schemas.microsoft.com/office/drawing/2014/main" id="{BFE8AAE6-0E2A-6B44-8BD6-1CEE19BC9825}"/>
              </a:ext>
            </a:extLst>
          </p:cNvPr>
          <p:cNvSpPr>
            <a:spLocks noGrp="1"/>
          </p:cNvSpPr>
          <p:nvPr>
            <p:ph type="body" idx="1"/>
          </p:nvPr>
        </p:nvSpPr>
        <p:spPr>
          <a:xfrm>
            <a:off x="998220" y="5507356"/>
            <a:ext cx="10419424" cy="1800224"/>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5109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33013-CCEA-BD41-8FC0-68DBD4780896}"/>
              </a:ext>
            </a:extLst>
          </p:cNvPr>
          <p:cNvSpPr>
            <a:spLocks noGrp="1"/>
          </p:cNvSpPr>
          <p:nvPr>
            <p:ph idx="1"/>
          </p:nvPr>
        </p:nvSpPr>
        <p:spPr>
          <a:xfrm>
            <a:off x="1005840" y="2939571"/>
            <a:ext cx="12618720" cy="4229821"/>
          </a:xfrm>
        </p:spPr>
        <p:txBody>
          <a:bodyPr/>
          <a:lstStyle>
            <a:lvl1pPr>
              <a:defRPr b="0" i="0">
                <a:latin typeface="Helvetica Neue Light" panose="02000403000000020004" pitchFamily="2" charset="0"/>
                <a:ea typeface="Helvetica Neue Light" panose="02000403000000020004" pitchFamily="2" charset="0"/>
              </a:defRPr>
            </a:lvl1pPr>
            <a:lvl2pPr>
              <a:defRPr b="0" i="0">
                <a:latin typeface="Helvetica Neue Light" panose="02000403000000020004" pitchFamily="2" charset="0"/>
                <a:ea typeface="Helvetica Neue Light" panose="02000403000000020004" pitchFamily="2" charset="0"/>
              </a:defRPr>
            </a:lvl2pPr>
            <a:lvl3pPr>
              <a:defRPr b="0" i="0">
                <a:latin typeface="Helvetica Neue Light" panose="02000403000000020004" pitchFamily="2" charset="0"/>
                <a:ea typeface="Helvetica Neue Light" panose="02000403000000020004" pitchFamily="2" charset="0"/>
              </a:defRPr>
            </a:lvl3pPr>
            <a:lvl4pPr>
              <a:defRPr b="0" i="0">
                <a:latin typeface="Helvetica Neue Light" panose="02000403000000020004" pitchFamily="2" charset="0"/>
                <a:ea typeface="Helvetica Neue Light" panose="02000403000000020004" pitchFamily="2" charset="0"/>
              </a:defRPr>
            </a:lvl4pPr>
            <a:lvl5pPr>
              <a:defRPr b="0" i="0">
                <a:latin typeface="Helvetica Neue Light" panose="02000403000000020004" pitchFamily="2" charset="0"/>
                <a:ea typeface="Helvetica Neue Light" panose="020004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3DE6923-D776-644F-9F55-32149F949C69}"/>
              </a:ext>
            </a:extLst>
          </p:cNvPr>
          <p:cNvSpPr>
            <a:spLocks noGrp="1"/>
          </p:cNvSpPr>
          <p:nvPr>
            <p:ph type="dt" sz="half" idx="10"/>
          </p:nvPr>
        </p:nvSpPr>
        <p:spPr>
          <a:xfrm>
            <a:off x="324196"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7E50167B-38D5-4471-A87F-7B531EE1F94F}" type="datetime1">
              <a:rPr lang="en-US" smtClean="0"/>
              <a:t>11/5/2025</a:t>
            </a:fld>
            <a:endParaRPr lang="en-US" dirty="0"/>
          </a:p>
        </p:txBody>
      </p:sp>
      <p:sp>
        <p:nvSpPr>
          <p:cNvPr id="10" name="Slide Number Placeholder 5">
            <a:extLst>
              <a:ext uri="{FF2B5EF4-FFF2-40B4-BE49-F238E27FC236}">
                <a16:creationId xmlns:a16="http://schemas.microsoft.com/office/drawing/2014/main" id="{6D4A9915-E089-3341-90A4-5095134BEC07}"/>
              </a:ext>
            </a:extLst>
          </p:cNvPr>
          <p:cNvSpPr>
            <a:spLocks noGrp="1"/>
          </p:cNvSpPr>
          <p:nvPr>
            <p:ph type="sldNum" sz="quarter" idx="12"/>
          </p:nvPr>
        </p:nvSpPr>
        <p:spPr>
          <a:xfrm>
            <a:off x="11014364"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532DC0B3-D7FC-2241-9829-BA2B9D9F12B9}" type="slidenum">
              <a:rPr lang="en-US" smtClean="0"/>
              <a:pPr/>
              <a:t>‹#›</a:t>
            </a:fld>
            <a:endParaRPr lang="en-US" dirty="0"/>
          </a:p>
        </p:txBody>
      </p:sp>
      <p:sp>
        <p:nvSpPr>
          <p:cNvPr id="11" name="Title 1">
            <a:extLst>
              <a:ext uri="{FF2B5EF4-FFF2-40B4-BE49-F238E27FC236}">
                <a16:creationId xmlns:a16="http://schemas.microsoft.com/office/drawing/2014/main" id="{6162DE05-61E4-B049-8F95-CB8F0F5DF661}"/>
              </a:ext>
            </a:extLst>
          </p:cNvPr>
          <p:cNvSpPr>
            <a:spLocks noGrp="1"/>
          </p:cNvSpPr>
          <p:nvPr>
            <p:ph type="title"/>
          </p:nvPr>
        </p:nvSpPr>
        <p:spPr>
          <a:xfrm>
            <a:off x="1005840" y="1190318"/>
            <a:ext cx="9611086" cy="1590676"/>
          </a:xfrm>
        </p:spPr>
        <p:txBody>
          <a:bodyPr anchor="t" anchorCtr="0"/>
          <a:lstStyle>
            <a:lvl1pPr>
              <a:defRPr b="1"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Tree>
    <p:extLst>
      <p:ext uri="{BB962C8B-B14F-4D97-AF65-F5344CB8AC3E}">
        <p14:creationId xmlns:p14="http://schemas.microsoft.com/office/powerpoint/2010/main" val="70160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Slide - 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33013-CCEA-BD41-8FC0-68DBD4780896}"/>
              </a:ext>
            </a:extLst>
          </p:cNvPr>
          <p:cNvSpPr>
            <a:spLocks noGrp="1"/>
          </p:cNvSpPr>
          <p:nvPr>
            <p:ph idx="1"/>
          </p:nvPr>
        </p:nvSpPr>
        <p:spPr>
          <a:xfrm>
            <a:off x="1005840" y="2939571"/>
            <a:ext cx="5904059" cy="4229821"/>
          </a:xfrm>
        </p:spPr>
        <p:txBody>
          <a:bodyPr/>
          <a:lstStyle>
            <a:lvl1pPr>
              <a:defRPr b="0" i="0">
                <a:latin typeface="Helvetica Neue Light" panose="02000403000000020004" pitchFamily="2" charset="0"/>
                <a:ea typeface="Helvetica Neue Light" panose="02000403000000020004" pitchFamily="2" charset="0"/>
              </a:defRPr>
            </a:lvl1pPr>
            <a:lvl2pPr>
              <a:defRPr b="0" i="0">
                <a:latin typeface="Helvetica Neue Light" panose="02000403000000020004" pitchFamily="2" charset="0"/>
                <a:ea typeface="Helvetica Neue Light" panose="02000403000000020004" pitchFamily="2" charset="0"/>
              </a:defRPr>
            </a:lvl2pPr>
            <a:lvl3pPr>
              <a:defRPr b="0" i="0">
                <a:latin typeface="Helvetica Neue Light" panose="02000403000000020004" pitchFamily="2" charset="0"/>
                <a:ea typeface="Helvetica Neue Light" panose="02000403000000020004" pitchFamily="2" charset="0"/>
              </a:defRPr>
            </a:lvl3pPr>
            <a:lvl4pPr>
              <a:defRPr b="0" i="0">
                <a:latin typeface="Helvetica Neue Light" panose="02000403000000020004" pitchFamily="2" charset="0"/>
                <a:ea typeface="Helvetica Neue Light" panose="02000403000000020004" pitchFamily="2" charset="0"/>
              </a:defRPr>
            </a:lvl4pPr>
            <a:lvl5pPr>
              <a:defRPr b="0" i="0">
                <a:latin typeface="Helvetica Neue Light" panose="02000403000000020004" pitchFamily="2" charset="0"/>
                <a:ea typeface="Helvetica Neue Light" panose="020004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3DE6923-D776-644F-9F55-32149F949C69}"/>
              </a:ext>
            </a:extLst>
          </p:cNvPr>
          <p:cNvSpPr>
            <a:spLocks noGrp="1"/>
          </p:cNvSpPr>
          <p:nvPr>
            <p:ph type="dt" sz="half" idx="10"/>
          </p:nvPr>
        </p:nvSpPr>
        <p:spPr>
          <a:xfrm>
            <a:off x="324196"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D4752EA6-7A1E-44E3-B94E-593973138CDD}" type="datetime1">
              <a:rPr lang="en-US" smtClean="0"/>
              <a:t>11/5/2025</a:t>
            </a:fld>
            <a:endParaRPr lang="en-US" dirty="0"/>
          </a:p>
        </p:txBody>
      </p:sp>
      <p:sp>
        <p:nvSpPr>
          <p:cNvPr id="10" name="Slide Number Placeholder 5">
            <a:extLst>
              <a:ext uri="{FF2B5EF4-FFF2-40B4-BE49-F238E27FC236}">
                <a16:creationId xmlns:a16="http://schemas.microsoft.com/office/drawing/2014/main" id="{6D4A9915-E089-3341-90A4-5095134BEC07}"/>
              </a:ext>
            </a:extLst>
          </p:cNvPr>
          <p:cNvSpPr>
            <a:spLocks noGrp="1"/>
          </p:cNvSpPr>
          <p:nvPr>
            <p:ph type="sldNum" sz="quarter" idx="12"/>
          </p:nvPr>
        </p:nvSpPr>
        <p:spPr>
          <a:xfrm>
            <a:off x="11014364"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532DC0B3-D7FC-2241-9829-BA2B9D9F12B9}" type="slidenum">
              <a:rPr lang="en-US" smtClean="0"/>
              <a:pPr/>
              <a:t>‹#›</a:t>
            </a:fld>
            <a:endParaRPr lang="en-US" dirty="0"/>
          </a:p>
        </p:txBody>
      </p:sp>
      <p:sp>
        <p:nvSpPr>
          <p:cNvPr id="11" name="Title 1">
            <a:extLst>
              <a:ext uri="{FF2B5EF4-FFF2-40B4-BE49-F238E27FC236}">
                <a16:creationId xmlns:a16="http://schemas.microsoft.com/office/drawing/2014/main" id="{6162DE05-61E4-B049-8F95-CB8F0F5DF661}"/>
              </a:ext>
            </a:extLst>
          </p:cNvPr>
          <p:cNvSpPr>
            <a:spLocks noGrp="1"/>
          </p:cNvSpPr>
          <p:nvPr>
            <p:ph type="title"/>
          </p:nvPr>
        </p:nvSpPr>
        <p:spPr>
          <a:xfrm>
            <a:off x="1005840" y="1190318"/>
            <a:ext cx="9611086" cy="1590676"/>
          </a:xfrm>
        </p:spPr>
        <p:txBody>
          <a:bodyPr anchor="t" anchorCtr="0"/>
          <a:lstStyle>
            <a:lvl1pPr>
              <a:defRPr b="1"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14C19CCD-CAEF-5149-B98D-B73043A27152}"/>
              </a:ext>
            </a:extLst>
          </p:cNvPr>
          <p:cNvSpPr>
            <a:spLocks noGrp="1"/>
          </p:cNvSpPr>
          <p:nvPr>
            <p:ph idx="13"/>
          </p:nvPr>
        </p:nvSpPr>
        <p:spPr>
          <a:xfrm>
            <a:off x="7720504" y="2948119"/>
            <a:ext cx="5904059" cy="4229821"/>
          </a:xfrm>
        </p:spPr>
        <p:txBody>
          <a:bodyPr/>
          <a:lstStyle>
            <a:lvl1pPr>
              <a:defRPr b="0" i="0">
                <a:latin typeface="Helvetica Neue Light" panose="02000403000000020004" pitchFamily="2" charset="0"/>
                <a:ea typeface="Helvetica Neue Light" panose="02000403000000020004" pitchFamily="2" charset="0"/>
              </a:defRPr>
            </a:lvl1pPr>
            <a:lvl2pPr>
              <a:defRPr b="0" i="0">
                <a:latin typeface="Helvetica Neue Light" panose="02000403000000020004" pitchFamily="2" charset="0"/>
                <a:ea typeface="Helvetica Neue Light" panose="02000403000000020004" pitchFamily="2" charset="0"/>
              </a:defRPr>
            </a:lvl2pPr>
            <a:lvl3pPr>
              <a:defRPr b="0" i="0">
                <a:latin typeface="Helvetica Neue Light" panose="02000403000000020004" pitchFamily="2" charset="0"/>
                <a:ea typeface="Helvetica Neue Light" panose="02000403000000020004" pitchFamily="2" charset="0"/>
              </a:defRPr>
            </a:lvl3pPr>
            <a:lvl4pPr>
              <a:defRPr b="0" i="0">
                <a:latin typeface="Helvetica Neue Light" panose="02000403000000020004" pitchFamily="2" charset="0"/>
                <a:ea typeface="Helvetica Neue Light" panose="02000403000000020004" pitchFamily="2" charset="0"/>
              </a:defRPr>
            </a:lvl4pPr>
            <a:lvl5pPr>
              <a:defRPr b="0" i="0">
                <a:latin typeface="Helvetica Neue Light" panose="02000403000000020004" pitchFamily="2" charset="0"/>
                <a:ea typeface="Helvetica Neue Light" panose="020004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98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145AE7DF-AAC5-4145-9EB1-594685060F78}"/>
              </a:ext>
            </a:extLst>
          </p:cNvPr>
          <p:cNvSpPr>
            <a:spLocks noGrp="1"/>
          </p:cNvSpPr>
          <p:nvPr>
            <p:ph type="dt" sz="half" idx="10"/>
          </p:nvPr>
        </p:nvSpPr>
        <p:spPr>
          <a:xfrm>
            <a:off x="324196"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C11AE07E-D90C-4C05-B268-5501B9C04617}" type="datetime1">
              <a:rPr lang="en-US" smtClean="0"/>
              <a:t>11/5/2025</a:t>
            </a:fld>
            <a:endParaRPr lang="en-US" dirty="0"/>
          </a:p>
        </p:txBody>
      </p:sp>
      <p:sp>
        <p:nvSpPr>
          <p:cNvPr id="10" name="Slide Number Placeholder 5">
            <a:extLst>
              <a:ext uri="{FF2B5EF4-FFF2-40B4-BE49-F238E27FC236}">
                <a16:creationId xmlns:a16="http://schemas.microsoft.com/office/drawing/2014/main" id="{F08FD4F9-897B-E841-B08A-1C0CE8DCCFDD}"/>
              </a:ext>
            </a:extLst>
          </p:cNvPr>
          <p:cNvSpPr>
            <a:spLocks noGrp="1"/>
          </p:cNvSpPr>
          <p:nvPr>
            <p:ph type="sldNum" sz="quarter" idx="12"/>
          </p:nvPr>
        </p:nvSpPr>
        <p:spPr>
          <a:xfrm>
            <a:off x="11014364"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532DC0B3-D7FC-2241-9829-BA2B9D9F12B9}" type="slidenum">
              <a:rPr lang="en-US" smtClean="0"/>
              <a:pPr/>
              <a:t>‹#›</a:t>
            </a:fld>
            <a:endParaRPr lang="en-US" dirty="0"/>
          </a:p>
        </p:txBody>
      </p:sp>
      <p:sp>
        <p:nvSpPr>
          <p:cNvPr id="12" name="Text Placeholder 3">
            <a:extLst>
              <a:ext uri="{FF2B5EF4-FFF2-40B4-BE49-F238E27FC236}">
                <a16:creationId xmlns:a16="http://schemas.microsoft.com/office/drawing/2014/main" id="{6F09D3F1-1CCA-AD4A-B8A2-CB6A73D12171}"/>
              </a:ext>
            </a:extLst>
          </p:cNvPr>
          <p:cNvSpPr>
            <a:spLocks noGrp="1"/>
          </p:cNvSpPr>
          <p:nvPr>
            <p:ph type="body" sz="half" idx="2"/>
          </p:nvPr>
        </p:nvSpPr>
        <p:spPr>
          <a:xfrm>
            <a:off x="1007746" y="4455848"/>
            <a:ext cx="4434172" cy="1030554"/>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pic>
        <p:nvPicPr>
          <p:cNvPr id="13" name="Picture 12">
            <a:extLst>
              <a:ext uri="{FF2B5EF4-FFF2-40B4-BE49-F238E27FC236}">
                <a16:creationId xmlns:a16="http://schemas.microsoft.com/office/drawing/2014/main" id="{F00F24DF-6E51-2C49-9468-AF4A53EC792D}"/>
              </a:ext>
            </a:extLst>
          </p:cNvPr>
          <p:cNvPicPr>
            <a:picLocks noChangeAspect="1"/>
          </p:cNvPicPr>
          <p:nvPr userDrawn="1"/>
        </p:nvPicPr>
        <p:blipFill>
          <a:blip r:embed="rId2"/>
          <a:stretch>
            <a:fillRect/>
          </a:stretch>
        </p:blipFill>
        <p:spPr>
          <a:xfrm>
            <a:off x="13759540" y="251287"/>
            <a:ext cx="618708" cy="596611"/>
          </a:xfrm>
          <a:prstGeom prst="rect">
            <a:avLst/>
          </a:prstGeom>
        </p:spPr>
      </p:pic>
      <p:sp>
        <p:nvSpPr>
          <p:cNvPr id="14" name="Title 1">
            <a:extLst>
              <a:ext uri="{FF2B5EF4-FFF2-40B4-BE49-F238E27FC236}">
                <a16:creationId xmlns:a16="http://schemas.microsoft.com/office/drawing/2014/main" id="{CA6406AB-8A92-D949-8BB9-2214916609CC}"/>
              </a:ext>
            </a:extLst>
          </p:cNvPr>
          <p:cNvSpPr>
            <a:spLocks noGrp="1"/>
          </p:cNvSpPr>
          <p:nvPr>
            <p:ph type="title"/>
          </p:nvPr>
        </p:nvSpPr>
        <p:spPr>
          <a:xfrm>
            <a:off x="1005841" y="1190317"/>
            <a:ext cx="4436076" cy="2753959"/>
          </a:xfrm>
        </p:spPr>
        <p:txBody>
          <a:bodyPr anchor="t" anchorCtr="0"/>
          <a:lstStyle>
            <a:lvl1pPr>
              <a:defRPr b="1"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16" name="Content Placeholder 2">
            <a:extLst>
              <a:ext uri="{FF2B5EF4-FFF2-40B4-BE49-F238E27FC236}">
                <a16:creationId xmlns:a16="http://schemas.microsoft.com/office/drawing/2014/main" id="{17A9C2BA-5D6E-F342-8D57-90E9D0D63460}"/>
              </a:ext>
            </a:extLst>
          </p:cNvPr>
          <p:cNvSpPr>
            <a:spLocks noGrp="1"/>
          </p:cNvSpPr>
          <p:nvPr>
            <p:ph idx="1"/>
          </p:nvPr>
        </p:nvSpPr>
        <p:spPr>
          <a:xfrm>
            <a:off x="6035041" y="1218993"/>
            <a:ext cx="7962128" cy="6163708"/>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46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 Ve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F7C01A-62AF-5741-A746-8AC611D44BEE}"/>
              </a:ext>
            </a:extLst>
          </p:cNvPr>
          <p:cNvSpPr>
            <a:spLocks noGrp="1"/>
          </p:cNvSpPr>
          <p:nvPr>
            <p:ph sz="half" idx="1"/>
          </p:nvPr>
        </p:nvSpPr>
        <p:spPr>
          <a:xfrm>
            <a:off x="1005841" y="3054589"/>
            <a:ext cx="7475838" cy="4328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B448555-062B-0A49-8236-EF07848CC0DB}"/>
              </a:ext>
            </a:extLst>
          </p:cNvPr>
          <p:cNvPicPr>
            <a:picLocks noChangeAspect="1"/>
          </p:cNvPicPr>
          <p:nvPr userDrawn="1"/>
        </p:nvPicPr>
        <p:blipFill>
          <a:blip r:embed="rId2"/>
          <a:stretch>
            <a:fillRect/>
          </a:stretch>
        </p:blipFill>
        <p:spPr>
          <a:xfrm>
            <a:off x="13759540" y="251287"/>
            <a:ext cx="618708" cy="596611"/>
          </a:xfrm>
          <a:prstGeom prst="rect">
            <a:avLst/>
          </a:prstGeom>
        </p:spPr>
      </p:pic>
      <p:sp>
        <p:nvSpPr>
          <p:cNvPr id="9" name="Date Placeholder 3">
            <a:extLst>
              <a:ext uri="{FF2B5EF4-FFF2-40B4-BE49-F238E27FC236}">
                <a16:creationId xmlns:a16="http://schemas.microsoft.com/office/drawing/2014/main" id="{AC270DD3-08AD-7441-A41B-DAFDA7430280}"/>
              </a:ext>
            </a:extLst>
          </p:cNvPr>
          <p:cNvSpPr>
            <a:spLocks noGrp="1"/>
          </p:cNvSpPr>
          <p:nvPr>
            <p:ph type="dt" sz="half" idx="10"/>
          </p:nvPr>
        </p:nvSpPr>
        <p:spPr>
          <a:xfrm>
            <a:off x="324196"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ECA84ED0-B5F0-437A-AE9D-EBD7BDFBFF73}" type="datetime1">
              <a:rPr lang="en-US" smtClean="0"/>
              <a:t>11/5/2025</a:t>
            </a:fld>
            <a:endParaRPr lang="en-US" dirty="0"/>
          </a:p>
        </p:txBody>
      </p:sp>
      <p:sp>
        <p:nvSpPr>
          <p:cNvPr id="11" name="Slide Number Placeholder 5">
            <a:extLst>
              <a:ext uri="{FF2B5EF4-FFF2-40B4-BE49-F238E27FC236}">
                <a16:creationId xmlns:a16="http://schemas.microsoft.com/office/drawing/2014/main" id="{CF8AA8D2-BA14-E842-9F2A-4AB69FEC36DA}"/>
              </a:ext>
            </a:extLst>
          </p:cNvPr>
          <p:cNvSpPr>
            <a:spLocks noGrp="1"/>
          </p:cNvSpPr>
          <p:nvPr>
            <p:ph type="sldNum" sz="quarter" idx="12"/>
          </p:nvPr>
        </p:nvSpPr>
        <p:spPr>
          <a:xfrm>
            <a:off x="11014364"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532DC0B3-D7FC-2241-9829-BA2B9D9F12B9}" type="slidenum">
              <a:rPr lang="en-US" smtClean="0"/>
              <a:pPr/>
              <a:t>‹#›</a:t>
            </a:fld>
            <a:endParaRPr lang="en-US" dirty="0"/>
          </a:p>
        </p:txBody>
      </p:sp>
      <p:sp>
        <p:nvSpPr>
          <p:cNvPr id="12" name="Picture Placeholder 2">
            <a:extLst>
              <a:ext uri="{FF2B5EF4-FFF2-40B4-BE49-F238E27FC236}">
                <a16:creationId xmlns:a16="http://schemas.microsoft.com/office/drawing/2014/main" id="{033E6A1F-AE3E-6148-B4EB-E86F8621F91A}"/>
              </a:ext>
            </a:extLst>
          </p:cNvPr>
          <p:cNvSpPr>
            <a:spLocks noGrp="1"/>
          </p:cNvSpPr>
          <p:nvPr>
            <p:ph type="pic" idx="13"/>
          </p:nvPr>
        </p:nvSpPr>
        <p:spPr>
          <a:xfrm>
            <a:off x="9282396" y="1218993"/>
            <a:ext cx="5348004" cy="6163708"/>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dirty="0"/>
          </a:p>
        </p:txBody>
      </p:sp>
      <p:sp>
        <p:nvSpPr>
          <p:cNvPr id="16" name="Title 1">
            <a:extLst>
              <a:ext uri="{FF2B5EF4-FFF2-40B4-BE49-F238E27FC236}">
                <a16:creationId xmlns:a16="http://schemas.microsoft.com/office/drawing/2014/main" id="{8C7086E1-058C-A34D-9E3C-D5A1F5CC1554}"/>
              </a:ext>
            </a:extLst>
          </p:cNvPr>
          <p:cNvSpPr>
            <a:spLocks noGrp="1"/>
          </p:cNvSpPr>
          <p:nvPr>
            <p:ph type="title"/>
          </p:nvPr>
        </p:nvSpPr>
        <p:spPr>
          <a:xfrm>
            <a:off x="1005841" y="1190318"/>
            <a:ext cx="7475838" cy="1590676"/>
          </a:xfrm>
        </p:spPr>
        <p:txBody>
          <a:bodyPr anchor="t" anchorCtr="0"/>
          <a:lstStyle>
            <a:lvl1pPr>
              <a:defRPr b="1"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Tree>
    <p:extLst>
      <p:ext uri="{BB962C8B-B14F-4D97-AF65-F5344CB8AC3E}">
        <p14:creationId xmlns:p14="http://schemas.microsoft.com/office/powerpoint/2010/main" val="286378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 horizontal">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D1A60EAE-E2F3-4041-9998-6BC190CE7535}"/>
              </a:ext>
            </a:extLst>
          </p:cNvPr>
          <p:cNvSpPr>
            <a:spLocks noGrp="1"/>
          </p:cNvSpPr>
          <p:nvPr>
            <p:ph type="dt" sz="half" idx="10"/>
          </p:nvPr>
        </p:nvSpPr>
        <p:spPr>
          <a:xfrm>
            <a:off x="324196"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31BA5D67-16FF-4144-B962-27EFD93AAC95}" type="datetime1">
              <a:rPr lang="en-US" smtClean="0"/>
              <a:t>11/5/2025</a:t>
            </a:fld>
            <a:endParaRPr lang="en-US" dirty="0"/>
          </a:p>
        </p:txBody>
      </p:sp>
      <p:sp>
        <p:nvSpPr>
          <p:cNvPr id="10" name="Slide Number Placeholder 5">
            <a:extLst>
              <a:ext uri="{FF2B5EF4-FFF2-40B4-BE49-F238E27FC236}">
                <a16:creationId xmlns:a16="http://schemas.microsoft.com/office/drawing/2014/main" id="{3A272BDB-9E08-0743-ACF8-F33050EF7378}"/>
              </a:ext>
            </a:extLst>
          </p:cNvPr>
          <p:cNvSpPr>
            <a:spLocks noGrp="1"/>
          </p:cNvSpPr>
          <p:nvPr>
            <p:ph type="sldNum" sz="quarter" idx="12"/>
          </p:nvPr>
        </p:nvSpPr>
        <p:spPr>
          <a:xfrm>
            <a:off x="11014364" y="7627621"/>
            <a:ext cx="3291840" cy="438150"/>
          </a:xfrm>
        </p:spPr>
        <p:txBody>
          <a:bodyPr/>
          <a:lstStyle>
            <a:lvl1pP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fld id="{532DC0B3-D7FC-2241-9829-BA2B9D9F12B9}" type="slidenum">
              <a:rPr lang="en-US" smtClean="0"/>
              <a:pPr/>
              <a:t>‹#›</a:t>
            </a:fld>
            <a:endParaRPr lang="en-US" dirty="0"/>
          </a:p>
        </p:txBody>
      </p:sp>
      <p:sp>
        <p:nvSpPr>
          <p:cNvPr id="15" name="Picture Placeholder 2">
            <a:extLst>
              <a:ext uri="{FF2B5EF4-FFF2-40B4-BE49-F238E27FC236}">
                <a16:creationId xmlns:a16="http://schemas.microsoft.com/office/drawing/2014/main" id="{45E04058-F549-0E4E-9B83-B3D854C58758}"/>
              </a:ext>
            </a:extLst>
          </p:cNvPr>
          <p:cNvSpPr>
            <a:spLocks noGrp="1"/>
          </p:cNvSpPr>
          <p:nvPr>
            <p:ph type="pic" idx="13"/>
          </p:nvPr>
        </p:nvSpPr>
        <p:spPr>
          <a:xfrm>
            <a:off x="6035040" y="1218993"/>
            <a:ext cx="8595360" cy="6163708"/>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dirty="0"/>
          </a:p>
        </p:txBody>
      </p:sp>
      <p:sp>
        <p:nvSpPr>
          <p:cNvPr id="16" name="Text Placeholder 3">
            <a:extLst>
              <a:ext uri="{FF2B5EF4-FFF2-40B4-BE49-F238E27FC236}">
                <a16:creationId xmlns:a16="http://schemas.microsoft.com/office/drawing/2014/main" id="{D5D397D6-0B34-8647-BBE1-1FE4333DCBFD}"/>
              </a:ext>
            </a:extLst>
          </p:cNvPr>
          <p:cNvSpPr>
            <a:spLocks noGrp="1"/>
          </p:cNvSpPr>
          <p:nvPr>
            <p:ph type="body" sz="half" idx="2"/>
          </p:nvPr>
        </p:nvSpPr>
        <p:spPr>
          <a:xfrm>
            <a:off x="1007746" y="4455848"/>
            <a:ext cx="4718684" cy="1030554"/>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17" name="Title 1">
            <a:extLst>
              <a:ext uri="{FF2B5EF4-FFF2-40B4-BE49-F238E27FC236}">
                <a16:creationId xmlns:a16="http://schemas.microsoft.com/office/drawing/2014/main" id="{A201A0CD-57B5-D640-90C5-751D4495C585}"/>
              </a:ext>
            </a:extLst>
          </p:cNvPr>
          <p:cNvSpPr>
            <a:spLocks noGrp="1"/>
          </p:cNvSpPr>
          <p:nvPr>
            <p:ph type="title"/>
          </p:nvPr>
        </p:nvSpPr>
        <p:spPr>
          <a:xfrm>
            <a:off x="1005841" y="1190317"/>
            <a:ext cx="4436076" cy="2753959"/>
          </a:xfrm>
        </p:spPr>
        <p:txBody>
          <a:bodyPr anchor="t" anchorCtr="0"/>
          <a:lstStyle>
            <a:lvl1pPr>
              <a:defRPr b="1"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pic>
        <p:nvPicPr>
          <p:cNvPr id="18" name="Picture 17">
            <a:extLst>
              <a:ext uri="{FF2B5EF4-FFF2-40B4-BE49-F238E27FC236}">
                <a16:creationId xmlns:a16="http://schemas.microsoft.com/office/drawing/2014/main" id="{3152A66E-645F-3A47-8423-001C3B439816}"/>
              </a:ext>
            </a:extLst>
          </p:cNvPr>
          <p:cNvPicPr>
            <a:picLocks noChangeAspect="1"/>
          </p:cNvPicPr>
          <p:nvPr userDrawn="1"/>
        </p:nvPicPr>
        <p:blipFill>
          <a:blip r:embed="rId2"/>
          <a:stretch>
            <a:fillRect/>
          </a:stretch>
        </p:blipFill>
        <p:spPr>
          <a:xfrm>
            <a:off x="13759540" y="251287"/>
            <a:ext cx="618708" cy="596611"/>
          </a:xfrm>
          <a:prstGeom prst="rect">
            <a:avLst/>
          </a:prstGeom>
        </p:spPr>
      </p:pic>
    </p:spTree>
    <p:extLst>
      <p:ext uri="{BB962C8B-B14F-4D97-AF65-F5344CB8AC3E}">
        <p14:creationId xmlns:p14="http://schemas.microsoft.com/office/powerpoint/2010/main" val="96015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C032F6-728B-7146-A1AF-0084BEF1823A}"/>
              </a:ext>
            </a:extLst>
          </p:cNvPr>
          <p:cNvPicPr>
            <a:picLocks noChangeAspect="1"/>
          </p:cNvPicPr>
          <p:nvPr userDrawn="1"/>
        </p:nvPicPr>
        <p:blipFill>
          <a:blip r:embed="rId2"/>
          <a:stretch>
            <a:fillRect/>
          </a:stretch>
        </p:blipFill>
        <p:spPr>
          <a:xfrm>
            <a:off x="4181074" y="3376393"/>
            <a:ext cx="6268253" cy="1476814"/>
          </a:xfrm>
          <a:prstGeom prst="rect">
            <a:avLst/>
          </a:prstGeom>
        </p:spPr>
      </p:pic>
    </p:spTree>
    <p:extLst>
      <p:ext uri="{BB962C8B-B14F-4D97-AF65-F5344CB8AC3E}">
        <p14:creationId xmlns:p14="http://schemas.microsoft.com/office/powerpoint/2010/main" val="45577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4501-47B7-47E5-9485-6F34D0FE2D5A}"/>
              </a:ext>
            </a:extLst>
          </p:cNvPr>
          <p:cNvSpPr>
            <a:spLocks noGrp="1"/>
          </p:cNvSpPr>
          <p:nvPr>
            <p:ph type="title" hasCustomPrompt="1"/>
          </p:nvPr>
        </p:nvSpPr>
        <p:spPr/>
        <p:txBody>
          <a:bodyPr/>
          <a:lstStyle>
            <a:lvl1pPr>
              <a:defRPr/>
            </a:lvl1pPr>
          </a:lstStyle>
          <a:p>
            <a:r>
              <a:rPr lang="en-US"/>
              <a:t>Title and one column text</a:t>
            </a:r>
          </a:p>
        </p:txBody>
      </p:sp>
      <p:sp>
        <p:nvSpPr>
          <p:cNvPr id="3" name="Content Placeholder 2">
            <a:extLst>
              <a:ext uri="{FF2B5EF4-FFF2-40B4-BE49-F238E27FC236}">
                <a16:creationId xmlns:a16="http://schemas.microsoft.com/office/drawing/2014/main" id="{78972636-CB01-4648-8D0D-95E01CDF6BC2}"/>
              </a:ext>
            </a:extLst>
          </p:cNvPr>
          <p:cNvSpPr>
            <a:spLocks noGrp="1"/>
          </p:cNvSpPr>
          <p:nvPr>
            <p:ph idx="1"/>
          </p:nvPr>
        </p:nvSpPr>
        <p:spPr>
          <a:xfrm>
            <a:off x="457200" y="1828800"/>
            <a:ext cx="13716000" cy="5577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F8D3B9D-E454-4333-942B-85C96AA2E9CF}"/>
              </a:ext>
            </a:extLst>
          </p:cNvPr>
          <p:cNvSpPr>
            <a:spLocks noGrp="1"/>
          </p:cNvSpPr>
          <p:nvPr>
            <p:ph type="sldNum" sz="quarter" idx="11"/>
          </p:nvPr>
        </p:nvSpPr>
        <p:spPr>
          <a:xfrm>
            <a:off x="14112240" y="7543800"/>
            <a:ext cx="518160" cy="457200"/>
          </a:xfrm>
          <a:prstGeom prst="rect">
            <a:avLst/>
          </a:prstGeom>
        </p:spPr>
        <p:txBody>
          <a:bodyPr anchor="b"/>
          <a:lstStyle/>
          <a:p>
            <a:fld id="{B86CEE44-6F89-45AC-812A-88D538657E02}" type="slidenum">
              <a:rPr lang="en-US" smtClean="0"/>
              <a:pPr/>
              <a:t>‹#›</a:t>
            </a:fld>
            <a:endParaRPr lang="en-US" dirty="0"/>
          </a:p>
        </p:txBody>
      </p:sp>
      <p:sp>
        <p:nvSpPr>
          <p:cNvPr id="9" name="Text Placeholder 4">
            <a:extLst>
              <a:ext uri="{FF2B5EF4-FFF2-40B4-BE49-F238E27FC236}">
                <a16:creationId xmlns:a16="http://schemas.microsoft.com/office/drawing/2014/main" id="{D5CC7998-C857-4EB2-B346-8C0DAE7C872B}"/>
              </a:ext>
            </a:extLst>
          </p:cNvPr>
          <p:cNvSpPr>
            <a:spLocks noGrp="1"/>
          </p:cNvSpPr>
          <p:nvPr>
            <p:ph type="body" sz="quarter" idx="12" hasCustomPrompt="1"/>
          </p:nvPr>
        </p:nvSpPr>
        <p:spPr>
          <a:xfrm>
            <a:off x="1798321" y="7543800"/>
            <a:ext cx="12170228" cy="457200"/>
          </a:xfrm>
        </p:spPr>
        <p:txBody>
          <a:bodyPr anchor="b">
            <a:normAutofit/>
          </a:bodyPr>
          <a:lstStyle>
            <a:lvl1pPr>
              <a:buNone/>
              <a:defRPr lang="en-US" sz="1080" kern="1200" dirty="0">
                <a:solidFill>
                  <a:schemeClr val="bg2"/>
                </a:solidFill>
                <a:latin typeface="+mn-lt"/>
                <a:ea typeface="+mn-ea"/>
                <a:cs typeface="+mn-cs"/>
              </a:defRPr>
            </a:lvl1pPr>
            <a:lvl2pPr>
              <a:buNone/>
              <a:defRPr sz="960"/>
            </a:lvl2pPr>
            <a:lvl3pPr>
              <a:buNone/>
              <a:defRPr sz="960"/>
            </a:lvl3pPr>
            <a:lvl4pPr>
              <a:buNone/>
              <a:defRPr sz="960"/>
            </a:lvl4pPr>
            <a:lvl5pPr>
              <a:buNone/>
              <a:defRPr sz="960"/>
            </a:lvl5pPr>
          </a:lstStyle>
          <a:p>
            <a:pPr lvl="0"/>
            <a:r>
              <a:rPr lang="en-US"/>
              <a:t>Source:</a:t>
            </a:r>
          </a:p>
        </p:txBody>
      </p:sp>
    </p:spTree>
    <p:extLst>
      <p:ext uri="{BB962C8B-B14F-4D97-AF65-F5344CB8AC3E}">
        <p14:creationId xmlns:p14="http://schemas.microsoft.com/office/powerpoint/2010/main" val="239917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CCC96339-C7F7-E642-9961-CF7B64DB9C5B}"/>
              </a:ext>
            </a:extLst>
          </p:cNvPr>
          <p:cNvGraphicFramePr>
            <a:graphicFrameLocks noChangeAspect="1"/>
          </p:cNvGraphicFramePr>
          <p:nvPr userDrawn="1">
            <p:custDataLst>
              <p:tags r:id="rId12"/>
            </p:custDataLst>
            <p:extLst>
              <p:ext uri="{D42A27DB-BD31-4B8C-83A1-F6EECF244321}">
                <p14:modId xmlns:p14="http://schemas.microsoft.com/office/powerpoint/2010/main" val="571811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60" imgH="360" progId="TCLayout.ActiveDocument.1">
                  <p:embed/>
                </p:oleObj>
              </mc:Choice>
              <mc:Fallback>
                <p:oleObj name="think-cell Slide" r:id="rId13" imgW="360" imgH="360" progId="TCLayout.ActiveDocument.1">
                  <p:embed/>
                  <p:pic>
                    <p:nvPicPr>
                      <p:cNvPr id="10" name="think-cell data - do not delete" hidden="1">
                        <a:extLst>
                          <a:ext uri="{FF2B5EF4-FFF2-40B4-BE49-F238E27FC236}">
                            <a16:creationId xmlns:a16="http://schemas.microsoft.com/office/drawing/2014/main" id="{CCC96339-C7F7-E642-9961-CF7B64DB9C5B}"/>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10773EF-8429-4545-A061-2E5E8532635B}"/>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CE648D-EEA0-834B-8E2A-222734FD4399}"/>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06B4B9-8D19-7346-B335-41F874C30177}"/>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9AF9D4BE-5BDD-4546-A7A0-477C98D234BC}" type="datetime1">
              <a:rPr lang="en-US" smtClean="0"/>
              <a:t>11/5/2025</a:t>
            </a:fld>
            <a:endParaRPr lang="en-US" dirty="0"/>
          </a:p>
        </p:txBody>
      </p:sp>
      <p:sp>
        <p:nvSpPr>
          <p:cNvPr id="6" name="Slide Number Placeholder 5">
            <a:extLst>
              <a:ext uri="{FF2B5EF4-FFF2-40B4-BE49-F238E27FC236}">
                <a16:creationId xmlns:a16="http://schemas.microsoft.com/office/drawing/2014/main" id="{16FD9377-587B-7643-A9E6-DF85D0E23107}"/>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32DC0B3-D7FC-2241-9829-BA2B9D9F12B9}" type="slidenum">
              <a:rPr lang="en-US" smtClean="0"/>
              <a:t>‹#›</a:t>
            </a:fld>
            <a:endParaRPr lang="en-US" dirty="0"/>
          </a:p>
        </p:txBody>
      </p:sp>
    </p:spTree>
    <p:extLst>
      <p:ext uri="{BB962C8B-B14F-4D97-AF65-F5344CB8AC3E}">
        <p14:creationId xmlns:p14="http://schemas.microsoft.com/office/powerpoint/2010/main" val="2182172441"/>
      </p:ext>
    </p:extLst>
  </p:cSld>
  <p:clrMap bg1="lt1" tx1="dk1" bg2="lt2" tx2="dk2" accent1="accent1" accent2="accent2" accent3="accent3" accent4="accent4" accent5="accent5" accent6="accent6" hlink="hlink" folHlink="folHlink"/>
  <p:sldLayoutIdLst>
    <p:sldLayoutId id="2147484186"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Lst>
  <p:hf hdr="0" ftr="0" dt="0"/>
  <p:txStyles>
    <p:titleStyle>
      <a:lvl1pPr algn="l" defTabSz="1097280" rtl="0" eaLnBrk="1" latinLnBrk="0" hangingPunct="1">
        <a:lnSpc>
          <a:spcPct val="90000"/>
        </a:lnSpc>
        <a:spcBef>
          <a:spcPct val="0"/>
        </a:spcBef>
        <a:buNone/>
        <a:defRPr sz="528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b="0" i="0" kern="1200">
          <a:solidFill>
            <a:schemeClr val="tx1"/>
          </a:solidFill>
          <a:latin typeface="Helvetica Neue Light" panose="02000403000000020004" pitchFamily="2" charset="0"/>
          <a:ea typeface="Helvetica Neue Light" panose="02000403000000020004" pitchFamily="2" charset="0"/>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b="0" i="0" kern="1200">
          <a:solidFill>
            <a:schemeClr val="tx1"/>
          </a:solidFill>
          <a:latin typeface="Helvetica Neue Light" panose="02000403000000020004" pitchFamily="2" charset="0"/>
          <a:ea typeface="Helvetica Neue Light" panose="02000403000000020004" pitchFamily="2" charset="0"/>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Helvetica Neue Light" panose="02000403000000020004" pitchFamily="2" charset="0"/>
          <a:ea typeface="Helvetica Neue Light" panose="02000403000000020004" pitchFamily="2" charset="0"/>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Helvetica Neue Light" panose="02000403000000020004" pitchFamily="2" charset="0"/>
          <a:ea typeface="Helvetica Neue Light" panose="02000403000000020004" pitchFamily="2" charset="0"/>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croplandcros.scinet.usda.gov/"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2.arb.ca.gov/sites/default/files/classic/fuels/lcfs/2a2b/apps/so-camelina-oil-sum-110714.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pubs.acs.org/doi/10.1021/acssuschemeng.4c06429" TargetMode="External"/><Relationship Id="rId4" Type="http://schemas.openxmlformats.org/officeDocument/2006/relationships/hyperlink" Target="https://www.energy.gov/sites/default/files/2025-01/45zcf-greet_user-manua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7FF0-7930-A716-D0B6-E08C57C80C95}"/>
              </a:ext>
            </a:extLst>
          </p:cNvPr>
          <p:cNvSpPr>
            <a:spLocks noGrp="1"/>
          </p:cNvSpPr>
          <p:nvPr>
            <p:ph type="title"/>
          </p:nvPr>
        </p:nvSpPr>
        <p:spPr>
          <a:xfrm>
            <a:off x="998220" y="2722244"/>
            <a:ext cx="13307984" cy="1652270"/>
          </a:xfrm>
        </p:spPr>
        <p:txBody>
          <a:bodyPr>
            <a:normAutofit/>
          </a:bodyPr>
          <a:lstStyle/>
          <a:p>
            <a:r>
              <a:rPr lang="en-US" sz="4400" dirty="0"/>
              <a:t>Intermediate Winter Canola and Challenges with ILUC Assessment Tools</a:t>
            </a:r>
          </a:p>
        </p:txBody>
      </p:sp>
      <p:sp>
        <p:nvSpPr>
          <p:cNvPr id="4" name="Text Placeholder 3">
            <a:extLst>
              <a:ext uri="{FF2B5EF4-FFF2-40B4-BE49-F238E27FC236}">
                <a16:creationId xmlns:a16="http://schemas.microsoft.com/office/drawing/2014/main" id="{45C750B3-2337-3A6B-0007-6F8C5B6920E0}"/>
              </a:ext>
            </a:extLst>
          </p:cNvPr>
          <p:cNvSpPr>
            <a:spLocks noGrp="1"/>
          </p:cNvSpPr>
          <p:nvPr>
            <p:ph type="body" idx="1"/>
          </p:nvPr>
        </p:nvSpPr>
        <p:spPr/>
        <p:txBody>
          <a:bodyPr>
            <a:normAutofit/>
          </a:bodyPr>
          <a:lstStyle/>
          <a:p>
            <a:r>
              <a:rPr lang="en-US" dirty="0"/>
              <a:t>John Sens</a:t>
            </a:r>
          </a:p>
          <a:p>
            <a:r>
              <a:rPr lang="en-US" dirty="0"/>
              <a:t>LCA &amp; Compliance Reporting Lead</a:t>
            </a:r>
          </a:p>
          <a:p>
            <a:r>
              <a:rPr lang="en-US" dirty="0"/>
              <a:t>11/06/2025</a:t>
            </a:r>
          </a:p>
        </p:txBody>
      </p:sp>
      <p:sp>
        <p:nvSpPr>
          <p:cNvPr id="5" name="Slide Number Placeholder 4">
            <a:extLst>
              <a:ext uri="{FF2B5EF4-FFF2-40B4-BE49-F238E27FC236}">
                <a16:creationId xmlns:a16="http://schemas.microsoft.com/office/drawing/2014/main" id="{0EA03F37-DB18-759C-503F-90EEA04B090D}"/>
              </a:ext>
            </a:extLst>
          </p:cNvPr>
          <p:cNvSpPr>
            <a:spLocks noGrp="1"/>
          </p:cNvSpPr>
          <p:nvPr>
            <p:ph type="sldNum" sz="quarter" idx="12"/>
          </p:nvPr>
        </p:nvSpPr>
        <p:spPr/>
        <p:txBody>
          <a:bodyPr/>
          <a:lstStyle/>
          <a:p>
            <a:fld id="{532DC0B3-D7FC-2241-9829-BA2B9D9F12B9}" type="slidenum">
              <a:rPr lang="en-US" smtClean="0"/>
              <a:pPr/>
              <a:t>1</a:t>
            </a:fld>
            <a:endParaRPr lang="en-US" dirty="0"/>
          </a:p>
        </p:txBody>
      </p:sp>
    </p:spTree>
    <p:extLst>
      <p:ext uri="{BB962C8B-B14F-4D97-AF65-F5344CB8AC3E}">
        <p14:creationId xmlns:p14="http://schemas.microsoft.com/office/powerpoint/2010/main" val="98569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AB4F5-CADC-1CE1-E1C1-CD62B68A6CBE}"/>
              </a:ext>
            </a:extLst>
          </p:cNvPr>
          <p:cNvSpPr>
            <a:spLocks noGrp="1"/>
          </p:cNvSpPr>
          <p:nvPr>
            <p:ph idx="1"/>
          </p:nvPr>
        </p:nvSpPr>
        <p:spPr>
          <a:xfrm>
            <a:off x="1005840" y="1412111"/>
            <a:ext cx="12618720" cy="5757281"/>
          </a:xfrm>
        </p:spPr>
        <p:txBody>
          <a:bodyPr>
            <a:noAutofit/>
          </a:bodyPr>
          <a:lstStyle/>
          <a:p>
            <a:pPr marL="0" marR="0" indent="0" algn="just" fontAlgn="base">
              <a:buNone/>
            </a:pPr>
            <a:r>
              <a:rPr lang="en-US" sz="1100" dirty="0">
                <a:solidFill>
                  <a:srgbClr val="000000"/>
                </a:solidFill>
                <a:latin typeface="Helvetica" panose="020B0604020202020204" pitchFamily="34" charset="0"/>
                <a:ea typeface="Times New Roman" panose="02020603050405020304" pitchFamily="18" charset="0"/>
              </a:rPr>
              <a:t>This document </a:t>
            </a:r>
            <a:r>
              <a:rPr lang="en-US" sz="1100" dirty="0">
                <a:latin typeface="Times New Roman" panose="02020603050405020304" pitchFamily="18" charset="0"/>
                <a:ea typeface="Times New Roman" panose="02020603050405020304" pitchFamily="18" charset="0"/>
              </a:rPr>
              <a:t>contains forward-looking statements relating to Chevron’s operations and lower carbon strategy that are based on management’s current expectations, estimates, and projections about the petroleum, chemicals, and other energy-related industries. Words or phrases such as “anticipates,” “expects,” “intends,” “plans,” “targets,” “advances,” “commits,” “drives,” “aims,” “forecasts,” “projects,” “believes,” “approaches,” “seeks,” “schedules,” “estimates,” “positions,” “pursues,” “progress,” “may,” “can,” “could,” “should,” “will,” “budgets,” “outlook,” “trends,” “guidance,” “focus,” “on track,” “goals,” “objectives,” “strategies,” “opportunities,” “poised,” “potential,” “ambitions,” “aspires” and similar expressions, and variations or negatives of these words, are intended to identify such forward-looking statements, but not all forward-looking statements include such words. These statements are not guarantees of future performance and are subject to numerous risks, uncertainties and other factors, many of which are beyond the company’s control and are difficult to predict. Therefore, actual outcomes and results may differ materially from what is expressed or forecasted in such forward-looking statements. The reader should not place undue reliance on these forward-looking statements, which speak only as of the date of this report. Unless legally required, Chevron undertakes no obligation to update publicly any forward-looking statements, whether as a result of new information, future events or otherwise.</a:t>
            </a:r>
            <a:r>
              <a:rPr lang="en-US" sz="1100" dirty="0">
                <a:solidFill>
                  <a:srgbClr val="000000"/>
                </a:solidFill>
                <a:latin typeface="Helvetica" panose="020B0604020202020204" pitchFamily="34"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marL="0" marR="0" indent="0" algn="just" fontAlgn="base">
              <a:buNone/>
            </a:pPr>
            <a:r>
              <a:rPr lang="en-US" sz="1100" dirty="0">
                <a:solidFill>
                  <a:srgbClr val="000000"/>
                </a:solidFill>
                <a:latin typeface="Helvetica" panose="020B0604020202020204" pitchFamily="34" charset="0"/>
                <a:ea typeface="Times New Roman" panose="02020603050405020304" pitchFamily="18" charset="0"/>
              </a:rPr>
              <a:t>Among the important factors that could cause actual results to differ materially from those in the forward-looking statements are: changing crude oil and natural gas prices and demand for the company’s products, and production curtailments due to market conditions; crude oil production quotas or other actions that might be imposed by the Organization of Petroleum Exporting Countries and other producing countries; technological advancements; changes to government policies in the countries in which the company operates; public health crises, such as pandemics and epidemics, and any related government policies and actions; disruptions in the company’s global supply chain, including supply chain constraints and escalation of the cost of goods and services; changing economic, regulatory and political environments in the various countries in which the company operates; general domestic and international economic, market and political conditions, including the military conflict between Russia and Ukraine, the conflict in Israel and the global response to these hostilities; changing refining, marketing and chemicals margins; the company’s ability to realize anticipated cost savings and efficiencies associated with enterprise structural cost reduction initiatives; the potential for gains and losses from asset dispositions or impairments; the possibility that future charges related to enterprise structural cost reduction initiatives, impairments and other obligations may be greater or different than anticipated, including as a result of unexpected or changed facts, circumstances and assumptions; actions of competitors or regulators; timing of exploration expenses; timing of crude oil liftings; the competitiveness of alternate-energy sources or product substitutes; development of large carbon capture and offset markets; the results of operations and financial condition of the company’s suppliers, vendors, partners and equity affiliates; the inability or failure of the company’s joint-venture partners to fund their share of operations and development activities; the potential failure to achieve expected net production from existing and future crude oil and natural gas development projects; potential delays in the development, construction or start-up of planned projects; the potential disruption or interruption of the company’s operations due to war, accidents, political events, civil unrest, severe weather, cyber threats, terrorist acts, or other natural or human causes beyond the company’s control; the potential liability for remedial actions or assessments under existing or future environmental regulations and litigation; significant operational, investment or product changes undertaken or required by existing or future environmental statutes and regulations, including international agreements and national or regional legislation and regulatory measures related to greenhouse gas emissions and climate change; the potential liability resulting from pending or future litigation; the risk that regulatory approvals and clearances related to the Hess Corporation (Hess) transaction are not obtained or are obtained subject to conditions that are not anticipated by the company and Hess; potential delays in consummating the Hess transaction, including as a result of the ongoing arbitration proceedings regarding preemptive rights in the Stabroek Block joint operating agreement; risks that such ongoing arbitration is not satisfactorily resolved and the potential transaction fails to be consummated; uncertainties as to whether the potential transaction, if consummated, will achieve its anticipated economic benefits, including as a result of risks associated with third party contracts containing material consent, anti-assignment, transfer or other provisions that may be related to the potential transaction that are not waived or otherwise satisfactorily resolved; the company’s ability to integrate </a:t>
            </a:r>
            <a:r>
              <a:rPr lang="en-US" sz="1100" dirty="0">
                <a:latin typeface="Times New Roman" panose="02020603050405020304" pitchFamily="18" charset="0"/>
                <a:ea typeface="Times New Roman" panose="02020603050405020304" pitchFamily="18" charset="0"/>
              </a:rPr>
              <a:t>Hess’ operations in a successful manner and in the expected time period; the possibility that any of the anticipated benefits and projected synergies of the potential transaction will not be realized or will not be realized within the expected time period; the company’s future acquisitions or dispositions of assets or shares or the delay or failure of such transactions to close based on required closing conditions; government mandated sales, divestitures, recapitalizations, taxes and tax audits, tariffs, sanctions, changes in fiscal terms or restrictions on scope of company operations; foreign currency movements compared with the U.S. dollar; higher inflation and related impacts; material reductions in corporate liquidity and access to debt markets; changes to the company’s capital allocation strategies; the effects of changed accounting rules under generally accepted accounting principles promulgated by rule-setting bodies; the company’s ability to identify and mitigate the risks and hazards inherent in operating in the global energy industry; and the factors set forth under the heading “Risk Factors” on pages 20 through 26 of the company’s 2023 Annual Report on Form 10-K and in subsequent filings with the U.S. Securities and Exchange Commission. Other unpredictable or unknown factors not discussed in this report could also have material adverse effects on forward-looking statements.</a:t>
            </a:r>
            <a:r>
              <a:rPr lang="en-US" sz="1100" dirty="0">
                <a:solidFill>
                  <a:srgbClr val="000000"/>
                </a:solidFill>
                <a:latin typeface="Helvetica" panose="020B0604020202020204" pitchFamily="34"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marL="0" indent="0">
              <a:buNone/>
            </a:pPr>
            <a:br>
              <a:rPr lang="en-US" sz="1100" dirty="0">
                <a:solidFill>
                  <a:srgbClr val="000000"/>
                </a:solidFill>
                <a:latin typeface="Times New Roman" panose="02020603050405020304" pitchFamily="18" charset="0"/>
              </a:rPr>
            </a:br>
            <a:endParaRPr lang="en-US" sz="1100" dirty="0"/>
          </a:p>
        </p:txBody>
      </p:sp>
      <p:sp>
        <p:nvSpPr>
          <p:cNvPr id="2" name="Title 1">
            <a:extLst>
              <a:ext uri="{FF2B5EF4-FFF2-40B4-BE49-F238E27FC236}">
                <a16:creationId xmlns:a16="http://schemas.microsoft.com/office/drawing/2014/main" id="{5F091F2B-8F4E-4A6D-5710-7D3C184C68DE}"/>
              </a:ext>
            </a:extLst>
          </p:cNvPr>
          <p:cNvSpPr>
            <a:spLocks noGrp="1"/>
          </p:cNvSpPr>
          <p:nvPr>
            <p:ph type="title"/>
          </p:nvPr>
        </p:nvSpPr>
        <p:spPr>
          <a:xfrm>
            <a:off x="1005840" y="514719"/>
            <a:ext cx="12953228" cy="878325"/>
          </a:xfrm>
        </p:spPr>
        <p:txBody>
          <a:bodyPr>
            <a:normAutofit/>
          </a:bodyPr>
          <a:lstStyle/>
          <a:p>
            <a:pPr marL="0" marR="0" algn="just" fontAlgn="base"/>
            <a:r>
              <a:rPr lang="en-US" sz="2000" dirty="0">
                <a:solidFill>
                  <a:srgbClr val="000000"/>
                </a:solidFill>
                <a:latin typeface="Helvetica" panose="020B0604020202020204" pitchFamily="34" charset="0"/>
                <a:ea typeface="Times New Roman" panose="02020603050405020304" pitchFamily="18" charset="0"/>
              </a:rPr>
              <a:t>CAUTIONARY STATEMENTS RELEVANT TO FORWARD-LOOKING INFORMATION FOR THE PURPOSE OF “SAFE HARBOR” PROVISIONS OF THE PRIVATE SECURITIES LITIGATION REFORM ACT OF 1995 </a:t>
            </a:r>
            <a:endParaRPr lang="en-US" sz="2000" dirty="0">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7386E19-9B44-4DA7-7881-007266743407}"/>
              </a:ext>
            </a:extLst>
          </p:cNvPr>
          <p:cNvSpPr>
            <a:spLocks noGrp="1"/>
          </p:cNvSpPr>
          <p:nvPr>
            <p:ph type="sldNum" sz="quarter" idx="12"/>
          </p:nvPr>
        </p:nvSpPr>
        <p:spPr/>
        <p:txBody>
          <a:bodyPr/>
          <a:lstStyle/>
          <a:p>
            <a:fld id="{532DC0B3-D7FC-2241-9829-BA2B9D9F12B9}" type="slidenum">
              <a:rPr lang="en-US" smtClean="0"/>
              <a:pPr/>
              <a:t>2</a:t>
            </a:fld>
            <a:endParaRPr lang="en-US" dirty="0"/>
          </a:p>
        </p:txBody>
      </p:sp>
    </p:spTree>
    <p:extLst>
      <p:ext uri="{BB962C8B-B14F-4D97-AF65-F5344CB8AC3E}">
        <p14:creationId xmlns:p14="http://schemas.microsoft.com/office/powerpoint/2010/main" val="412716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123CC-AD9E-3D26-4FBD-D793051757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92E47D-365D-B956-7015-AFB71446E4D8}"/>
              </a:ext>
            </a:extLst>
          </p:cNvPr>
          <p:cNvSpPr>
            <a:spLocks noGrp="1"/>
          </p:cNvSpPr>
          <p:nvPr>
            <p:ph idx="1"/>
          </p:nvPr>
        </p:nvSpPr>
        <p:spPr>
          <a:xfrm>
            <a:off x="0" y="1038157"/>
            <a:ext cx="9433366" cy="7027614"/>
          </a:xfrm>
        </p:spPr>
        <p:txBody>
          <a:bodyPr vert="horz" lIns="274320" tIns="274320" rIns="274320" bIns="274320" rtlCol="0" anchor="t">
            <a:noAutofit/>
          </a:bodyPr>
          <a:lstStyle/>
          <a:p>
            <a:pPr marL="125730" lvl="1" indent="0">
              <a:spcBef>
                <a:spcPts val="800"/>
              </a:spcBef>
              <a:buNone/>
            </a:pPr>
            <a:r>
              <a:rPr lang="en-US" sz="2800" b="1" dirty="0">
                <a:latin typeface="Arial"/>
                <a:cs typeface="Arial"/>
              </a:rPr>
              <a:t>Intermediate winter canola is a cover crop that is planted in the fall, harvested in the spring. </a:t>
            </a:r>
          </a:p>
          <a:p>
            <a:pPr marL="468630" lvl="1" indent="-342900">
              <a:spcBef>
                <a:spcPts val="800"/>
              </a:spcBef>
            </a:pPr>
            <a:r>
              <a:rPr lang="en-US" sz="2400" dirty="0">
                <a:latin typeface="Arial"/>
                <a:cs typeface="Arial"/>
              </a:rPr>
              <a:t>Meal and oil are very similar to spring canola</a:t>
            </a:r>
          </a:p>
          <a:p>
            <a:pPr marL="468630" lvl="1" indent="-342900">
              <a:spcBef>
                <a:spcPts val="800"/>
              </a:spcBef>
            </a:pPr>
            <a:r>
              <a:rPr lang="en-US" sz="2400" dirty="0">
                <a:latin typeface="Arial"/>
                <a:cs typeface="Arial"/>
              </a:rPr>
              <a:t>Oil can be used as feedstock to produce biofuels such as renewable diesel, biodiesel, and SAF</a:t>
            </a:r>
          </a:p>
          <a:p>
            <a:pPr marL="125730" lvl="1" indent="0">
              <a:spcBef>
                <a:spcPts val="800"/>
              </a:spcBef>
              <a:buNone/>
            </a:pPr>
            <a:r>
              <a:rPr lang="en-US" sz="2400" b="1" dirty="0">
                <a:latin typeface="Arial"/>
                <a:cs typeface="Arial"/>
              </a:rPr>
              <a:t>Intermediate winter canola requires a cold period (vernalization) and is genetically different than spring canola</a:t>
            </a:r>
          </a:p>
          <a:p>
            <a:pPr marL="125730" lvl="1" indent="0">
              <a:spcBef>
                <a:spcPts val="800"/>
              </a:spcBef>
              <a:buNone/>
            </a:pPr>
            <a:r>
              <a:rPr lang="en-US" sz="2400" b="1" dirty="0">
                <a:latin typeface="Arial"/>
                <a:cs typeface="Arial"/>
              </a:rPr>
              <a:t>Farmers are incentivized to plant it: </a:t>
            </a:r>
          </a:p>
          <a:p>
            <a:pPr marL="468630" lvl="1" indent="-342900">
              <a:spcBef>
                <a:spcPts val="800"/>
              </a:spcBef>
            </a:pPr>
            <a:r>
              <a:rPr lang="en-US" sz="2400" dirty="0">
                <a:latin typeface="Arial"/>
                <a:cs typeface="Arial"/>
              </a:rPr>
              <a:t>Improves soil through plant diversity and water filtration</a:t>
            </a:r>
          </a:p>
          <a:p>
            <a:pPr marL="468630" lvl="1" indent="-342900">
              <a:spcBef>
                <a:spcPts val="800"/>
              </a:spcBef>
            </a:pPr>
            <a:r>
              <a:rPr lang="en-US" sz="2400" dirty="0">
                <a:latin typeface="Arial"/>
                <a:cs typeface="Arial"/>
              </a:rPr>
              <a:t>Maximizes productivity through multi-year crop rotation</a:t>
            </a:r>
          </a:p>
          <a:p>
            <a:pPr marL="468630" lvl="1" indent="-342900">
              <a:spcBef>
                <a:spcPts val="800"/>
              </a:spcBef>
            </a:pPr>
            <a:r>
              <a:rPr lang="en-US" sz="2400" dirty="0">
                <a:latin typeface="Arial"/>
                <a:cs typeface="Arial"/>
              </a:rPr>
              <a:t>Diversification of products and net increase of production from existing farmland</a:t>
            </a:r>
          </a:p>
          <a:p>
            <a:pPr marL="468630" lvl="1" indent="-342900">
              <a:spcBef>
                <a:spcPts val="800"/>
              </a:spcBef>
            </a:pPr>
            <a:r>
              <a:rPr lang="en-US" sz="2400" dirty="0">
                <a:latin typeface="Arial"/>
                <a:cs typeface="Arial"/>
              </a:rPr>
              <a:t>Increased total farm profitability with access to federal crop insurance for qualified participants</a:t>
            </a:r>
          </a:p>
          <a:p>
            <a:pPr marL="125730" lvl="1" indent="0">
              <a:spcBef>
                <a:spcPts val="800"/>
              </a:spcBef>
              <a:buNone/>
            </a:pPr>
            <a:r>
              <a:rPr lang="en-US" sz="2400" b="1" dirty="0">
                <a:latin typeface="Arial"/>
                <a:cs typeface="Arial"/>
              </a:rPr>
              <a:t>Winter canola is additive to existing farmland production</a:t>
            </a:r>
          </a:p>
        </p:txBody>
      </p:sp>
      <p:sp>
        <p:nvSpPr>
          <p:cNvPr id="3" name="Title 2">
            <a:extLst>
              <a:ext uri="{FF2B5EF4-FFF2-40B4-BE49-F238E27FC236}">
                <a16:creationId xmlns:a16="http://schemas.microsoft.com/office/drawing/2014/main" id="{6AADE032-562F-956D-BAC7-67E2DFD23FC0}"/>
              </a:ext>
            </a:extLst>
          </p:cNvPr>
          <p:cNvSpPr>
            <a:spLocks noGrp="1"/>
          </p:cNvSpPr>
          <p:nvPr>
            <p:ph type="title"/>
          </p:nvPr>
        </p:nvSpPr>
        <p:spPr>
          <a:xfrm>
            <a:off x="1005840" y="387129"/>
            <a:ext cx="13130290" cy="990115"/>
          </a:xfrm>
        </p:spPr>
        <p:txBody>
          <a:bodyPr>
            <a:noAutofit/>
          </a:bodyPr>
          <a:lstStyle/>
          <a:p>
            <a:r>
              <a:rPr lang="en-US" sz="3200" dirty="0"/>
              <a:t>What is Intermediate Winter Canola?</a:t>
            </a:r>
          </a:p>
        </p:txBody>
      </p:sp>
      <p:sp>
        <p:nvSpPr>
          <p:cNvPr id="5" name="TextBox 4">
            <a:extLst>
              <a:ext uri="{FF2B5EF4-FFF2-40B4-BE49-F238E27FC236}">
                <a16:creationId xmlns:a16="http://schemas.microsoft.com/office/drawing/2014/main" id="{00BACC3B-4CC7-FC84-0610-A4ECBAC7CD44}"/>
              </a:ext>
            </a:extLst>
          </p:cNvPr>
          <p:cNvSpPr txBox="1"/>
          <p:nvPr/>
        </p:nvSpPr>
        <p:spPr>
          <a:xfrm>
            <a:off x="9640312" y="6581166"/>
            <a:ext cx="4159812" cy="110799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Trial above shows intermediate winter canola </a:t>
            </a:r>
            <a:r>
              <a:rPr lang="en-US" u="sng" dirty="0">
                <a:latin typeface="Arial" panose="020B0604020202020204" pitchFamily="34" charset="0"/>
                <a:cs typeface="Arial" panose="020B0604020202020204" pitchFamily="34" charset="0"/>
              </a:rPr>
              <a:t>does not produce seeds</a:t>
            </a:r>
            <a:r>
              <a:rPr lang="en-US" dirty="0">
                <a:latin typeface="Arial" panose="020B0604020202020204" pitchFamily="34" charset="0"/>
                <a:cs typeface="Arial" panose="020B0604020202020204" pitchFamily="34" charset="0"/>
              </a:rPr>
              <a:t> without vernalization</a:t>
            </a:r>
          </a:p>
        </p:txBody>
      </p:sp>
      <p:pic>
        <p:nvPicPr>
          <p:cNvPr id="1026" name="Picture 1">
            <a:extLst>
              <a:ext uri="{FF2B5EF4-FFF2-40B4-BE49-F238E27FC236}">
                <a16:creationId xmlns:a16="http://schemas.microsoft.com/office/drawing/2014/main" id="{4AC668B0-DCE1-C718-368F-9F115A623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040" y="0"/>
            <a:ext cx="4880090" cy="658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DC30CC9-00E0-534C-5575-6D4F7BD1247D}"/>
              </a:ext>
            </a:extLst>
          </p:cNvPr>
          <p:cNvSpPr>
            <a:spLocks noGrp="1"/>
          </p:cNvSpPr>
          <p:nvPr>
            <p:ph type="sldNum" sz="quarter" idx="12"/>
          </p:nvPr>
        </p:nvSpPr>
        <p:spPr/>
        <p:txBody>
          <a:bodyPr/>
          <a:lstStyle/>
          <a:p>
            <a:fld id="{532DC0B3-D7FC-2241-9829-BA2B9D9F12B9}" type="slidenum">
              <a:rPr lang="en-US" smtClean="0"/>
              <a:pPr/>
              <a:t>3</a:t>
            </a:fld>
            <a:endParaRPr lang="en-US" dirty="0"/>
          </a:p>
        </p:txBody>
      </p:sp>
    </p:spTree>
    <p:extLst>
      <p:ext uri="{BB962C8B-B14F-4D97-AF65-F5344CB8AC3E}">
        <p14:creationId xmlns:p14="http://schemas.microsoft.com/office/powerpoint/2010/main" val="389371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89B26B-AF1E-C053-2189-0F602E8785A6}"/>
              </a:ext>
            </a:extLst>
          </p:cNvPr>
          <p:cNvSpPr>
            <a:spLocks noGrp="1"/>
          </p:cNvSpPr>
          <p:nvPr>
            <p:ph type="title"/>
          </p:nvPr>
        </p:nvSpPr>
        <p:spPr>
          <a:xfrm>
            <a:off x="1005840" y="228600"/>
            <a:ext cx="12618720" cy="1081731"/>
          </a:xfrm>
        </p:spPr>
        <p:txBody>
          <a:bodyPr>
            <a:noAutofit/>
          </a:bodyPr>
          <a:lstStyle/>
          <a:p>
            <a:r>
              <a:rPr lang="en-US" sz="3200" dirty="0">
                <a:latin typeface="Helvetica Neue"/>
              </a:rPr>
              <a:t>Intermediate Winter Canola fits into Primary Crop Rotation</a:t>
            </a:r>
            <a:endParaRPr lang="en-US" sz="3200" dirty="0"/>
          </a:p>
        </p:txBody>
      </p:sp>
      <p:sp>
        <p:nvSpPr>
          <p:cNvPr id="10" name="Slide Number Placeholder 3">
            <a:extLst>
              <a:ext uri="{FF2B5EF4-FFF2-40B4-BE49-F238E27FC236}">
                <a16:creationId xmlns:a16="http://schemas.microsoft.com/office/drawing/2014/main" id="{D83D9E49-8AAA-768D-83F6-1E021B695F35}"/>
              </a:ext>
            </a:extLst>
          </p:cNvPr>
          <p:cNvSpPr>
            <a:spLocks noGrp="1"/>
          </p:cNvSpPr>
          <p:nvPr>
            <p:ph type="sldNum" sz="quarter" idx="12"/>
          </p:nvPr>
        </p:nvSpPr>
        <p:spPr/>
        <p:txBody>
          <a:bodyPr/>
          <a:lstStyle/>
          <a:p>
            <a:pPr marL="0" marR="0" lvl="0" indent="0" algn="r" defTabSz="548731" rtl="0" eaLnBrk="1" fontAlgn="auto" latinLnBrk="0" hangingPunct="1">
              <a:lnSpc>
                <a:spcPct val="100000"/>
              </a:lnSpc>
              <a:spcBef>
                <a:spcPts val="0"/>
              </a:spcBef>
              <a:spcAft>
                <a:spcPts val="0"/>
              </a:spcAft>
              <a:buClrTx/>
              <a:buSzTx/>
              <a:buFontTx/>
              <a:buNone/>
              <a:tabLst/>
              <a:defRPr/>
            </a:pPr>
            <a:fld id="{532DC0B3-D7FC-2241-9829-BA2B9D9F12B9}" type="slidenum">
              <a:rPr kumimoji="0" lang="en-US" sz="1200" b="0" i="0" u="none" strike="noStrike" kern="1200" cap="none" spc="0" normalizeH="0" baseline="0" noProof="0" smtClean="0">
                <a:ln>
                  <a:noFill/>
                </a:ln>
                <a:solidFill>
                  <a:srgbClr val="223642">
                    <a:tint val="75000"/>
                  </a:srgbClr>
                </a:solidFill>
                <a:effectLst/>
                <a:uLnTx/>
                <a:uFillTx/>
                <a:latin typeface="Helvetica Neue" panose="02000503000000020004" pitchFamily="2" charset="0"/>
              </a:rPr>
              <a:pPr marL="0" marR="0" lvl="0" indent="0" algn="r" defTabSz="54873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223642">
                  <a:tint val="75000"/>
                </a:srgbClr>
              </a:solidFill>
              <a:effectLst/>
              <a:uLnTx/>
              <a:uFillTx/>
              <a:latin typeface="Helvetica Neue" panose="02000503000000020004" pitchFamily="2" charset="0"/>
            </a:endParaRPr>
          </a:p>
        </p:txBody>
      </p:sp>
      <p:sp>
        <p:nvSpPr>
          <p:cNvPr id="6" name="TextBox 5">
            <a:extLst>
              <a:ext uri="{FF2B5EF4-FFF2-40B4-BE49-F238E27FC236}">
                <a16:creationId xmlns:a16="http://schemas.microsoft.com/office/drawing/2014/main" id="{01DBD4F9-197E-AFED-E666-C70EA06EE089}"/>
              </a:ext>
            </a:extLst>
          </p:cNvPr>
          <p:cNvSpPr txBox="1"/>
          <p:nvPr/>
        </p:nvSpPr>
        <p:spPr>
          <a:xfrm>
            <a:off x="11237668" y="7697506"/>
            <a:ext cx="297087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*SRW – Soft Red Wheat</a:t>
            </a:r>
          </a:p>
        </p:txBody>
      </p:sp>
      <p:grpSp>
        <p:nvGrpSpPr>
          <p:cNvPr id="13" name="Group 12">
            <a:extLst>
              <a:ext uri="{FF2B5EF4-FFF2-40B4-BE49-F238E27FC236}">
                <a16:creationId xmlns:a16="http://schemas.microsoft.com/office/drawing/2014/main" id="{AAA504DA-2700-9211-CEE5-254F2C9AB28B}"/>
              </a:ext>
            </a:extLst>
          </p:cNvPr>
          <p:cNvGrpSpPr/>
          <p:nvPr/>
        </p:nvGrpSpPr>
        <p:grpSpPr>
          <a:xfrm>
            <a:off x="162296" y="880598"/>
            <a:ext cx="7048172" cy="6299005"/>
            <a:chOff x="-3453730" y="2685720"/>
            <a:chExt cx="7048172" cy="6299005"/>
          </a:xfrm>
        </p:grpSpPr>
        <p:pic>
          <p:nvPicPr>
            <p:cNvPr id="12" name="Picture 11">
              <a:extLst>
                <a:ext uri="{FF2B5EF4-FFF2-40B4-BE49-F238E27FC236}">
                  <a16:creationId xmlns:a16="http://schemas.microsoft.com/office/drawing/2014/main" id="{13602659-FB4E-358F-33AA-33155D9394C7}"/>
                </a:ext>
              </a:extLst>
            </p:cNvPr>
            <p:cNvPicPr>
              <a:picLocks noChangeAspect="1"/>
            </p:cNvPicPr>
            <p:nvPr/>
          </p:nvPicPr>
          <p:blipFill>
            <a:blip r:embed="rId3"/>
            <a:srcRect r="52960" b="50853"/>
            <a:stretch>
              <a:fillRect/>
            </a:stretch>
          </p:blipFill>
          <p:spPr>
            <a:xfrm>
              <a:off x="-3453730" y="2685720"/>
              <a:ext cx="6835404" cy="3110454"/>
            </a:xfrm>
            <a:prstGeom prst="rect">
              <a:avLst/>
            </a:prstGeom>
          </p:spPr>
        </p:pic>
        <p:sp>
          <p:nvSpPr>
            <p:cNvPr id="11" name="Rectangle 10">
              <a:extLst>
                <a:ext uri="{FF2B5EF4-FFF2-40B4-BE49-F238E27FC236}">
                  <a16:creationId xmlns:a16="http://schemas.microsoft.com/office/drawing/2014/main" id="{4DCF4960-86D3-196D-C270-20C3D9A5E8C9}"/>
                </a:ext>
              </a:extLst>
            </p:cNvPr>
            <p:cNvSpPr/>
            <p:nvPr/>
          </p:nvSpPr>
          <p:spPr>
            <a:xfrm>
              <a:off x="-3009558" y="5874271"/>
              <a:ext cx="6604000" cy="3110454"/>
            </a:xfrm>
            <a:prstGeom prst="rect">
              <a:avLst/>
            </a:prstGeom>
            <a:solidFill>
              <a:srgbClr val="F2EEEA"/>
            </a:solidFill>
            <a:ln>
              <a:solidFill>
                <a:srgbClr val="F2EE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3A889AF6-7801-F514-4053-719CE23529E4}"/>
              </a:ext>
            </a:extLst>
          </p:cNvPr>
          <p:cNvGrpSpPr/>
          <p:nvPr/>
        </p:nvGrpSpPr>
        <p:grpSpPr>
          <a:xfrm>
            <a:off x="7210468" y="1164167"/>
            <a:ext cx="6932783" cy="6527117"/>
            <a:chOff x="7210468" y="1164167"/>
            <a:chExt cx="6932783" cy="6527117"/>
          </a:xfrm>
        </p:grpSpPr>
        <p:pic>
          <p:nvPicPr>
            <p:cNvPr id="17" name="Picture 16">
              <a:extLst>
                <a:ext uri="{FF2B5EF4-FFF2-40B4-BE49-F238E27FC236}">
                  <a16:creationId xmlns:a16="http://schemas.microsoft.com/office/drawing/2014/main" id="{E54FD220-0F91-2731-FB42-4C2AFF73FC5E}"/>
                </a:ext>
              </a:extLst>
            </p:cNvPr>
            <p:cNvPicPr>
              <a:picLocks noChangeAspect="1"/>
            </p:cNvPicPr>
            <p:nvPr/>
          </p:nvPicPr>
          <p:blipFill>
            <a:blip r:embed="rId4"/>
            <a:srcRect t="720" b="1"/>
            <a:stretch>
              <a:fillRect/>
            </a:stretch>
          </p:blipFill>
          <p:spPr>
            <a:xfrm>
              <a:off x="7210468" y="1164167"/>
              <a:ext cx="6932783" cy="6527117"/>
            </a:xfrm>
            <a:prstGeom prst="rect">
              <a:avLst/>
            </a:prstGeom>
          </p:spPr>
        </p:pic>
        <p:sp>
          <p:nvSpPr>
            <p:cNvPr id="7" name="Rectangle 6">
              <a:extLst>
                <a:ext uri="{FF2B5EF4-FFF2-40B4-BE49-F238E27FC236}">
                  <a16:creationId xmlns:a16="http://schemas.microsoft.com/office/drawing/2014/main" id="{F9F0A460-83EF-4E8C-1857-4ED05A6118A5}"/>
                </a:ext>
              </a:extLst>
            </p:cNvPr>
            <p:cNvSpPr/>
            <p:nvPr/>
          </p:nvSpPr>
          <p:spPr>
            <a:xfrm>
              <a:off x="10905637" y="4006269"/>
              <a:ext cx="580768" cy="248341"/>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700" b="1" dirty="0"/>
                <a:t>Dbl</a:t>
              </a:r>
            </a:p>
          </p:txBody>
        </p:sp>
      </p:grpSp>
      <p:pic>
        <p:nvPicPr>
          <p:cNvPr id="9" name="Picture 8" descr="A map of united states with green and yellow areas&#10;&#10;AI-generated content may be incorrect.">
            <a:extLst>
              <a:ext uri="{FF2B5EF4-FFF2-40B4-BE49-F238E27FC236}">
                <a16:creationId xmlns:a16="http://schemas.microsoft.com/office/drawing/2014/main" id="{D709C665-B2E2-355F-A34F-36A7EFB6C7CE}"/>
              </a:ext>
            </a:extLst>
          </p:cNvPr>
          <p:cNvPicPr>
            <a:picLocks noChangeAspect="1"/>
          </p:cNvPicPr>
          <p:nvPr/>
        </p:nvPicPr>
        <p:blipFill>
          <a:blip r:embed="rId5"/>
          <a:stretch>
            <a:fillRect/>
          </a:stretch>
        </p:blipFill>
        <p:spPr>
          <a:xfrm>
            <a:off x="518160" y="4404082"/>
            <a:ext cx="5600947" cy="3357211"/>
          </a:xfrm>
          <a:prstGeom prst="rect">
            <a:avLst/>
          </a:prstGeom>
        </p:spPr>
      </p:pic>
      <p:sp>
        <p:nvSpPr>
          <p:cNvPr id="5" name="TextBox 4">
            <a:extLst>
              <a:ext uri="{FF2B5EF4-FFF2-40B4-BE49-F238E27FC236}">
                <a16:creationId xmlns:a16="http://schemas.microsoft.com/office/drawing/2014/main" id="{29220924-DA9E-1DBF-5356-446A67A6305D}"/>
              </a:ext>
            </a:extLst>
          </p:cNvPr>
          <p:cNvSpPr txBox="1"/>
          <p:nvPr/>
        </p:nvSpPr>
        <p:spPr>
          <a:xfrm>
            <a:off x="606468" y="3991052"/>
            <a:ext cx="4365875" cy="338554"/>
          </a:xfrm>
          <a:prstGeom prst="rect">
            <a:avLst/>
          </a:prstGeom>
          <a:noFill/>
        </p:spPr>
        <p:txBody>
          <a:bodyPr wrap="none" rtlCol="0">
            <a:spAutoFit/>
          </a:bodyPr>
          <a:lstStyle/>
          <a:p>
            <a:r>
              <a:rPr lang="en-US" sz="1600" i="1" dirty="0"/>
              <a:t>Source: USDA Cropland </a:t>
            </a:r>
            <a:r>
              <a:rPr lang="en-US" sz="1200" i="1" dirty="0"/>
              <a:t>Database </a:t>
            </a:r>
            <a:r>
              <a:rPr lang="en-US" sz="1200" dirty="0">
                <a:hlinkClick r:id="rId6"/>
              </a:rPr>
              <a:t>CroplandCROS (usda.gov)</a:t>
            </a:r>
            <a:endParaRPr lang="en-US" sz="1200" i="1" dirty="0"/>
          </a:p>
        </p:txBody>
      </p:sp>
      <p:sp>
        <p:nvSpPr>
          <p:cNvPr id="15" name="TextBox 14">
            <a:extLst>
              <a:ext uri="{FF2B5EF4-FFF2-40B4-BE49-F238E27FC236}">
                <a16:creationId xmlns:a16="http://schemas.microsoft.com/office/drawing/2014/main" id="{B0DB5C2C-D99C-B7FD-E129-AAA6C581F983}"/>
              </a:ext>
            </a:extLst>
          </p:cNvPr>
          <p:cNvSpPr txBox="1"/>
          <p:nvPr/>
        </p:nvSpPr>
        <p:spPr>
          <a:xfrm>
            <a:off x="518160" y="7811474"/>
            <a:ext cx="7701083" cy="430887"/>
          </a:xfrm>
          <a:prstGeom prst="rect">
            <a:avLst/>
          </a:prstGeom>
          <a:noFill/>
        </p:spPr>
        <p:txBody>
          <a:bodyPr wrap="none" rtlCol="0">
            <a:spAutoFit/>
          </a:bodyPr>
          <a:lstStyle/>
          <a:p>
            <a:r>
              <a:rPr lang="en-US" dirty="0"/>
              <a:t>Source: https://www.bungeag.com/locations/?type=wintercanola</a:t>
            </a:r>
          </a:p>
        </p:txBody>
      </p:sp>
      <p:sp>
        <p:nvSpPr>
          <p:cNvPr id="19" name="Rectangle: Rounded Corners 18">
            <a:extLst>
              <a:ext uri="{FF2B5EF4-FFF2-40B4-BE49-F238E27FC236}">
                <a16:creationId xmlns:a16="http://schemas.microsoft.com/office/drawing/2014/main" id="{452582A5-4B06-64B5-6706-AAA2419EE16B}"/>
              </a:ext>
            </a:extLst>
          </p:cNvPr>
          <p:cNvSpPr/>
          <p:nvPr/>
        </p:nvSpPr>
        <p:spPr>
          <a:xfrm>
            <a:off x="521082" y="6534151"/>
            <a:ext cx="2159000" cy="1028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Intermediate Winter Canola Growing Region</a:t>
            </a:r>
          </a:p>
        </p:txBody>
      </p:sp>
      <p:sp>
        <p:nvSpPr>
          <p:cNvPr id="20" name="Arrow: Right 19">
            <a:extLst>
              <a:ext uri="{FF2B5EF4-FFF2-40B4-BE49-F238E27FC236}">
                <a16:creationId xmlns:a16="http://schemas.microsoft.com/office/drawing/2014/main" id="{AC8802C5-A0F0-1486-589E-D233494A2B6E}"/>
              </a:ext>
            </a:extLst>
          </p:cNvPr>
          <p:cNvSpPr/>
          <p:nvPr/>
        </p:nvSpPr>
        <p:spPr>
          <a:xfrm rot="20350844">
            <a:off x="2942503" y="6472978"/>
            <a:ext cx="858801" cy="4371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214B2B2-5D58-5F99-5464-737686975327}"/>
              </a:ext>
            </a:extLst>
          </p:cNvPr>
          <p:cNvSpPr/>
          <p:nvPr/>
        </p:nvSpPr>
        <p:spPr>
          <a:xfrm>
            <a:off x="5321300" y="3314700"/>
            <a:ext cx="1402019" cy="726533"/>
          </a:xfrm>
          <a:prstGeom prst="rect">
            <a:avLst/>
          </a:prstGeom>
          <a:noFill/>
          <a:ln w="76200">
            <a:solidFill>
              <a:srgbClr val="E560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025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0ABAAE0C-D662-DA1D-1473-C319A35AD4B6}"/>
              </a:ext>
            </a:extLst>
          </p:cNvPr>
          <p:cNvGrpSpPr/>
          <p:nvPr/>
        </p:nvGrpSpPr>
        <p:grpSpPr>
          <a:xfrm>
            <a:off x="7315200" y="3162814"/>
            <a:ext cx="7140810" cy="4004922"/>
            <a:chOff x="7315200" y="3162814"/>
            <a:chExt cx="7140810" cy="4004922"/>
          </a:xfrm>
        </p:grpSpPr>
        <p:pic>
          <p:nvPicPr>
            <p:cNvPr id="23" name="Picture 22">
              <a:extLst>
                <a:ext uri="{FF2B5EF4-FFF2-40B4-BE49-F238E27FC236}">
                  <a16:creationId xmlns:a16="http://schemas.microsoft.com/office/drawing/2014/main" id="{84D907C1-5C9D-12DE-B932-50F792DE7473}"/>
                </a:ext>
              </a:extLst>
            </p:cNvPr>
            <p:cNvPicPr>
              <a:picLocks noChangeAspect="1"/>
            </p:cNvPicPr>
            <p:nvPr/>
          </p:nvPicPr>
          <p:blipFill>
            <a:blip r:embed="rId2"/>
            <a:stretch>
              <a:fillRect/>
            </a:stretch>
          </p:blipFill>
          <p:spPr>
            <a:xfrm>
              <a:off x="7315200" y="3162814"/>
              <a:ext cx="7140810" cy="4004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a:extLst>
                <a:ext uri="{FF2B5EF4-FFF2-40B4-BE49-F238E27FC236}">
                  <a16:creationId xmlns:a16="http://schemas.microsoft.com/office/drawing/2014/main" id="{99A8C194-A3E2-02E9-1197-CFDAC105AC50}"/>
                </a:ext>
              </a:extLst>
            </p:cNvPr>
            <p:cNvPicPr>
              <a:picLocks noChangeAspect="1"/>
            </p:cNvPicPr>
            <p:nvPr/>
          </p:nvPicPr>
          <p:blipFill>
            <a:blip r:embed="rId3"/>
            <a:stretch>
              <a:fillRect/>
            </a:stretch>
          </p:blipFill>
          <p:spPr>
            <a:xfrm rot="213020">
              <a:off x="10885226" y="4500994"/>
              <a:ext cx="1857099" cy="1891490"/>
            </a:xfrm>
            <a:prstGeom prst="rect">
              <a:avLst/>
            </a:prstGeom>
          </p:spPr>
        </p:pic>
      </p:grpSp>
      <p:sp>
        <p:nvSpPr>
          <p:cNvPr id="2" name="Title 1">
            <a:extLst>
              <a:ext uri="{FF2B5EF4-FFF2-40B4-BE49-F238E27FC236}">
                <a16:creationId xmlns:a16="http://schemas.microsoft.com/office/drawing/2014/main" id="{765BFF80-289F-CE1F-7A62-CD94862DB101}"/>
              </a:ext>
            </a:extLst>
          </p:cNvPr>
          <p:cNvSpPr>
            <a:spLocks noGrp="1"/>
          </p:cNvSpPr>
          <p:nvPr>
            <p:ph type="title"/>
          </p:nvPr>
        </p:nvSpPr>
        <p:spPr/>
        <p:txBody>
          <a:bodyPr/>
          <a:lstStyle/>
          <a:p>
            <a:r>
              <a:rPr lang="en-US" dirty="0"/>
              <a:t>Intermediate Winter Canola scaling up new supply chain to support LCFS</a:t>
            </a:r>
          </a:p>
        </p:txBody>
      </p:sp>
      <p:sp>
        <p:nvSpPr>
          <p:cNvPr id="3" name="Slide Number Placeholder 2">
            <a:extLst>
              <a:ext uri="{FF2B5EF4-FFF2-40B4-BE49-F238E27FC236}">
                <a16:creationId xmlns:a16="http://schemas.microsoft.com/office/drawing/2014/main" id="{A5E86F62-29F3-8E8B-C43E-14019E79498E}"/>
              </a:ext>
            </a:extLst>
          </p:cNvPr>
          <p:cNvSpPr>
            <a:spLocks noGrp="1"/>
          </p:cNvSpPr>
          <p:nvPr>
            <p:ph type="sldNum" sz="quarter" idx="12"/>
          </p:nvPr>
        </p:nvSpPr>
        <p:spPr/>
        <p:txBody>
          <a:bodyPr/>
          <a:lstStyle/>
          <a:p>
            <a:fld id="{B86CEE44-6F89-45AC-812A-88D538657E02}" type="slidenum">
              <a:rPr lang="en-US" smtClean="0"/>
              <a:t>5</a:t>
            </a:fld>
            <a:endParaRPr lang="en-US" dirty="0"/>
          </a:p>
        </p:txBody>
      </p:sp>
      <p:sp>
        <p:nvSpPr>
          <p:cNvPr id="4" name="Text Placeholder 3">
            <a:extLst>
              <a:ext uri="{FF2B5EF4-FFF2-40B4-BE49-F238E27FC236}">
                <a16:creationId xmlns:a16="http://schemas.microsoft.com/office/drawing/2014/main" id="{21FD2D20-C04A-F19D-A7AA-63D890CAF27D}"/>
              </a:ext>
            </a:extLst>
          </p:cNvPr>
          <p:cNvSpPr>
            <a:spLocks noGrp="1"/>
          </p:cNvSpPr>
          <p:nvPr>
            <p:ph type="body" sz="quarter" idx="13"/>
          </p:nvPr>
        </p:nvSpPr>
        <p:spPr>
          <a:xfrm>
            <a:off x="914400" y="2450901"/>
            <a:ext cx="5764192" cy="577216"/>
          </a:xfrm>
        </p:spPr>
        <p:txBody>
          <a:bodyPr>
            <a:normAutofit/>
          </a:bodyPr>
          <a:lstStyle/>
          <a:p>
            <a:r>
              <a:rPr lang="en-US" dirty="0"/>
              <a:t>2024 Insured Canola Acres</a:t>
            </a:r>
            <a:r>
              <a:rPr lang="en-US" baseline="30000" dirty="0"/>
              <a:t>1</a:t>
            </a:r>
          </a:p>
        </p:txBody>
      </p:sp>
      <p:sp>
        <p:nvSpPr>
          <p:cNvPr id="5" name="Text Placeholder 4">
            <a:extLst>
              <a:ext uri="{FF2B5EF4-FFF2-40B4-BE49-F238E27FC236}">
                <a16:creationId xmlns:a16="http://schemas.microsoft.com/office/drawing/2014/main" id="{1F64A906-3780-1B52-2158-8B210A3ED69C}"/>
              </a:ext>
            </a:extLst>
          </p:cNvPr>
          <p:cNvSpPr>
            <a:spLocks noGrp="1"/>
          </p:cNvSpPr>
          <p:nvPr>
            <p:ph type="body" sz="quarter" idx="14"/>
          </p:nvPr>
        </p:nvSpPr>
        <p:spPr>
          <a:xfrm>
            <a:off x="291954" y="7167737"/>
            <a:ext cx="6794096" cy="1061864"/>
          </a:xfrm>
        </p:spPr>
        <p:txBody>
          <a:bodyPr>
            <a:normAutofit/>
          </a:bodyPr>
          <a:lstStyle/>
          <a:p>
            <a:pPr>
              <a:lnSpc>
                <a:spcPct val="120000"/>
              </a:lnSpc>
              <a:spcBef>
                <a:spcPts val="0"/>
              </a:spcBef>
            </a:pPr>
            <a:r>
              <a:rPr lang="en-US" sz="1200" dirty="0">
                <a:solidFill>
                  <a:schemeClr val="tx1"/>
                </a:solidFill>
              </a:rPr>
              <a:t>Sources:</a:t>
            </a:r>
          </a:p>
          <a:p>
            <a:pPr>
              <a:lnSpc>
                <a:spcPct val="120000"/>
              </a:lnSpc>
              <a:spcBef>
                <a:spcPts val="0"/>
              </a:spcBef>
            </a:pPr>
            <a:r>
              <a:rPr lang="en-US" sz="1200" dirty="0">
                <a:solidFill>
                  <a:schemeClr val="tx1"/>
                </a:solidFill>
              </a:rPr>
              <a:t>1 - https://public-rma.fpac.usda.gov/apps/mapviewer/commodity</a:t>
            </a:r>
          </a:p>
          <a:p>
            <a:pPr>
              <a:lnSpc>
                <a:spcPct val="120000"/>
              </a:lnSpc>
              <a:spcBef>
                <a:spcPts val="0"/>
              </a:spcBef>
            </a:pPr>
            <a:r>
              <a:rPr lang="en-US" sz="1200" b="1" dirty="0">
                <a:solidFill>
                  <a:schemeClr val="tx1"/>
                </a:solidFill>
              </a:rPr>
              <a:t>2 - </a:t>
            </a:r>
            <a:r>
              <a:rPr lang="en-US" sz="1200" dirty="0">
                <a:solidFill>
                  <a:schemeClr val="tx1"/>
                </a:solidFill>
              </a:rPr>
              <a:t>https://www.uscanola.com/crop-production/spring-and-winter-canola</a:t>
            </a:r>
          </a:p>
          <a:p>
            <a:pPr>
              <a:lnSpc>
                <a:spcPct val="120000"/>
              </a:lnSpc>
              <a:spcBef>
                <a:spcPts val="0"/>
              </a:spcBef>
            </a:pPr>
            <a:r>
              <a:rPr lang="en-US" sz="1200" dirty="0">
                <a:solidFill>
                  <a:schemeClr val="tx1"/>
                </a:solidFill>
              </a:rPr>
              <a:t>3 - https://www.nopa.org/about-us/nopa-plant-locations/ </a:t>
            </a:r>
          </a:p>
        </p:txBody>
      </p:sp>
      <p:sp>
        <p:nvSpPr>
          <p:cNvPr id="14" name="Text Placeholder 3">
            <a:extLst>
              <a:ext uri="{FF2B5EF4-FFF2-40B4-BE49-F238E27FC236}">
                <a16:creationId xmlns:a16="http://schemas.microsoft.com/office/drawing/2014/main" id="{8F06F5D5-2F8F-6620-9263-04F5F4198642}"/>
              </a:ext>
            </a:extLst>
          </p:cNvPr>
          <p:cNvSpPr txBox="1">
            <a:spLocks/>
          </p:cNvSpPr>
          <p:nvPr/>
        </p:nvSpPr>
        <p:spPr>
          <a:xfrm>
            <a:off x="7860368" y="2518290"/>
            <a:ext cx="5764192" cy="577216"/>
          </a:xfrm>
          <a:prstGeom prst="rect">
            <a:avLst/>
          </a:prstGeom>
        </p:spPr>
        <p:txBody>
          <a:bodyPr vert="horz" lIns="91440" tIns="45720" rIns="91440" bIns="45720" rtlCol="0">
            <a:normAutofit fontScale="85000" lnSpcReduction="10000"/>
          </a:bodyPr>
          <a:lstStyle>
            <a:lvl1pPr marL="274320" indent="-274320" algn="l" defTabSz="1097280" rtl="0" eaLnBrk="1" latinLnBrk="0" hangingPunct="1">
              <a:lnSpc>
                <a:spcPct val="90000"/>
              </a:lnSpc>
              <a:spcBef>
                <a:spcPts val="1200"/>
              </a:spcBef>
              <a:buFont typeface="Arial" panose="020B0604020202020204" pitchFamily="34" charset="0"/>
              <a:buNone/>
              <a:defRPr sz="3360" b="0" i="0" kern="1200">
                <a:solidFill>
                  <a:schemeClr val="tx1"/>
                </a:solidFill>
                <a:latin typeface="Segoe UI Semibold" panose="020B0702040204020203" pitchFamily="34" charset="0"/>
                <a:ea typeface="Helvetica Neue Light" panose="02000403000000020004" pitchFamily="2" charset="0"/>
                <a:cs typeface="Segoe UI Semibold" panose="020B0702040204020203" pitchFamily="34" charset="0"/>
              </a:defRPr>
            </a:lvl1pPr>
            <a:lvl2pPr marL="822960" indent="-274320" algn="l" defTabSz="1097280" rtl="0" eaLnBrk="1" latinLnBrk="0" hangingPunct="1">
              <a:lnSpc>
                <a:spcPct val="90000"/>
              </a:lnSpc>
              <a:spcBef>
                <a:spcPts val="600"/>
              </a:spcBef>
              <a:buFont typeface="Arial" panose="020B0604020202020204" pitchFamily="34" charset="0"/>
              <a:buNone/>
              <a:defRPr sz="2880" b="0" i="0" kern="1200">
                <a:solidFill>
                  <a:schemeClr val="tx1"/>
                </a:solidFill>
                <a:latin typeface="Helvetica Neue Light" panose="02000403000000020004" pitchFamily="2" charset="0"/>
                <a:ea typeface="Helvetica Neue Light" panose="02000403000000020004" pitchFamily="2" charset="0"/>
                <a:cs typeface="+mn-cs"/>
              </a:defRPr>
            </a:lvl2pPr>
            <a:lvl3pPr marL="1371600" indent="-274320" algn="l" defTabSz="1097280" rtl="0" eaLnBrk="1" latinLnBrk="0" hangingPunct="1">
              <a:lnSpc>
                <a:spcPct val="90000"/>
              </a:lnSpc>
              <a:spcBef>
                <a:spcPts val="600"/>
              </a:spcBef>
              <a:buFont typeface="Arial" panose="020B0604020202020204" pitchFamily="34" charset="0"/>
              <a:buNone/>
              <a:defRPr sz="2400" b="0" i="0" kern="1200">
                <a:solidFill>
                  <a:schemeClr val="tx1"/>
                </a:solidFill>
                <a:latin typeface="Helvetica Neue Light" panose="02000403000000020004" pitchFamily="2" charset="0"/>
                <a:ea typeface="Helvetica Neue Light" panose="02000403000000020004" pitchFamily="2" charset="0"/>
                <a:cs typeface="+mn-cs"/>
              </a:defRPr>
            </a:lvl3pPr>
            <a:lvl4pPr marL="1920240" indent="-274320" algn="l" defTabSz="1097280" rtl="0" eaLnBrk="1" latinLnBrk="0" hangingPunct="1">
              <a:lnSpc>
                <a:spcPct val="90000"/>
              </a:lnSpc>
              <a:spcBef>
                <a:spcPts val="600"/>
              </a:spcBef>
              <a:buFont typeface="Arial" panose="020B0604020202020204" pitchFamily="34" charset="0"/>
              <a:buNone/>
              <a:defRPr sz="2160" b="0" i="0" kern="1200">
                <a:solidFill>
                  <a:schemeClr val="tx1"/>
                </a:solidFill>
                <a:latin typeface="Helvetica Neue Light" panose="02000403000000020004" pitchFamily="2" charset="0"/>
                <a:ea typeface="Helvetica Neue Light" panose="02000403000000020004" pitchFamily="2" charset="0"/>
                <a:cs typeface="+mn-cs"/>
              </a:defRPr>
            </a:lvl4pPr>
            <a:lvl5pPr marL="2468880" indent="-274320" algn="l" defTabSz="1097280" rtl="0" eaLnBrk="1" latinLnBrk="0" hangingPunct="1">
              <a:lnSpc>
                <a:spcPct val="90000"/>
              </a:lnSpc>
              <a:spcBef>
                <a:spcPts val="600"/>
              </a:spcBef>
              <a:buFont typeface="Arial" panose="020B0604020202020204" pitchFamily="34" charset="0"/>
              <a:buNone/>
              <a:defRPr sz="2160" b="0" i="0" kern="1200">
                <a:solidFill>
                  <a:schemeClr val="tx1"/>
                </a:solidFill>
                <a:latin typeface="Helvetica Neue Light" panose="02000403000000020004" pitchFamily="2" charset="0"/>
                <a:ea typeface="Helvetica Neue Light" panose="02000403000000020004" pitchFamily="2" charset="0"/>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US Softseed Crushing Locations</a:t>
            </a:r>
            <a:r>
              <a:rPr lang="en-US" baseline="30000" dirty="0"/>
              <a:t>3</a:t>
            </a:r>
          </a:p>
        </p:txBody>
      </p:sp>
      <p:sp>
        <p:nvSpPr>
          <p:cNvPr id="15" name="Flowchart: Connector 14">
            <a:extLst>
              <a:ext uri="{FF2B5EF4-FFF2-40B4-BE49-F238E27FC236}">
                <a16:creationId xmlns:a16="http://schemas.microsoft.com/office/drawing/2014/main" id="{0B41B637-1942-99B0-8F8D-F06130E2E689}"/>
              </a:ext>
            </a:extLst>
          </p:cNvPr>
          <p:cNvSpPr/>
          <p:nvPr/>
        </p:nvSpPr>
        <p:spPr>
          <a:xfrm>
            <a:off x="11458939" y="6366078"/>
            <a:ext cx="138896" cy="115747"/>
          </a:xfrm>
          <a:prstGeom prst="flowChartConnector">
            <a:avLst/>
          </a:prstGeom>
          <a:solidFill>
            <a:schemeClr val="accent6">
              <a:lumMod val="75000"/>
            </a:schemeClr>
          </a:solidFill>
          <a:ln>
            <a:solidFill>
              <a:srgbClr val="00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5055650-CCF8-FB48-009D-0969C164396D}"/>
              </a:ext>
            </a:extLst>
          </p:cNvPr>
          <p:cNvSpPr/>
          <p:nvPr/>
        </p:nvSpPr>
        <p:spPr>
          <a:xfrm>
            <a:off x="8198673" y="3614021"/>
            <a:ext cx="1512367" cy="312976"/>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Existing Plants</a:t>
            </a:r>
          </a:p>
        </p:txBody>
      </p:sp>
      <p:sp>
        <p:nvSpPr>
          <p:cNvPr id="18" name="Rectangle 17">
            <a:extLst>
              <a:ext uri="{FF2B5EF4-FFF2-40B4-BE49-F238E27FC236}">
                <a16:creationId xmlns:a16="http://schemas.microsoft.com/office/drawing/2014/main" id="{8D508621-72B8-154D-F3DE-17218002F936}"/>
              </a:ext>
            </a:extLst>
          </p:cNvPr>
          <p:cNvSpPr/>
          <p:nvPr/>
        </p:nvSpPr>
        <p:spPr>
          <a:xfrm>
            <a:off x="12052836" y="6574855"/>
            <a:ext cx="2056460" cy="474560"/>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New Capacity under Construction</a:t>
            </a:r>
          </a:p>
        </p:txBody>
      </p:sp>
      <p:cxnSp>
        <p:nvCxnSpPr>
          <p:cNvPr id="21" name="Straight Connector 20">
            <a:extLst>
              <a:ext uri="{FF2B5EF4-FFF2-40B4-BE49-F238E27FC236}">
                <a16:creationId xmlns:a16="http://schemas.microsoft.com/office/drawing/2014/main" id="{8B8AEAB9-5E67-8438-9B83-69BD36227757}"/>
              </a:ext>
            </a:extLst>
          </p:cNvPr>
          <p:cNvCxnSpPr>
            <a:cxnSpLocks/>
            <a:stCxn id="17" idx="3"/>
            <a:endCxn id="16" idx="3"/>
          </p:cNvCxnSpPr>
          <p:nvPr/>
        </p:nvCxnSpPr>
        <p:spPr>
          <a:xfrm flipV="1">
            <a:off x="9711040" y="3732753"/>
            <a:ext cx="503531" cy="37756"/>
          </a:xfrm>
          <a:prstGeom prst="line">
            <a:avLst/>
          </a:prstGeom>
          <a:ln w="28575">
            <a:solidFill>
              <a:srgbClr val="E5601F"/>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A41E41D-9975-7DFB-36C2-AE80CC069861}"/>
              </a:ext>
            </a:extLst>
          </p:cNvPr>
          <p:cNvSpPr/>
          <p:nvPr/>
        </p:nvSpPr>
        <p:spPr>
          <a:xfrm rot="1965934">
            <a:off x="10060344" y="3308414"/>
            <a:ext cx="1633278" cy="924191"/>
          </a:xfrm>
          <a:prstGeom prst="ellipse">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A8761928-3A5F-2653-E615-FB312763390C}"/>
              </a:ext>
            </a:extLst>
          </p:cNvPr>
          <p:cNvSpPr/>
          <p:nvPr/>
        </p:nvSpPr>
        <p:spPr>
          <a:xfrm rot="1965934">
            <a:off x="9910076" y="4811590"/>
            <a:ext cx="535861" cy="422278"/>
          </a:xfrm>
          <a:prstGeom prst="ellipse">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13485CA4-0BDA-5374-A592-888DF98B36F2}"/>
              </a:ext>
            </a:extLst>
          </p:cNvPr>
          <p:cNvCxnSpPr>
            <a:cxnSpLocks/>
            <a:stCxn id="17" idx="2"/>
            <a:endCxn id="29" idx="2"/>
          </p:cNvCxnSpPr>
          <p:nvPr/>
        </p:nvCxnSpPr>
        <p:spPr>
          <a:xfrm>
            <a:off x="8954857" y="3926997"/>
            <a:ext cx="997849" cy="950727"/>
          </a:xfrm>
          <a:prstGeom prst="line">
            <a:avLst/>
          </a:prstGeom>
          <a:ln w="28575">
            <a:solidFill>
              <a:srgbClr val="E5601F"/>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5E358555-3D3C-A300-69DC-5DEC0B6BB63C}"/>
              </a:ext>
            </a:extLst>
          </p:cNvPr>
          <p:cNvPicPr>
            <a:picLocks noChangeAspect="1"/>
          </p:cNvPicPr>
          <p:nvPr/>
        </p:nvPicPr>
        <p:blipFill>
          <a:blip r:embed="rId4"/>
          <a:stretch>
            <a:fillRect/>
          </a:stretch>
        </p:blipFill>
        <p:spPr>
          <a:xfrm>
            <a:off x="281983" y="3281134"/>
            <a:ext cx="6804067" cy="3768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8" name="Oval 37">
            <a:extLst>
              <a:ext uri="{FF2B5EF4-FFF2-40B4-BE49-F238E27FC236}">
                <a16:creationId xmlns:a16="http://schemas.microsoft.com/office/drawing/2014/main" id="{2CE31A8A-5114-EB80-F9B0-0F73BCA81DE5}"/>
              </a:ext>
            </a:extLst>
          </p:cNvPr>
          <p:cNvSpPr/>
          <p:nvPr/>
        </p:nvSpPr>
        <p:spPr>
          <a:xfrm>
            <a:off x="4109013" y="4877724"/>
            <a:ext cx="937549" cy="1071663"/>
          </a:xfrm>
          <a:prstGeom prst="ellipse">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B406D0BF-E3A1-D0B0-187A-C1F6BF17FE71}"/>
              </a:ext>
            </a:extLst>
          </p:cNvPr>
          <p:cNvSpPr/>
          <p:nvPr/>
        </p:nvSpPr>
        <p:spPr>
          <a:xfrm>
            <a:off x="1365812" y="6677306"/>
            <a:ext cx="3044141" cy="431270"/>
          </a:xfrm>
          <a:prstGeom prst="roundRect">
            <a:avLst/>
          </a:prstGeom>
          <a:solidFill>
            <a:schemeClr val="accent6">
              <a:lumMod val="75000"/>
            </a:schemeClr>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Less than ~80k acres of winter canola</a:t>
            </a:r>
            <a:r>
              <a:rPr lang="en-US" sz="1400" baseline="30000" dirty="0"/>
              <a:t>2</a:t>
            </a:r>
          </a:p>
        </p:txBody>
      </p:sp>
      <p:cxnSp>
        <p:nvCxnSpPr>
          <p:cNvPr id="43" name="Straight Connector 42">
            <a:extLst>
              <a:ext uri="{FF2B5EF4-FFF2-40B4-BE49-F238E27FC236}">
                <a16:creationId xmlns:a16="http://schemas.microsoft.com/office/drawing/2014/main" id="{6547BE25-20B8-0FF8-123B-271ACF6A216C}"/>
              </a:ext>
            </a:extLst>
          </p:cNvPr>
          <p:cNvCxnSpPr>
            <a:stCxn id="41" idx="0"/>
            <a:endCxn id="38" idx="2"/>
          </p:cNvCxnSpPr>
          <p:nvPr/>
        </p:nvCxnSpPr>
        <p:spPr>
          <a:xfrm flipV="1">
            <a:off x="2887883" y="5413556"/>
            <a:ext cx="1221130" cy="126375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F0E3D53F-8754-E398-1533-5447446DFA4B}"/>
              </a:ext>
            </a:extLst>
          </p:cNvPr>
          <p:cNvSpPr/>
          <p:nvPr/>
        </p:nvSpPr>
        <p:spPr>
          <a:xfrm>
            <a:off x="2639028" y="3281134"/>
            <a:ext cx="1018572" cy="833666"/>
          </a:xfrm>
          <a:prstGeom prst="ellipse">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171BA91-7D7E-1D13-D5EA-9D8D9B8BE3D4}"/>
              </a:ext>
            </a:extLst>
          </p:cNvPr>
          <p:cNvSpPr/>
          <p:nvPr/>
        </p:nvSpPr>
        <p:spPr>
          <a:xfrm>
            <a:off x="3965550" y="3246006"/>
            <a:ext cx="2886664" cy="317943"/>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~95% of US Spring Canola, ~2.2 MM acres</a:t>
            </a:r>
            <a:r>
              <a:rPr lang="en-US" sz="1200" baseline="30000" dirty="0"/>
              <a:t>2</a:t>
            </a:r>
          </a:p>
        </p:txBody>
      </p:sp>
      <p:cxnSp>
        <p:nvCxnSpPr>
          <p:cNvPr id="46" name="Straight Connector 45">
            <a:extLst>
              <a:ext uri="{FF2B5EF4-FFF2-40B4-BE49-F238E27FC236}">
                <a16:creationId xmlns:a16="http://schemas.microsoft.com/office/drawing/2014/main" id="{FCA37F3D-0458-61AB-D662-ECD8189F66EA}"/>
              </a:ext>
            </a:extLst>
          </p:cNvPr>
          <p:cNvCxnSpPr>
            <a:cxnSpLocks/>
            <a:stCxn id="45" idx="1"/>
            <a:endCxn id="44" idx="6"/>
          </p:cNvCxnSpPr>
          <p:nvPr/>
        </p:nvCxnSpPr>
        <p:spPr>
          <a:xfrm flipH="1">
            <a:off x="3657600" y="3404978"/>
            <a:ext cx="307950" cy="292989"/>
          </a:xfrm>
          <a:prstGeom prst="line">
            <a:avLst/>
          </a:prstGeom>
          <a:ln w="28575">
            <a:solidFill>
              <a:srgbClr val="E5601F"/>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8FA3883F-A6B5-7CB7-9606-95F1A271F082}"/>
              </a:ext>
            </a:extLst>
          </p:cNvPr>
          <p:cNvSpPr/>
          <p:nvPr/>
        </p:nvSpPr>
        <p:spPr>
          <a:xfrm rot="1965934">
            <a:off x="11260455" y="6226963"/>
            <a:ext cx="535861" cy="422278"/>
          </a:xfrm>
          <a:prstGeom prst="ellipse">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7D7F4E1D-E687-6BE8-C61B-C870F73529EE}"/>
              </a:ext>
            </a:extLst>
          </p:cNvPr>
          <p:cNvCxnSpPr>
            <a:stCxn id="18" idx="1"/>
            <a:endCxn id="51" idx="6"/>
          </p:cNvCxnSpPr>
          <p:nvPr/>
        </p:nvCxnSpPr>
        <p:spPr>
          <a:xfrm flipH="1" flipV="1">
            <a:off x="11753686" y="6583107"/>
            <a:ext cx="299150" cy="22902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12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F3A2A-CEF5-B1E0-EA43-8FF84B5B91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FEC323-9BEE-818E-5EFB-655D2AFF6462}"/>
              </a:ext>
            </a:extLst>
          </p:cNvPr>
          <p:cNvSpPr>
            <a:spLocks noGrp="1"/>
          </p:cNvSpPr>
          <p:nvPr>
            <p:ph type="title"/>
          </p:nvPr>
        </p:nvSpPr>
        <p:spPr>
          <a:xfrm>
            <a:off x="929599" y="350364"/>
            <a:ext cx="13029891" cy="1021236"/>
          </a:xfrm>
        </p:spPr>
        <p:txBody>
          <a:bodyPr>
            <a:noAutofit/>
          </a:bodyPr>
          <a:lstStyle/>
          <a:p>
            <a:r>
              <a:rPr lang="en-US" sz="3200" dirty="0"/>
              <a:t>Various Biofuels Programs and Research Show Intermediate Winter Crops have a Neutral or Negative ILUC</a:t>
            </a:r>
          </a:p>
        </p:txBody>
      </p:sp>
      <p:graphicFrame>
        <p:nvGraphicFramePr>
          <p:cNvPr id="5" name="Content Placeholder 4">
            <a:extLst>
              <a:ext uri="{FF2B5EF4-FFF2-40B4-BE49-F238E27FC236}">
                <a16:creationId xmlns:a16="http://schemas.microsoft.com/office/drawing/2014/main" id="{CB980ED2-0266-BDC7-1425-4CD48AE12C41}"/>
              </a:ext>
            </a:extLst>
          </p:cNvPr>
          <p:cNvGraphicFramePr>
            <a:graphicFrameLocks noGrp="1"/>
          </p:cNvGraphicFramePr>
          <p:nvPr>
            <p:ph sz="half" idx="4294967295"/>
            <p:extLst>
              <p:ext uri="{D42A27DB-BD31-4B8C-83A1-F6EECF244321}">
                <p14:modId xmlns:p14="http://schemas.microsoft.com/office/powerpoint/2010/main" val="14320944"/>
              </p:ext>
            </p:extLst>
          </p:nvPr>
        </p:nvGraphicFramePr>
        <p:xfrm>
          <a:off x="401657" y="1358900"/>
          <a:ext cx="13476389" cy="5915606"/>
        </p:xfrm>
        <a:graphic>
          <a:graphicData uri="http://schemas.openxmlformats.org/drawingml/2006/table">
            <a:tbl>
              <a:tblPr firstRow="1" bandRow="1">
                <a:tableStyleId>{5C22544A-7EE6-4342-B048-85BDC9FD1C3A}</a:tableStyleId>
              </a:tblPr>
              <a:tblGrid>
                <a:gridCol w="4332389">
                  <a:extLst>
                    <a:ext uri="{9D8B030D-6E8A-4147-A177-3AD203B41FA5}">
                      <a16:colId xmlns:a16="http://schemas.microsoft.com/office/drawing/2014/main" val="1565016422"/>
                    </a:ext>
                  </a:extLst>
                </a:gridCol>
                <a:gridCol w="4468604">
                  <a:extLst>
                    <a:ext uri="{9D8B030D-6E8A-4147-A177-3AD203B41FA5}">
                      <a16:colId xmlns:a16="http://schemas.microsoft.com/office/drawing/2014/main" val="1533412527"/>
                    </a:ext>
                  </a:extLst>
                </a:gridCol>
                <a:gridCol w="4675396">
                  <a:extLst>
                    <a:ext uri="{9D8B030D-6E8A-4147-A177-3AD203B41FA5}">
                      <a16:colId xmlns:a16="http://schemas.microsoft.com/office/drawing/2014/main" val="2778583876"/>
                    </a:ext>
                  </a:extLst>
                </a:gridCol>
              </a:tblGrid>
              <a:tr h="661777">
                <a:tc>
                  <a:txBody>
                    <a:bodyPr/>
                    <a:lstStyle/>
                    <a:p>
                      <a:pPr algn="ctr"/>
                      <a:r>
                        <a:rPr lang="en-US" sz="2800" dirty="0">
                          <a:latin typeface="Arial" panose="020B0604020202020204" pitchFamily="34" charset="0"/>
                          <a:cs typeface="Arial" panose="020B0604020202020204" pitchFamily="34" charset="0"/>
                        </a:rPr>
                        <a:t>Study</a:t>
                      </a:r>
                    </a:p>
                  </a:txBody>
                  <a:tcPr anchor="ctr"/>
                </a:tc>
                <a:tc>
                  <a:txBody>
                    <a:bodyPr/>
                    <a:lstStyle/>
                    <a:p>
                      <a:pPr algn="ctr"/>
                      <a:r>
                        <a:rPr lang="en-US" sz="2800" dirty="0">
                          <a:latin typeface="Arial" panose="020B0604020202020204" pitchFamily="34" charset="0"/>
                          <a:cs typeface="Arial" panose="020B0604020202020204" pitchFamily="34" charset="0"/>
                        </a:rPr>
                        <a:t>ILUC for Novel Crop Oils</a:t>
                      </a:r>
                    </a:p>
                  </a:txBody>
                  <a:tcPr anchor="ctr"/>
                </a:tc>
                <a:tc>
                  <a:txBody>
                    <a:bodyPr/>
                    <a:lstStyle/>
                    <a:p>
                      <a:pPr algn="ctr"/>
                      <a:r>
                        <a:rPr lang="en-US" sz="2800" dirty="0">
                          <a:latin typeface="Arial" panose="020B0604020202020204" pitchFamily="34" charset="0"/>
                          <a:cs typeface="Arial" panose="020B0604020202020204" pitchFamily="34" charset="0"/>
                        </a:rPr>
                        <a:t>Reference</a:t>
                      </a:r>
                    </a:p>
                  </a:txBody>
                  <a:tcPr anchor="ctr"/>
                </a:tc>
                <a:extLst>
                  <a:ext uri="{0D108BD9-81ED-4DB2-BD59-A6C34878D82A}">
                    <a16:rowId xmlns:a16="http://schemas.microsoft.com/office/drawing/2014/main" val="3441433166"/>
                  </a:ext>
                </a:extLst>
              </a:tr>
              <a:tr h="676224">
                <a:tc>
                  <a:txBody>
                    <a:bodyPr/>
                    <a:lstStyle/>
                    <a:p>
                      <a:r>
                        <a:rPr lang="en-US" sz="1800" dirty="0">
                          <a:latin typeface="Arial" panose="020B0604020202020204" pitchFamily="34" charset="0"/>
                          <a:cs typeface="Arial" panose="020B0604020202020204" pitchFamily="34" charset="0"/>
                        </a:rPr>
                        <a:t>CA LCFS Camelina Feedstock Only Pathway under CA-GREET 2.0</a:t>
                      </a:r>
                    </a:p>
                  </a:txBody>
                  <a:tcPr/>
                </a:tc>
                <a:tc>
                  <a:txBody>
                    <a:bodyPr/>
                    <a:lstStyle/>
                    <a:p>
                      <a:r>
                        <a:rPr lang="en-US" sz="1800" dirty="0">
                          <a:latin typeface="Arial" panose="020B0604020202020204" pitchFamily="34" charset="0"/>
                          <a:cs typeface="Arial" panose="020B0604020202020204" pitchFamily="34" charset="0"/>
                        </a:rPr>
                        <a:t>Camelina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0 gCO2e/MJ</a:t>
                      </a:r>
                    </a:p>
                  </a:txBody>
                  <a:tcPr/>
                </a:tc>
                <a:tc>
                  <a:txBody>
                    <a:bodyPr/>
                    <a:lstStyle/>
                    <a:p>
                      <a:pPr marL="228600" indent="-228600">
                        <a:buAutoNum type="arabicPeriod"/>
                      </a:pPr>
                      <a:r>
                        <a:rPr lang="en-US" sz="1400" dirty="0">
                          <a:latin typeface="Arial" panose="020B0604020202020204" pitchFamily="34" charset="0"/>
                          <a:cs typeface="Arial" panose="020B0604020202020204" pitchFamily="34" charset="0"/>
                          <a:hlinkClick r:id="rId3"/>
                        </a:rPr>
                        <a:t>https://ww2.arb.ca.gov/sites/default/files/classic/fuels/lcfs/2a2b/apps/so-camelina-oil-sum-110714.pdf</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574999"/>
                  </a:ext>
                </a:extLst>
              </a:tr>
              <a:tr h="832558">
                <a:tc>
                  <a:txBody>
                    <a:bodyPr/>
                    <a:lstStyle/>
                    <a:p>
                      <a:r>
                        <a:rPr lang="en-US" sz="1800" dirty="0">
                          <a:latin typeface="Arial" panose="020B0604020202020204" pitchFamily="34" charset="0"/>
                          <a:cs typeface="Arial" panose="020B0604020202020204" pitchFamily="34" charset="0"/>
                        </a:rPr>
                        <a:t>Argonne National Labs 45ZCF-GREET Manual</a:t>
                      </a:r>
                    </a:p>
                  </a:txBody>
                  <a:tcPr/>
                </a:tc>
                <a:tc>
                  <a:txBody>
                    <a:bodyPr/>
                    <a:lstStyle/>
                    <a:p>
                      <a:r>
                        <a:rPr lang="en-US" sz="1800" dirty="0">
                          <a:latin typeface="Arial" panose="020B0604020202020204" pitchFamily="34" charset="0"/>
                          <a:cs typeface="Arial" panose="020B0604020202020204" pitchFamily="34" charset="0"/>
                        </a:rPr>
                        <a:t>Camelina, CoverCress, Carinata</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“Not considered to have significant I[ndirect]-Effects”</a:t>
                      </a:r>
                    </a:p>
                  </a:txBody>
                  <a:tcPr/>
                </a:tc>
                <a:tc>
                  <a:txBody>
                    <a:bodyPr/>
                    <a:lstStyle/>
                    <a:p>
                      <a:pPr marL="228600" indent="-228600">
                        <a:buAutoNum type="arabicPeriod"/>
                      </a:pPr>
                      <a:r>
                        <a:rPr lang="en-US" sz="1400" dirty="0">
                          <a:latin typeface="Arial" panose="020B0604020202020204" pitchFamily="34" charset="0"/>
                          <a:cs typeface="Arial" panose="020B0604020202020204" pitchFamily="34" charset="0"/>
                          <a:hlinkClick r:id="rId4"/>
                        </a:rPr>
                        <a:t>https://www.energy.gov/sites/default/files/2025-01/45zcf-greet_user-manual.pdf</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3104726"/>
                  </a:ext>
                </a:extLst>
              </a:tr>
              <a:tr h="1742965">
                <a:tc>
                  <a:txBody>
                    <a:bodyPr/>
                    <a:lstStyle/>
                    <a:p>
                      <a:r>
                        <a:rPr lang="en-US" sz="1800" dirty="0">
                          <a:latin typeface="Arial" panose="020B0604020202020204" pitchFamily="34" charset="0"/>
                          <a:cs typeface="Arial" panose="020B0604020202020204" pitchFamily="34" charset="0"/>
                        </a:rPr>
                        <a:t>Research supporting programs</a:t>
                      </a:r>
                    </a:p>
                    <a:p>
                      <a:r>
                        <a:rPr lang="en-US" sz="1800" dirty="0">
                          <a:latin typeface="Arial" panose="020B0604020202020204" pitchFamily="34" charset="0"/>
                          <a:cs typeface="Arial" panose="020B0604020202020204" pitchFamily="34" charset="0"/>
                        </a:rPr>
                        <a:t>Lui et. al study on intermediate oilseeds</a:t>
                      </a:r>
                    </a:p>
                  </a:txBody>
                  <a:tcPr/>
                </a:tc>
                <a:tc>
                  <a:txBody>
                    <a:bodyPr/>
                    <a:lstStyle/>
                    <a:p>
                      <a:r>
                        <a:rPr lang="en-US" sz="1800" b="0" i="0" kern="1200" dirty="0">
                          <a:solidFill>
                            <a:schemeClr val="dk1"/>
                          </a:solidFill>
                          <a:effectLst/>
                          <a:latin typeface="Arial" panose="020B0604020202020204" pitchFamily="34" charset="0"/>
                          <a:ea typeface="+mn-ea"/>
                          <a:cs typeface="Arial" panose="020B0604020202020204" pitchFamily="34" charset="0"/>
                        </a:rPr>
                        <a:t>Camelina </a:t>
                      </a:r>
                    </a:p>
                    <a:p>
                      <a:pPr marL="457200" indent="-457200">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-15.3 </a:t>
                      </a:r>
                      <a:r>
                        <a:rPr lang="en-US" sz="1800" dirty="0">
                          <a:latin typeface="Arial" panose="020B0604020202020204" pitchFamily="34" charset="0"/>
                          <a:cs typeface="Arial" panose="020B0604020202020204" pitchFamily="34" charset="0"/>
                        </a:rPr>
                        <a:t>gCO2e/MJ</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r>
                        <a:rPr lang="en-US" sz="1800" b="0" i="0" kern="1200" dirty="0">
                          <a:solidFill>
                            <a:schemeClr val="dk1"/>
                          </a:solidFill>
                          <a:effectLst/>
                          <a:latin typeface="Arial" panose="020B0604020202020204" pitchFamily="34" charset="0"/>
                          <a:ea typeface="+mn-ea"/>
                          <a:cs typeface="Arial" panose="020B0604020202020204" pitchFamily="34" charset="0"/>
                        </a:rPr>
                        <a:t>Carinata </a:t>
                      </a:r>
                    </a:p>
                    <a:p>
                      <a:pPr marL="457200" indent="-457200">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-12.9 </a:t>
                      </a:r>
                      <a:r>
                        <a:rPr lang="en-US" sz="1800" dirty="0">
                          <a:latin typeface="Arial" panose="020B0604020202020204" pitchFamily="34" charset="0"/>
                          <a:cs typeface="Arial" panose="020B0604020202020204" pitchFamily="34" charset="0"/>
                        </a:rPr>
                        <a:t>gCO2e/MJ</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r>
                        <a:rPr lang="en-US" sz="1800" b="0" i="0" kern="1200" dirty="0">
                          <a:solidFill>
                            <a:schemeClr val="dk1"/>
                          </a:solidFill>
                          <a:effectLst/>
                          <a:latin typeface="Arial" panose="020B0604020202020204" pitchFamily="34" charset="0"/>
                          <a:ea typeface="+mn-ea"/>
                          <a:cs typeface="Arial" panose="020B0604020202020204" pitchFamily="34" charset="0"/>
                        </a:rPr>
                        <a:t>Pennycress </a:t>
                      </a:r>
                    </a:p>
                    <a:p>
                      <a:pPr marL="457200" indent="-457200">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-18.3 </a:t>
                      </a:r>
                      <a:r>
                        <a:rPr lang="en-US" sz="1800" dirty="0">
                          <a:latin typeface="Arial" panose="020B0604020202020204" pitchFamily="34" charset="0"/>
                          <a:cs typeface="Arial" panose="020B0604020202020204" pitchFamily="34" charset="0"/>
                        </a:rPr>
                        <a:t>gCO2e/MJ</a:t>
                      </a:r>
                    </a:p>
                  </a:txBody>
                  <a:tcPr/>
                </a:tc>
                <a:tc>
                  <a:txBody>
                    <a:bodyPr/>
                    <a:lstStyle/>
                    <a:p>
                      <a:pPr marL="228600" indent="-228600">
                        <a:buAutoNum type="arabicPeriod"/>
                      </a:pPr>
                      <a:r>
                        <a:rPr lang="en-US" sz="1400" dirty="0">
                          <a:latin typeface="Arial" panose="020B0604020202020204" pitchFamily="34" charset="0"/>
                          <a:cs typeface="Arial" panose="020B0604020202020204" pitchFamily="34" charset="0"/>
                          <a:hlinkClick r:id="rId5"/>
                        </a:rPr>
                        <a:t>https://pubs.acs.org/doi/10.1021/acssuschemeng.4c06429</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4538678"/>
                  </a:ext>
                </a:extLst>
              </a:tr>
              <a:tr h="705901">
                <a:tc>
                  <a:txBody>
                    <a:bodyPr/>
                    <a:lstStyle/>
                    <a:p>
                      <a:r>
                        <a:rPr lang="en-US" sz="1800" dirty="0">
                          <a:latin typeface="Arial" panose="020B0604020202020204" pitchFamily="34" charset="0"/>
                          <a:cs typeface="Arial" panose="020B0604020202020204" pitchFamily="34" charset="0"/>
                        </a:rPr>
                        <a:t>USCA Study on isolation winter canola production</a:t>
                      </a:r>
                    </a:p>
                  </a:txBody>
                  <a:tcPr/>
                </a:tc>
                <a:tc>
                  <a:txBody>
                    <a:bodyPr/>
                    <a:lstStyle/>
                    <a:p>
                      <a:r>
                        <a:rPr lang="en-US" sz="1800" dirty="0">
                          <a:latin typeface="Arial" panose="020B0604020202020204" pitchFamily="34" charset="0"/>
                          <a:cs typeface="Arial" panose="020B0604020202020204" pitchFamily="34" charset="0"/>
                        </a:rPr>
                        <a:t>Isolated Market for Winter Canola</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-6.77</a:t>
                      </a:r>
                    </a:p>
                  </a:txBody>
                  <a:tcPr/>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Taheripour, F.; Sajedinia, Induced Land Use Change: Case of Winter Rapeseed Biodiesel, May 2024, Department of Agricultural Economics, Perdue University</a:t>
                      </a:r>
                    </a:p>
                  </a:txBody>
                  <a:tcPr/>
                </a:tc>
                <a:extLst>
                  <a:ext uri="{0D108BD9-81ED-4DB2-BD59-A6C34878D82A}">
                    <a16:rowId xmlns:a16="http://schemas.microsoft.com/office/drawing/2014/main" val="249046774"/>
                  </a:ext>
                </a:extLst>
              </a:tr>
              <a:tr h="705901">
                <a:tc>
                  <a:txBody>
                    <a:bodyPr/>
                    <a:lstStyle/>
                    <a:p>
                      <a:r>
                        <a:rPr lang="en-US" sz="1800" dirty="0">
                          <a:latin typeface="Arial" panose="020B0604020202020204" pitchFamily="34" charset="0"/>
                          <a:cs typeface="Arial" panose="020B0604020202020204" pitchFamily="34" charset="0"/>
                        </a:rPr>
                        <a:t>CORSIA Listing</a:t>
                      </a:r>
                    </a:p>
                  </a:txBody>
                  <a:tcPr/>
                </a:tc>
                <a:tc>
                  <a:txBody>
                    <a:bodyPr/>
                    <a:lstStyle/>
                    <a:p>
                      <a:r>
                        <a:rPr lang="en-US" sz="1800" dirty="0">
                          <a:latin typeface="Arial" panose="020B0604020202020204" pitchFamily="34" charset="0"/>
                          <a:cs typeface="Arial" panose="020B0604020202020204" pitchFamily="34" charset="0"/>
                        </a:rPr>
                        <a:t>Global Camelina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-13.4 </a:t>
                      </a:r>
                    </a:p>
                    <a:p>
                      <a:r>
                        <a:rPr lang="en-US" sz="1800" dirty="0">
                          <a:latin typeface="Arial" panose="020B0604020202020204" pitchFamily="34" charset="0"/>
                          <a:cs typeface="Arial" panose="020B0604020202020204" pitchFamily="34" charset="0"/>
                        </a:rPr>
                        <a:t>USA Carinata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-21.4</a:t>
                      </a:r>
                    </a:p>
                  </a:txBody>
                  <a:tcPr/>
                </a:tc>
                <a:tc>
                  <a:txBody>
                    <a:bodyPr/>
                    <a:lstStyle/>
                    <a:p>
                      <a:r>
                        <a:rPr lang="en-US" sz="1400" dirty="0">
                          <a:latin typeface="Arial" panose="020B0604020202020204" pitchFamily="34" charset="0"/>
                          <a:cs typeface="Arial" panose="020B0604020202020204" pitchFamily="34" charset="0"/>
                        </a:rPr>
                        <a:t>https://www2023.icao.int/environmental-protection/CORSIA/Documents/CORSIA_Eligible_Fuels/ICAO%20document%2006%20-%20Default%20Life%20Cycle%20Emissions%20-%20October%202024.pdf</a:t>
                      </a:r>
                    </a:p>
                  </a:txBody>
                  <a:tcPr/>
                </a:tc>
                <a:extLst>
                  <a:ext uri="{0D108BD9-81ED-4DB2-BD59-A6C34878D82A}">
                    <a16:rowId xmlns:a16="http://schemas.microsoft.com/office/drawing/2014/main" val="1494546165"/>
                  </a:ext>
                </a:extLst>
              </a:tr>
            </a:tbl>
          </a:graphicData>
        </a:graphic>
      </p:graphicFrame>
      <p:sp>
        <p:nvSpPr>
          <p:cNvPr id="9" name="Slide Number Placeholder 8">
            <a:extLst>
              <a:ext uri="{FF2B5EF4-FFF2-40B4-BE49-F238E27FC236}">
                <a16:creationId xmlns:a16="http://schemas.microsoft.com/office/drawing/2014/main" id="{7E035DC9-F3E3-B1D7-5AAD-AE25883E0DCF}"/>
              </a:ext>
            </a:extLst>
          </p:cNvPr>
          <p:cNvSpPr>
            <a:spLocks noGrp="1"/>
          </p:cNvSpPr>
          <p:nvPr>
            <p:ph type="sldNum" sz="quarter" idx="12"/>
          </p:nvPr>
        </p:nvSpPr>
        <p:spPr/>
        <p:txBody>
          <a:bodyPr/>
          <a:lstStyle/>
          <a:p>
            <a:fld id="{532DC0B3-D7FC-2241-9829-BA2B9D9F12B9}" type="slidenum">
              <a:rPr lang="en-US" smtClean="0"/>
              <a:pPr/>
              <a:t>6</a:t>
            </a:fld>
            <a:endParaRPr lang="en-US" dirty="0"/>
          </a:p>
        </p:txBody>
      </p:sp>
    </p:spTree>
    <p:extLst>
      <p:ext uri="{BB962C8B-B14F-4D97-AF65-F5344CB8AC3E}">
        <p14:creationId xmlns:p14="http://schemas.microsoft.com/office/powerpoint/2010/main" val="242955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471DE-7602-6F47-251E-12A9B05C0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A3EBF-06E8-49FF-612B-A68FB9DC2C8A}"/>
              </a:ext>
            </a:extLst>
          </p:cNvPr>
          <p:cNvSpPr>
            <a:spLocks noGrp="1"/>
          </p:cNvSpPr>
          <p:nvPr>
            <p:ph type="title"/>
          </p:nvPr>
        </p:nvSpPr>
        <p:spPr>
          <a:xfrm>
            <a:off x="521847" y="228600"/>
            <a:ext cx="14027529" cy="641350"/>
          </a:xfrm>
        </p:spPr>
        <p:txBody>
          <a:bodyPr>
            <a:noAutofit/>
          </a:bodyPr>
          <a:lstStyle/>
          <a:p>
            <a:r>
              <a:rPr lang="en-US" sz="3600" dirty="0"/>
              <a:t>ILUC Modeling Challenges for Assessing Intermediate Crops</a:t>
            </a:r>
          </a:p>
        </p:txBody>
      </p:sp>
      <p:sp>
        <p:nvSpPr>
          <p:cNvPr id="3" name="Content Placeholder 2">
            <a:extLst>
              <a:ext uri="{FF2B5EF4-FFF2-40B4-BE49-F238E27FC236}">
                <a16:creationId xmlns:a16="http://schemas.microsoft.com/office/drawing/2014/main" id="{9BDAFE78-2172-EA23-330F-E9D4AA7F75B2}"/>
              </a:ext>
            </a:extLst>
          </p:cNvPr>
          <p:cNvSpPr>
            <a:spLocks noGrp="1"/>
          </p:cNvSpPr>
          <p:nvPr>
            <p:ph idx="1"/>
          </p:nvPr>
        </p:nvSpPr>
        <p:spPr>
          <a:xfrm>
            <a:off x="406101" y="1507230"/>
            <a:ext cx="13818198" cy="6374165"/>
          </a:xfrm>
        </p:spPr>
        <p:txBody>
          <a:bodyPr>
            <a:normAutofit fontScale="92500" lnSpcReduction="10000"/>
          </a:bodyPr>
          <a:lstStyle/>
          <a:p>
            <a:pPr lvl="0" algn="just"/>
            <a:r>
              <a:rPr lang="en-US" sz="3600" b="1" dirty="0"/>
              <a:t>GTAP is an economic model, not an agricultural model</a:t>
            </a:r>
          </a:p>
          <a:p>
            <a:pPr lvl="1" algn="just"/>
            <a:r>
              <a:rPr lang="en-US" sz="3120" dirty="0"/>
              <a:t>Multiple models required, numerous assumptions, and few experts that can complete the calculation leads to extreme difficulty for fuel pathway applicants</a:t>
            </a:r>
          </a:p>
          <a:p>
            <a:pPr lvl="1" algn="just"/>
            <a:r>
              <a:rPr lang="en-US" sz="3120" dirty="0"/>
              <a:t>Models are </a:t>
            </a:r>
            <a:r>
              <a:rPr lang="en-US" sz="3120" u="sng" dirty="0"/>
              <a:t>not</a:t>
            </a:r>
            <a:r>
              <a:rPr lang="en-US" sz="3120" dirty="0"/>
              <a:t> set up to handle agricultural systems that recognize an additive benefit, it can only take resources from the equilibrium system</a:t>
            </a:r>
          </a:p>
          <a:p>
            <a:pPr lvl="1" algn="just"/>
            <a:r>
              <a:rPr lang="en-US" sz="3120" dirty="0"/>
              <a:t>Use of existing land and equipment, growing in a limited region and selling exclusively in the US are not options that exist in the model</a:t>
            </a:r>
            <a:endParaRPr lang="en-US" sz="3600" dirty="0"/>
          </a:p>
          <a:p>
            <a:pPr algn="just"/>
            <a:r>
              <a:rPr lang="en-US" sz="3580" b="1" dirty="0"/>
              <a:t>ILUC calculations can negatively impact implementation of beneficial new crops</a:t>
            </a:r>
          </a:p>
          <a:p>
            <a:pPr lvl="1" algn="just"/>
            <a:r>
              <a:rPr lang="en-US" sz="3120" dirty="0"/>
              <a:t>Numerous qualitative benefits that lead to financial benefits or savings are not considered</a:t>
            </a:r>
          </a:p>
          <a:p>
            <a:pPr algn="just"/>
            <a:r>
              <a:rPr lang="en-US" sz="3600" b="1" dirty="0"/>
              <a:t>ILUC uncertainty makes investment decisions difficult because of the outsized impact of ILUC on biofuel CI scores</a:t>
            </a:r>
          </a:p>
          <a:p>
            <a:pPr lvl="1" algn="just"/>
            <a:r>
              <a:rPr lang="en-US" sz="3120" dirty="0"/>
              <a:t>Lack of method to apply for improved ILUC under LCFS</a:t>
            </a:r>
          </a:p>
        </p:txBody>
      </p:sp>
      <p:sp>
        <p:nvSpPr>
          <p:cNvPr id="5" name="Slide Number Placeholder 4">
            <a:extLst>
              <a:ext uri="{FF2B5EF4-FFF2-40B4-BE49-F238E27FC236}">
                <a16:creationId xmlns:a16="http://schemas.microsoft.com/office/drawing/2014/main" id="{124BCF9D-B8B3-1629-7329-2EC5F71F3738}"/>
              </a:ext>
            </a:extLst>
          </p:cNvPr>
          <p:cNvSpPr>
            <a:spLocks noGrp="1"/>
          </p:cNvSpPr>
          <p:nvPr>
            <p:ph type="sldNum" sz="quarter" idx="11"/>
          </p:nvPr>
        </p:nvSpPr>
        <p:spPr/>
        <p:txBody>
          <a:bodyPr/>
          <a:lstStyle/>
          <a:p>
            <a:fld id="{B86CEE44-6F89-45AC-812A-88D538657E02}" type="slidenum">
              <a:rPr lang="en-US" smtClean="0"/>
              <a:pPr/>
              <a:t>7</a:t>
            </a:fld>
            <a:endParaRPr lang="en-US" dirty="0"/>
          </a:p>
        </p:txBody>
      </p:sp>
    </p:spTree>
    <p:extLst>
      <p:ext uri="{BB962C8B-B14F-4D97-AF65-F5344CB8AC3E}">
        <p14:creationId xmlns:p14="http://schemas.microsoft.com/office/powerpoint/2010/main" val="112486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AB27-8E29-7C47-5D29-091410B2D45D}"/>
              </a:ext>
            </a:extLst>
          </p:cNvPr>
          <p:cNvSpPr>
            <a:spLocks noGrp="1"/>
          </p:cNvSpPr>
          <p:nvPr>
            <p:ph type="title"/>
          </p:nvPr>
        </p:nvSpPr>
        <p:spPr/>
        <p:txBody>
          <a:bodyPr/>
          <a:lstStyle/>
          <a:p>
            <a:r>
              <a:rPr lang="en-US" dirty="0"/>
              <a:t>Recommended Path Forward</a:t>
            </a:r>
          </a:p>
        </p:txBody>
      </p:sp>
      <p:sp>
        <p:nvSpPr>
          <p:cNvPr id="3" name="Content Placeholder 2">
            <a:extLst>
              <a:ext uri="{FF2B5EF4-FFF2-40B4-BE49-F238E27FC236}">
                <a16:creationId xmlns:a16="http://schemas.microsoft.com/office/drawing/2014/main" id="{57B69A97-32EC-A7F7-6223-E3C6BE18CC88}"/>
              </a:ext>
            </a:extLst>
          </p:cNvPr>
          <p:cNvSpPr>
            <a:spLocks noGrp="1"/>
          </p:cNvSpPr>
          <p:nvPr>
            <p:ph idx="1"/>
          </p:nvPr>
        </p:nvSpPr>
        <p:spPr>
          <a:xfrm>
            <a:off x="457200" y="1838424"/>
            <a:ext cx="13716000" cy="5568215"/>
          </a:xfrm>
        </p:spPr>
        <p:txBody>
          <a:bodyPr>
            <a:normAutofit fontScale="92500" lnSpcReduction="20000"/>
          </a:bodyPr>
          <a:lstStyle/>
          <a:p>
            <a:r>
              <a:rPr lang="en-US" b="1" dirty="0"/>
              <a:t>Establish a 0 ILUC base line for intermediate winter canola and the opportunity to reduce in the future</a:t>
            </a:r>
          </a:p>
          <a:p>
            <a:pPr lvl="1"/>
            <a:r>
              <a:rPr lang="en-US" dirty="0"/>
              <a:t>Intermediate crops should be exempt from the cap on crop-based biofuels because they are additive and therefore do not contribute to land conversion, deforestation, or food insecurity</a:t>
            </a:r>
            <a:r>
              <a:rPr lang="en-US" baseline="30000" dirty="0"/>
              <a:t>1</a:t>
            </a:r>
            <a:endParaRPr lang="en-US" dirty="0"/>
          </a:p>
          <a:p>
            <a:pPr lvl="1"/>
            <a:r>
              <a:rPr lang="en-US" dirty="0"/>
              <a:t>Could be applied across all intermediate feedstocks to give industry certainty for planning</a:t>
            </a:r>
          </a:p>
          <a:p>
            <a:r>
              <a:rPr lang="en-US" b="1" dirty="0"/>
              <a:t>Clear steps to obtain an ILUC not found in Table 6 are needed</a:t>
            </a:r>
          </a:p>
          <a:p>
            <a:pPr lvl="1"/>
            <a:r>
              <a:rPr lang="en-US" dirty="0"/>
              <a:t>A clear process is needed for applicants, verifiers, consultants, and CARB to follow for ILUC assessment if it is required to establish new fuel pathways</a:t>
            </a:r>
          </a:p>
          <a:p>
            <a:r>
              <a:rPr lang="en-US" b="1" dirty="0"/>
              <a:t>Consider regional feedstock production to limit scope of indirect effects</a:t>
            </a:r>
          </a:p>
          <a:p>
            <a:pPr lvl="1"/>
            <a:r>
              <a:rPr lang="en-US" dirty="0"/>
              <a:t>Intermediate crops, like intermediate winter canola, have limited areas where they can be grown due to genetic crop differences</a:t>
            </a:r>
          </a:p>
          <a:p>
            <a:pPr lvl="0"/>
            <a:r>
              <a:rPr lang="en-US" b="1" dirty="0"/>
              <a:t>Act urgently on pathway applications to resolve ILUC questions and give clarity</a:t>
            </a:r>
          </a:p>
          <a:p>
            <a:pPr lvl="1"/>
            <a:r>
              <a:rPr lang="en-US" dirty="0"/>
              <a:t>Not acting delays emission reductions and slows beneficial implementation</a:t>
            </a:r>
          </a:p>
        </p:txBody>
      </p:sp>
      <p:sp>
        <p:nvSpPr>
          <p:cNvPr id="4" name="Slide Number Placeholder 3">
            <a:extLst>
              <a:ext uri="{FF2B5EF4-FFF2-40B4-BE49-F238E27FC236}">
                <a16:creationId xmlns:a16="http://schemas.microsoft.com/office/drawing/2014/main" id="{C7057BC6-A833-44C1-EC6B-681F0EA472A1}"/>
              </a:ext>
            </a:extLst>
          </p:cNvPr>
          <p:cNvSpPr>
            <a:spLocks noGrp="1"/>
          </p:cNvSpPr>
          <p:nvPr>
            <p:ph type="sldNum" sz="quarter" idx="11"/>
          </p:nvPr>
        </p:nvSpPr>
        <p:spPr/>
        <p:txBody>
          <a:bodyPr/>
          <a:lstStyle/>
          <a:p>
            <a:fld id="{B86CEE44-6F89-45AC-812A-88D538657E02}" type="slidenum">
              <a:rPr lang="en-US" smtClean="0"/>
              <a:pPr/>
              <a:t>8</a:t>
            </a:fld>
            <a:endParaRPr lang="en-US" dirty="0"/>
          </a:p>
        </p:txBody>
      </p:sp>
      <p:sp>
        <p:nvSpPr>
          <p:cNvPr id="5" name="TextBox 4">
            <a:extLst>
              <a:ext uri="{FF2B5EF4-FFF2-40B4-BE49-F238E27FC236}">
                <a16:creationId xmlns:a16="http://schemas.microsoft.com/office/drawing/2014/main" id="{3BDACA44-837C-C1F4-5E05-1197C74BBC76}"/>
              </a:ext>
            </a:extLst>
          </p:cNvPr>
          <p:cNvSpPr txBox="1"/>
          <p:nvPr/>
        </p:nvSpPr>
        <p:spPr>
          <a:xfrm>
            <a:off x="782320" y="7637561"/>
            <a:ext cx="13065760" cy="307777"/>
          </a:xfrm>
          <a:prstGeom prst="rect">
            <a:avLst/>
          </a:prstGeom>
          <a:noFill/>
        </p:spPr>
        <p:txBody>
          <a:bodyPr wrap="square" rtlCol="0">
            <a:spAutoFit/>
          </a:bodyPr>
          <a:lstStyle>
            <a:defPPr>
              <a:defRPr lang="en-US"/>
            </a:defPPr>
            <a:lvl1pPr marL="0" algn="l" defTabSz="548731" rtl="0" eaLnBrk="1" latinLnBrk="0" hangingPunct="1">
              <a:defRPr sz="2200" kern="1200">
                <a:solidFill>
                  <a:schemeClr val="tx1"/>
                </a:solidFill>
                <a:latin typeface="+mn-lt"/>
                <a:ea typeface="+mn-ea"/>
                <a:cs typeface="+mn-cs"/>
              </a:defRPr>
            </a:lvl1pPr>
            <a:lvl2pPr marL="548731" algn="l" defTabSz="548731" rtl="0" eaLnBrk="1" latinLnBrk="0" hangingPunct="1">
              <a:defRPr sz="2200" kern="1200">
                <a:solidFill>
                  <a:schemeClr val="tx1"/>
                </a:solidFill>
                <a:latin typeface="+mn-lt"/>
                <a:ea typeface="+mn-ea"/>
                <a:cs typeface="+mn-cs"/>
              </a:defRPr>
            </a:lvl2pPr>
            <a:lvl3pPr marL="1097463" algn="l" defTabSz="548731" rtl="0" eaLnBrk="1" latinLnBrk="0" hangingPunct="1">
              <a:defRPr sz="2200" kern="1200">
                <a:solidFill>
                  <a:schemeClr val="tx1"/>
                </a:solidFill>
                <a:latin typeface="+mn-lt"/>
                <a:ea typeface="+mn-ea"/>
                <a:cs typeface="+mn-cs"/>
              </a:defRPr>
            </a:lvl3pPr>
            <a:lvl4pPr marL="1646194" algn="l" defTabSz="548731" rtl="0" eaLnBrk="1" latinLnBrk="0" hangingPunct="1">
              <a:defRPr sz="2200" kern="1200">
                <a:solidFill>
                  <a:schemeClr val="tx1"/>
                </a:solidFill>
                <a:latin typeface="+mn-lt"/>
                <a:ea typeface="+mn-ea"/>
                <a:cs typeface="+mn-cs"/>
              </a:defRPr>
            </a:lvl4pPr>
            <a:lvl5pPr marL="2194926" algn="l" defTabSz="548731" rtl="0" eaLnBrk="1" latinLnBrk="0" hangingPunct="1">
              <a:defRPr sz="2200" kern="1200">
                <a:solidFill>
                  <a:schemeClr val="tx1"/>
                </a:solidFill>
                <a:latin typeface="+mn-lt"/>
                <a:ea typeface="+mn-ea"/>
                <a:cs typeface="+mn-cs"/>
              </a:defRPr>
            </a:lvl5pPr>
            <a:lvl6pPr marL="2743657" algn="l" defTabSz="548731" rtl="0" eaLnBrk="1" latinLnBrk="0" hangingPunct="1">
              <a:defRPr sz="2200" kern="1200">
                <a:solidFill>
                  <a:schemeClr val="tx1"/>
                </a:solidFill>
                <a:latin typeface="+mn-lt"/>
                <a:ea typeface="+mn-ea"/>
                <a:cs typeface="+mn-cs"/>
              </a:defRPr>
            </a:lvl6pPr>
            <a:lvl7pPr marL="3292389" algn="l" defTabSz="548731" rtl="0" eaLnBrk="1" latinLnBrk="0" hangingPunct="1">
              <a:defRPr sz="2200" kern="1200">
                <a:solidFill>
                  <a:schemeClr val="tx1"/>
                </a:solidFill>
                <a:latin typeface="+mn-lt"/>
                <a:ea typeface="+mn-ea"/>
                <a:cs typeface="+mn-cs"/>
              </a:defRPr>
            </a:lvl7pPr>
            <a:lvl8pPr marL="3841120" algn="l" defTabSz="548731" rtl="0" eaLnBrk="1" latinLnBrk="0" hangingPunct="1">
              <a:defRPr sz="2200" kern="1200">
                <a:solidFill>
                  <a:schemeClr val="tx1"/>
                </a:solidFill>
                <a:latin typeface="+mn-lt"/>
                <a:ea typeface="+mn-ea"/>
                <a:cs typeface="+mn-cs"/>
              </a:defRPr>
            </a:lvl8pPr>
            <a:lvl9pPr marL="4389852" algn="l" defTabSz="548731" rtl="0" eaLnBrk="1" latinLnBrk="0" hangingPunct="1">
              <a:defRPr sz="2200" kern="1200">
                <a:solidFill>
                  <a:schemeClr val="tx1"/>
                </a:solidFill>
                <a:latin typeface="+mn-lt"/>
                <a:ea typeface="+mn-ea"/>
                <a:cs typeface="+mn-cs"/>
              </a:defRPr>
            </a:lvl9pPr>
          </a:lstStyle>
          <a:p>
            <a:r>
              <a:rPr lang="en-US" sz="1400" b="1" dirty="0"/>
              <a:t>1. CARB final statement of reason: </a:t>
            </a:r>
            <a:r>
              <a:rPr lang="en-US" sz="1400" dirty="0"/>
              <a:t>11/8/2024 https://ww2.arb.ca.gov/sites/default/files/barcu/regact/2024/lcfs2024/fsor_appb.pdf</a:t>
            </a:r>
          </a:p>
        </p:txBody>
      </p:sp>
    </p:spTree>
    <p:extLst>
      <p:ext uri="{BB962C8B-B14F-4D97-AF65-F5344CB8AC3E}">
        <p14:creationId xmlns:p14="http://schemas.microsoft.com/office/powerpoint/2010/main" val="181663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500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ungeeChevron">
      <a:dk1>
        <a:srgbClr val="223642"/>
      </a:dk1>
      <a:lt1>
        <a:srgbClr val="F2EEEA"/>
      </a:lt1>
      <a:dk2>
        <a:srgbClr val="C7612C"/>
      </a:dk2>
      <a:lt2>
        <a:srgbClr val="BCCFDA"/>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72601200F3D046825A75DF5A6E819F" ma:contentTypeVersion="19" ma:contentTypeDescription="Create a new document." ma:contentTypeScope="" ma:versionID="afc1ba1c9bb591d69d7214efababc163">
  <xsd:schema xmlns:xsd="http://www.w3.org/2001/XMLSchema" xmlns:xs="http://www.w3.org/2001/XMLSchema" xmlns:p="http://schemas.microsoft.com/office/2006/metadata/properties" xmlns:ns1="http://schemas.microsoft.com/sharepoint/v3" xmlns:ns2="79adf513-09a8-4850-8ad5-7ab91760ab77" xmlns:ns3="f01af37b-b357-48b0-a576-b64b7e6d7c4b" targetNamespace="http://schemas.microsoft.com/office/2006/metadata/properties" ma:root="true" ma:fieldsID="3a5afd62d34146b17e0875da11510999" ns1:_="" ns2:_="" ns3:_="">
    <xsd:import namespace="http://schemas.microsoft.com/sharepoint/v3"/>
    <xsd:import namespace="79adf513-09a8-4850-8ad5-7ab91760ab77"/>
    <xsd:import namespace="f01af37b-b357-48b0-a576-b64b7e6d7c4b"/>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Location"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adf513-09a8-4850-8ad5-7ab91760a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5073050-3fd1-4e92-a2b5-a3b9c7057e5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1af37b-b357-48b0-a576-b64b7e6d7c4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d36659e-3135-4dd3-8b42-93ada21b5fbd}" ma:internalName="TaxCatchAll" ma:showField="CatchAllData" ma:web="f01af37b-b357-48b0-a576-b64b7e6d7c4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9adf513-09a8-4850-8ad5-7ab91760ab77">
      <Terms xmlns="http://schemas.microsoft.com/office/infopath/2007/PartnerControls"/>
    </lcf76f155ced4ddcb4097134ff3c332f>
    <TaxCatchAll xmlns="f01af37b-b357-48b0-a576-b64b7e6d7c4b" xsi:nil="true"/>
    <SharedWithUsers xmlns="f01af37b-b357-48b0-a576-b64b7e6d7c4b">
      <UserInfo>
        <DisplayName/>
        <AccountId xsi:nil="true"/>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9DCBEB8-34A9-46DB-9864-DBDB7D892603}">
  <ds:schemaRefs>
    <ds:schemaRef ds:uri="http://schemas.microsoft.com/sharepoint/v3/contenttype/forms"/>
  </ds:schemaRefs>
</ds:datastoreItem>
</file>

<file path=customXml/itemProps2.xml><?xml version="1.0" encoding="utf-8"?>
<ds:datastoreItem xmlns:ds="http://schemas.openxmlformats.org/officeDocument/2006/customXml" ds:itemID="{6F641074-7C52-4670-BBE6-48F00171815B}"/>
</file>

<file path=customXml/itemProps3.xml><?xml version="1.0" encoding="utf-8"?>
<ds:datastoreItem xmlns:ds="http://schemas.openxmlformats.org/officeDocument/2006/customXml" ds:itemID="{9670B92E-1B39-4300-BCCC-5C50ECC86495}">
  <ds:schemaRefs>
    <ds:schemaRef ds:uri="7426b202-d081-4624-badf-8972512879f5"/>
    <ds:schemaRef ds:uri="8fa30d2c-fbc0-419f-8e86-e8b9d979b7bd"/>
    <ds:schemaRef ds:uri="b9f1db13-37d0-4e45-944c-b878e8992007"/>
    <ds:schemaRef ds:uri="c51d77e3-6b56-49a3-a240-444c413420da"/>
    <ds:schemaRef ds:uri="fb248865-1784-488a-8f53-98f9e5a114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6e4db608-ddec-4a44-8ad7-7d5a79b7448e}" enabled="1" method="Standard" siteId="{fd799da1-bfc1-4234-a91c-72b3a1cb9e26}" removed="0"/>
</clbl:labelList>
</file>

<file path=docProps/app.xml><?xml version="1.0" encoding="utf-8"?>
<Properties xmlns="http://schemas.openxmlformats.org/officeDocument/2006/extended-properties" xmlns:vt="http://schemas.openxmlformats.org/officeDocument/2006/docPropsVTypes">
  <Template>Chevron_corporate_PowerPoint_template</Template>
  <TotalTime>2063</TotalTime>
  <Words>2024</Words>
  <Application>Microsoft Office PowerPoint</Application>
  <PresentationFormat>Custom</PresentationFormat>
  <Paragraphs>98</Paragraphs>
  <Slides>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Helvetica</vt:lpstr>
      <vt:lpstr>Helvetica Neue</vt:lpstr>
      <vt:lpstr>Helvetica Neue Light</vt:lpstr>
      <vt:lpstr>Segoe UI Semibold</vt:lpstr>
      <vt:lpstr>Times New Roman</vt:lpstr>
      <vt:lpstr>Office Theme</vt:lpstr>
      <vt:lpstr>think-cell Slide</vt:lpstr>
      <vt:lpstr>Intermediate Winter Canola and Challenges with ILUC Assessment Tools</vt:lpstr>
      <vt:lpstr>CAUTIONARY STATEMENTS RELEVANT TO FORWARD-LOOKING INFORMATION FOR THE PURPOSE OF “SAFE HARBOR” PROVISIONS OF THE PRIVATE SECURITIES LITIGATION REFORM ACT OF 1995 </vt:lpstr>
      <vt:lpstr>What is Intermediate Winter Canola?</vt:lpstr>
      <vt:lpstr>Intermediate Winter Canola fits into Primary Crop Rotation</vt:lpstr>
      <vt:lpstr>Intermediate Winter Canola scaling up new supply chain to support LCFS</vt:lpstr>
      <vt:lpstr>Various Biofuels Programs and Research Show Intermediate Winter Crops have a Neutral or Negative ILUC</vt:lpstr>
      <vt:lpstr>ILUC Modeling Challenges for Assessing Intermediate Crops</vt:lpstr>
      <vt:lpstr>Recommended Path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Sens, John</dc:creator>
  <cp:lastModifiedBy>Sens, John</cp:lastModifiedBy>
  <cp:revision>194</cp:revision>
  <dcterms:created xsi:type="dcterms:W3CDTF">2025-09-24T15:18:34Z</dcterms:created>
  <dcterms:modified xsi:type="dcterms:W3CDTF">2025-11-05T17:17:32Z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e4db608-ddec-4a44-8ad7-7d5a79b7448e_Enabled">
    <vt:lpwstr>true</vt:lpwstr>
  </property>
  <property fmtid="{D5CDD505-2E9C-101B-9397-08002B2CF9AE}" pid="3" name="MSIP_Label_6e4db608-ddec-4a44-8ad7-7d5a79b7448e_SetDate">
    <vt:lpwstr>2022-06-30T02:04:09Z</vt:lpwstr>
  </property>
  <property fmtid="{D5CDD505-2E9C-101B-9397-08002B2CF9AE}" pid="4" name="MSIP_Label_6e4db608-ddec-4a44-8ad7-7d5a79b7448e_Method">
    <vt:lpwstr>Standard</vt:lpwstr>
  </property>
  <property fmtid="{D5CDD505-2E9C-101B-9397-08002B2CF9AE}" pid="5" name="MSIP_Label_6e4db608-ddec-4a44-8ad7-7d5a79b7448e_Name">
    <vt:lpwstr>Internal</vt:lpwstr>
  </property>
  <property fmtid="{D5CDD505-2E9C-101B-9397-08002B2CF9AE}" pid="6" name="MSIP_Label_6e4db608-ddec-4a44-8ad7-7d5a79b7448e_SiteId">
    <vt:lpwstr>fd799da1-bfc1-4234-a91c-72b3a1cb9e26</vt:lpwstr>
  </property>
  <property fmtid="{D5CDD505-2E9C-101B-9397-08002B2CF9AE}" pid="7" name="MSIP_Label_6e4db608-ddec-4a44-8ad7-7d5a79b7448e_ActionId">
    <vt:lpwstr>9bc53d1f-67c4-4c80-bf26-14e0b77213e3</vt:lpwstr>
  </property>
  <property fmtid="{D5CDD505-2E9C-101B-9397-08002B2CF9AE}" pid="8" name="MSIP_Label_6e4db608-ddec-4a44-8ad7-7d5a79b7448e_ContentBits">
    <vt:lpwstr>0</vt:lpwstr>
  </property>
  <property fmtid="{D5CDD505-2E9C-101B-9397-08002B2CF9AE}" pid="9" name="ContentTypeId">
    <vt:lpwstr>0x010100FF72601200F3D046825A75DF5A6E819F</vt:lpwstr>
  </property>
  <property fmtid="{D5CDD505-2E9C-101B-9397-08002B2CF9AE}" pid="10" name="MediaServiceImageTags">
    <vt:lpwstr/>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y fmtid="{D5CDD505-2E9C-101B-9397-08002B2CF9AE}" pid="14" name="MSIP_Label_0d28e344-bb15-459b-97fd-14fa06bc1052_Enabled">
    <vt:lpwstr>true</vt:lpwstr>
  </property>
  <property fmtid="{D5CDD505-2E9C-101B-9397-08002B2CF9AE}" pid="15" name="MSIP_Label_0d28e344-bb15-459b-97fd-14fa06bc1052_SetDate">
    <vt:lpwstr>2025-10-14T03:44:37Z</vt:lpwstr>
  </property>
  <property fmtid="{D5CDD505-2E9C-101B-9397-08002B2CF9AE}" pid="16" name="MSIP_Label_0d28e344-bb15-459b-97fd-14fa06bc1052_Method">
    <vt:lpwstr>Standard</vt:lpwstr>
  </property>
  <property fmtid="{D5CDD505-2E9C-101B-9397-08002B2CF9AE}" pid="17" name="MSIP_Label_0d28e344-bb15-459b-97fd-14fa06bc1052_Name">
    <vt:lpwstr>Not Protected (Internal Use)</vt:lpwstr>
  </property>
  <property fmtid="{D5CDD505-2E9C-101B-9397-08002B2CF9AE}" pid="18" name="MSIP_Label_0d28e344-bb15-459b-97fd-14fa06bc1052_SiteId">
    <vt:lpwstr>3e20ecb2-9cb0-4df1-ad7b-914e31dcdda4</vt:lpwstr>
  </property>
  <property fmtid="{D5CDD505-2E9C-101B-9397-08002B2CF9AE}" pid="19" name="MSIP_Label_0d28e344-bb15-459b-97fd-14fa06bc1052_ActionId">
    <vt:lpwstr>ddc29a60-5236-4b10-b28b-c14031cc0d02</vt:lpwstr>
  </property>
  <property fmtid="{D5CDD505-2E9C-101B-9397-08002B2CF9AE}" pid="20" name="MSIP_Label_0d28e344-bb15-459b-97fd-14fa06bc1052_ContentBits">
    <vt:lpwstr>2</vt:lpwstr>
  </property>
  <property fmtid="{D5CDD505-2E9C-101B-9397-08002B2CF9AE}" pid="21" name="MSIP_Label_0d28e344-bb15-459b-97fd-14fa06bc1052_Tag">
    <vt:lpwstr>10, 3, 0, 1</vt:lpwstr>
  </property>
  <property fmtid="{D5CDD505-2E9C-101B-9397-08002B2CF9AE}" pid="22" name="ClassificationContentMarkingFooterLocations">
    <vt:lpwstr>Cover Slides:4\Chevron_PPT_Body_Slides:4\Chevron_PPT_WS_White:5\2_Chevron_PPT_Body_Slides:4\Office Theme:8</vt:lpwstr>
  </property>
  <property fmtid="{D5CDD505-2E9C-101B-9397-08002B2CF9AE}" pid="23" name="ClassificationContentMarkingFooterText">
    <vt:lpwstr>---Internal Use--- </vt:lpwstr>
  </property>
</Properties>
</file>