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notesSlides/notesSlide8.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147478426" r:id="rId2"/>
    <p:sldId id="1457" r:id="rId3"/>
    <p:sldId id="320" r:id="rId4"/>
    <p:sldId id="575" r:id="rId5"/>
    <p:sldId id="517" r:id="rId6"/>
    <p:sldId id="2147478536" r:id="rId7"/>
    <p:sldId id="2147478476" r:id="rId8"/>
    <p:sldId id="2147478424" r:id="rId9"/>
    <p:sldId id="2147478457" r:id="rId10"/>
    <p:sldId id="1470" r:id="rId11"/>
    <p:sldId id="2147478458" r:id="rId12"/>
    <p:sldId id="2147478666" r:id="rId13"/>
    <p:sldId id="698" r:id="rId14"/>
    <p:sldId id="2147478367" r:id="rId15"/>
    <p:sldId id="2147478527" r:id="rId16"/>
    <p:sldId id="1419" r:id="rId17"/>
    <p:sldId id="2147478526" r:id="rId18"/>
    <p:sldId id="2147478655" r:id="rId19"/>
    <p:sldId id="2147478656" r:id="rId20"/>
    <p:sldId id="2147478662" r:id="rId21"/>
    <p:sldId id="2147478657" r:id="rId22"/>
    <p:sldId id="2147478661" r:id="rId23"/>
    <p:sldId id="2147478670" r:id="rId24"/>
    <p:sldId id="2147478649" r:id="rId25"/>
    <p:sldId id="2147478658" r:id="rId26"/>
    <p:sldId id="2147478463" r:id="rId27"/>
    <p:sldId id="2147478659" r:id="rId28"/>
    <p:sldId id="2147478660" r:id="rId29"/>
    <p:sldId id="2147478665" r:id="rId30"/>
    <p:sldId id="2147478664" r:id="rId31"/>
    <p:sldId id="2147478672" r:id="rId32"/>
    <p:sldId id="2147478466" r:id="rId33"/>
    <p:sldId id="2147478669" r:id="rId34"/>
    <p:sldId id="2147478652" r:id="rId35"/>
    <p:sldId id="257" r:id="rId36"/>
    <p:sldId id="2147478650" r:id="rId37"/>
    <p:sldId id="214747867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F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6"/>
    <p:restoredTop sz="94746"/>
  </p:normalViewPr>
  <p:slideViewPr>
    <p:cSldViewPr snapToGrid="0">
      <p:cViewPr>
        <p:scale>
          <a:sx n="107" d="100"/>
          <a:sy n="107" d="100"/>
        </p:scale>
        <p:origin x="144"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BF577-6BA3-FC4B-AAA6-0A91D807560F}" type="datetimeFigureOut">
              <a:rPr lang="en-US" smtClean="0"/>
              <a:t>10/31/25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E131AE-5B9B-A04A-9F55-F3A07BA00F72}" type="slidenum">
              <a:rPr lang="en-US" smtClean="0"/>
              <a:t>‹#›</a:t>
            </a:fld>
            <a:endParaRPr lang="en-US"/>
          </a:p>
        </p:txBody>
      </p:sp>
    </p:spTree>
    <p:extLst>
      <p:ext uri="{BB962C8B-B14F-4D97-AF65-F5344CB8AC3E}">
        <p14:creationId xmlns:p14="http://schemas.microsoft.com/office/powerpoint/2010/main" val="389083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Driving cropland expansion is a relentless increase in demand for food. The figures shown are estimates from 2010-2050. And  the effects on global land use are also exacerbated by rising demand for wood and urban land in this time frame.. (These figures can be found in WRI, The Global Land Squeeze (2023), and are reasonable summaries of numerous studies.) This need for land is exclusive of expansion of bioenergy.</a:t>
            </a:r>
          </a:p>
          <a:p>
            <a:endParaRPr lang="en-US" dirty="0"/>
          </a:p>
        </p:txBody>
      </p:sp>
      <p:sp>
        <p:nvSpPr>
          <p:cNvPr id="4" name="Slide Number Placeholder 3"/>
          <p:cNvSpPr>
            <a:spLocks noGrp="1"/>
          </p:cNvSpPr>
          <p:nvPr>
            <p:ph type="sldNum" sz="quarter" idx="5"/>
          </p:nvPr>
        </p:nvSpPr>
        <p:spPr/>
        <p:txBody>
          <a:bodyPr/>
          <a:lstStyle/>
          <a:p>
            <a:fld id="{3EE1359D-7C52-1145-BE54-07AF742EC6C0}" type="slidenum">
              <a:rPr lang="en-US" smtClean="0"/>
              <a:t>1</a:t>
            </a:fld>
            <a:endParaRPr lang="en-US"/>
          </a:p>
        </p:txBody>
      </p:sp>
    </p:spTree>
    <p:extLst>
      <p:ext uri="{BB962C8B-B14F-4D97-AF65-F5344CB8AC3E}">
        <p14:creationId xmlns:p14="http://schemas.microsoft.com/office/powerpoint/2010/main" val="348698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A99F2A-ADE6-5549-8718-0C653D121829}" type="slidenum">
              <a:rPr lang="en-US" smtClean="0"/>
              <a:t>2</a:t>
            </a:fld>
            <a:endParaRPr lang="en-US"/>
          </a:p>
        </p:txBody>
      </p:sp>
    </p:spTree>
    <p:extLst>
      <p:ext uri="{BB962C8B-B14F-4D97-AF65-F5344CB8AC3E}">
        <p14:creationId xmlns:p14="http://schemas.microsoft.com/office/powerpoint/2010/main" val="206097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EE1359D-7C52-1145-BE54-07AF742EC6C0}" type="slidenum">
              <a:rPr lang="en-US" smtClean="0"/>
              <a:t>9</a:t>
            </a:fld>
            <a:endParaRPr lang="en-US"/>
          </a:p>
        </p:txBody>
      </p:sp>
    </p:spTree>
    <p:extLst>
      <p:ext uri="{BB962C8B-B14F-4D97-AF65-F5344CB8AC3E}">
        <p14:creationId xmlns:p14="http://schemas.microsoft.com/office/powerpoint/2010/main" val="2870729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cursory observation and rigorous studies find that the prices of both vegetable oils and grains are highly correlated both with each other and from one country to another. To be highly correlated, there just needs to be enough substitution “at the margin,” so this means that for many uses, the different vegetable oils can substitute enough for each other to keep prices correlated. The fact that price changes are quickly, in fact instantaneously, transmitted across the world should not be a surprise since there are global traders that seek the cheapest sources of crops anywhere in the world day by day and practice “arbitrage.” This is critically important. It means that increases in global demand anywhere in the world translate into increased prices everywhere and cause cropland to expand wherever it is cheapest, mostly the Tropics. There are also rigorous studies showing that cropland expansion is causally correlated with crop (and beef) prices. So increased demand in the U.S., which drives up prices, helps to drive cropland expansion in the Tropics. </a:t>
            </a:r>
          </a:p>
        </p:txBody>
      </p:sp>
      <p:sp>
        <p:nvSpPr>
          <p:cNvPr id="4" name="Slide Number Placeholder 3"/>
          <p:cNvSpPr>
            <a:spLocks noGrp="1"/>
          </p:cNvSpPr>
          <p:nvPr>
            <p:ph type="sldNum" sz="quarter" idx="5"/>
          </p:nvPr>
        </p:nvSpPr>
        <p:spPr/>
        <p:txBody>
          <a:bodyPr/>
          <a:lstStyle/>
          <a:p>
            <a:fld id="{3EE1359D-7C52-1145-BE54-07AF742EC6C0}" type="slidenum">
              <a:rPr lang="en-US" smtClean="0"/>
              <a:t>10</a:t>
            </a:fld>
            <a:endParaRPr lang="en-US"/>
          </a:p>
        </p:txBody>
      </p:sp>
    </p:spTree>
    <p:extLst>
      <p:ext uri="{BB962C8B-B14F-4D97-AF65-F5344CB8AC3E}">
        <p14:creationId xmlns:p14="http://schemas.microsoft.com/office/powerpoint/2010/main" val="3114491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above evidence weren’t enough, U.S. increases in use of vegetable oil for biofuels are closely correlated with increased vegetable oil imports even though the U.S. is mostly using home-grown soybean oil for biofuels.</a:t>
            </a:r>
          </a:p>
        </p:txBody>
      </p:sp>
      <p:sp>
        <p:nvSpPr>
          <p:cNvPr id="4" name="Slide Number Placeholder 3"/>
          <p:cNvSpPr>
            <a:spLocks noGrp="1"/>
          </p:cNvSpPr>
          <p:nvPr>
            <p:ph type="sldNum" sz="quarter" idx="5"/>
          </p:nvPr>
        </p:nvSpPr>
        <p:spPr/>
        <p:txBody>
          <a:bodyPr/>
          <a:lstStyle/>
          <a:p>
            <a:fld id="{3EE1359D-7C52-1145-BE54-07AF742EC6C0}" type="slidenum">
              <a:rPr lang="en-US" smtClean="0"/>
              <a:t>11</a:t>
            </a:fld>
            <a:endParaRPr lang="en-US"/>
          </a:p>
        </p:txBody>
      </p:sp>
    </p:spTree>
    <p:extLst>
      <p:ext uri="{BB962C8B-B14F-4D97-AF65-F5344CB8AC3E}">
        <p14:creationId xmlns:p14="http://schemas.microsoft.com/office/powerpoint/2010/main" val="2244439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bwMode="auto">
          <a:xfrm>
            <a:off x="331788" y="696913"/>
            <a:ext cx="6197600" cy="3486150"/>
          </a:xfrm>
          <a:noFill/>
          <a:ln>
            <a:solidFill>
              <a:srgbClr val="000000"/>
            </a:solidFill>
            <a:miter lim="800000"/>
            <a:headEnd/>
            <a:tailEnd/>
          </a:ln>
        </p:spPr>
      </p:sp>
      <p:sp>
        <p:nvSpPr>
          <p:cNvPr id="50179"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2506944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reduced food consumption. The GTAP model run used in California for corn ethanol estimates that half of the crop calories diverted to ethanol are not replaced because higher food prices cause people to consume less food. (This calculation fully accounts for the fact that ethanol by-products remain in the feed supply). This was shown in a paper in Science in 2015 but was essentially also shown in the paper published by GTAP authors on the California modeling in 2010 (Hertel et al. </a:t>
            </a:r>
            <a:r>
              <a:rPr lang="en-US" dirty="0" err="1"/>
              <a:t>Biosicence</a:t>
            </a:r>
            <a:r>
              <a:rPr lang="en-US" dirty="0"/>
              <a:t> 2010). The Science paper also showed that this food reduction was the source of greenhouse gas reductions by CARB; i.e., without this reduction, corn ethanol would increase emissions. This can be understood simply as  the fact that because half of the food diverted to biofuels is not replaced, there is less land use change. But physically, it is even more disturbing. The greenhouse gas reduction attributed to ethanol occurs literally because people and livestock who eat fewer crops breathe out less carbon dioxide, and this reduction in emissions through the model is credited to biofuels. Although no one literally intended this, the de facto policy of the State of California is to achieve GHG reductions by increasing the demand for crops so that people eat less food and as a result they and their livestock respire less carbon. And unfortunately, when prices rise, it is the global poor who consume less. </a:t>
            </a:r>
          </a:p>
          <a:p>
            <a:endParaRPr lang="en-US" dirty="0"/>
          </a:p>
        </p:txBody>
      </p:sp>
      <p:sp>
        <p:nvSpPr>
          <p:cNvPr id="4" name="Slide Number Placeholder 3"/>
          <p:cNvSpPr>
            <a:spLocks noGrp="1"/>
          </p:cNvSpPr>
          <p:nvPr>
            <p:ph type="sldNum" sz="quarter" idx="5"/>
          </p:nvPr>
        </p:nvSpPr>
        <p:spPr/>
        <p:txBody>
          <a:bodyPr/>
          <a:lstStyle/>
          <a:p>
            <a:fld id="{3EE1359D-7C52-1145-BE54-07AF742EC6C0}" type="slidenum">
              <a:rPr lang="en-US" smtClean="0"/>
              <a:t>26</a:t>
            </a:fld>
            <a:endParaRPr lang="en-US"/>
          </a:p>
        </p:txBody>
      </p:sp>
    </p:spTree>
    <p:extLst>
      <p:ext uri="{BB962C8B-B14F-4D97-AF65-F5344CB8AC3E}">
        <p14:creationId xmlns:p14="http://schemas.microsoft.com/office/powerpoint/2010/main" val="9775505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GTAP result is provably wrong. For example, for corn ethanol, the model projects that U.S. corn ethanol results in a permanent 16% increase in the price of U.S. corn but only a 1% rise in the EU corn price. In fact, the prices move in harmony. (The short-term decline in prices shown for “black sea” corn (maize) reflects the short-term effect of the Ukraine war when Ukrainian grains was unable to get out of the Black Sea.) There are rigorous studies showing this common movement of prices, which are obvious to global grain traders and those who play in commodity markets.</a:t>
            </a:r>
          </a:p>
        </p:txBody>
      </p:sp>
      <p:sp>
        <p:nvSpPr>
          <p:cNvPr id="4" name="Slide Number Placeholder 3"/>
          <p:cNvSpPr>
            <a:spLocks noGrp="1"/>
          </p:cNvSpPr>
          <p:nvPr>
            <p:ph type="sldNum" sz="quarter" idx="5"/>
          </p:nvPr>
        </p:nvSpPr>
        <p:spPr/>
        <p:txBody>
          <a:bodyPr/>
          <a:lstStyle/>
          <a:p>
            <a:fld id="{3EE1359D-7C52-1145-BE54-07AF742EC6C0}" type="slidenum">
              <a:rPr lang="en-US" smtClean="0"/>
              <a:t>35</a:t>
            </a:fld>
            <a:endParaRPr lang="en-US"/>
          </a:p>
        </p:txBody>
      </p:sp>
    </p:spTree>
    <p:extLst>
      <p:ext uri="{BB962C8B-B14F-4D97-AF65-F5344CB8AC3E}">
        <p14:creationId xmlns:p14="http://schemas.microsoft.com/office/powerpoint/2010/main" val="261577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17DD-04D5-EFB3-351E-A18EB152B3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70FA4E-232C-BB9E-AD80-B531C965EF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1D450C-1B4A-3DB8-8907-9ADF5612DA74}"/>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5" name="Footer Placeholder 4">
            <a:extLst>
              <a:ext uri="{FF2B5EF4-FFF2-40B4-BE49-F238E27FC236}">
                <a16:creationId xmlns:a16="http://schemas.microsoft.com/office/drawing/2014/main" id="{0306AFF1-ED3D-33EA-90B7-7CD1A6B970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7392C6-166C-BCA6-8C74-67D29CDB12E8}"/>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82802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9A659-35B1-0EC1-7EA7-AD34787A31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F53F81-46BD-CE91-7FCD-4177B59671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D1571-794D-7CF7-F19D-D80161BB62CA}"/>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5" name="Footer Placeholder 4">
            <a:extLst>
              <a:ext uri="{FF2B5EF4-FFF2-40B4-BE49-F238E27FC236}">
                <a16:creationId xmlns:a16="http://schemas.microsoft.com/office/drawing/2014/main" id="{F7E70781-3878-C521-C9F2-4F5D5DB1E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F08768-2F66-346E-4365-A0C11CE3E9D8}"/>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94622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765B35-78C1-C930-647E-4CE7AAFE21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F0E5F2F-A76D-8F68-4DA3-0DDC3AE7AD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B500E3-5BE7-0382-3071-FC035110BDB8}"/>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5" name="Footer Placeholder 4">
            <a:extLst>
              <a:ext uri="{FF2B5EF4-FFF2-40B4-BE49-F238E27FC236}">
                <a16:creationId xmlns:a16="http://schemas.microsoft.com/office/drawing/2014/main" id="{B07D3666-504D-32BD-6E06-76F814B4A3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AFACE-A0F6-4332-0301-91757FE1205D}"/>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257840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16515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6FAC-A17E-A841-83A8-AD1BCEC3B1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C3E5D8-4800-ADB0-D9ED-696DAAF8FB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14AC-F4D8-882D-4466-E559CAF87870}"/>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5" name="Footer Placeholder 4">
            <a:extLst>
              <a:ext uri="{FF2B5EF4-FFF2-40B4-BE49-F238E27FC236}">
                <a16:creationId xmlns:a16="http://schemas.microsoft.com/office/drawing/2014/main" id="{0506D82C-778F-2EC5-B897-2826340A5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02605C-AEB7-67B0-45C7-EB14A04C94B6}"/>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3799115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F312F-0859-FF89-621B-6B7DE6FA7C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932C9E-C356-514A-38E6-C82097481E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36B2D2-2027-5B71-90E0-7654010F5640}"/>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5" name="Footer Placeholder 4">
            <a:extLst>
              <a:ext uri="{FF2B5EF4-FFF2-40B4-BE49-F238E27FC236}">
                <a16:creationId xmlns:a16="http://schemas.microsoft.com/office/drawing/2014/main" id="{6372F1B6-1E69-1F2F-9051-EB2031447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3E771-6C79-A353-FB0F-565829C9ED7C}"/>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42002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B1EA1-B713-7C4C-E3FA-95155D4F7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AA90D3-5299-7C10-8691-9AC797D2C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184BDC-3C5B-8A80-6622-D61A600D0C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0274B9-FD37-7785-F7B9-0B4F6B436310}"/>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6" name="Footer Placeholder 5">
            <a:extLst>
              <a:ext uri="{FF2B5EF4-FFF2-40B4-BE49-F238E27FC236}">
                <a16:creationId xmlns:a16="http://schemas.microsoft.com/office/drawing/2014/main" id="{4DE7119E-D1D1-D696-33AA-3D99933CBF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DC1676-FE57-6CB4-BBA4-898F633A6C01}"/>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154885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0EDD-9CDD-DC11-28C7-4921F440DA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34D68C-6486-3244-8513-BD9D689DB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80475E-F9E6-801A-9787-DA75ABB34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3A5D2A-BCBC-D695-1543-8CD82AFD7C9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562756-35E4-9F67-4D8F-D4E10ED282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B97D80-44B2-5BA8-841E-C374BB11F8CB}"/>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8" name="Footer Placeholder 7">
            <a:extLst>
              <a:ext uri="{FF2B5EF4-FFF2-40B4-BE49-F238E27FC236}">
                <a16:creationId xmlns:a16="http://schemas.microsoft.com/office/drawing/2014/main" id="{7438577D-4184-5E2B-9E11-FA847F11DC9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16140D-311A-A7ED-BE50-D2D994551A84}"/>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1932230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DAE5E-FF6B-4171-4ED9-91225C3480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F6DE92-8F81-0AE5-1257-0878DED84E54}"/>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4" name="Footer Placeholder 3">
            <a:extLst>
              <a:ext uri="{FF2B5EF4-FFF2-40B4-BE49-F238E27FC236}">
                <a16:creationId xmlns:a16="http://schemas.microsoft.com/office/drawing/2014/main" id="{9AFAE688-9A59-0FE0-B43E-74DAD858972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1658DD-90D9-7EE5-5FED-31BC6F95F050}"/>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1042966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89A77-3779-C242-676C-744A63B5FB58}"/>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3" name="Footer Placeholder 2">
            <a:extLst>
              <a:ext uri="{FF2B5EF4-FFF2-40B4-BE49-F238E27FC236}">
                <a16:creationId xmlns:a16="http://schemas.microsoft.com/office/drawing/2014/main" id="{BB5FF44A-D784-0ECE-0B6D-EB148540E8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280BB2-85B2-2457-E9F0-55A39A9BA6B0}"/>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150676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3BC5F-668E-72AE-42A7-EB79EB8265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2DA1E72-0504-C4B9-F492-7395BE4A6F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82202F-08B0-C575-6C13-CEE1909A2D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7113EB-B277-5D50-443F-5F6FECEA321F}"/>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6" name="Footer Placeholder 5">
            <a:extLst>
              <a:ext uri="{FF2B5EF4-FFF2-40B4-BE49-F238E27FC236}">
                <a16:creationId xmlns:a16="http://schemas.microsoft.com/office/drawing/2014/main" id="{EAB3B76A-F13E-ADD5-2B52-4E051715B4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E4094-5955-0A2C-E51F-7E0448F36BFB}"/>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3213160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3DBAF-BE73-159F-E4D5-0B9F93032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5C7C9F-7BE2-4FC0-0EA6-182F5A408E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40058D-AC7C-71CE-B999-E616A6CD34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325AE-C4E8-10E0-6749-7EC7CB0FCB0C}"/>
              </a:ext>
            </a:extLst>
          </p:cNvPr>
          <p:cNvSpPr>
            <a:spLocks noGrp="1"/>
          </p:cNvSpPr>
          <p:nvPr>
            <p:ph type="dt" sz="half" idx="10"/>
          </p:nvPr>
        </p:nvSpPr>
        <p:spPr/>
        <p:txBody>
          <a:bodyPr/>
          <a:lstStyle/>
          <a:p>
            <a:fld id="{CB532BA8-EB3B-2B47-82E5-9FEC1F595F2A}" type="datetimeFigureOut">
              <a:rPr lang="en-US" smtClean="0"/>
              <a:t>10/31/25</a:t>
            </a:fld>
            <a:endParaRPr lang="en-US"/>
          </a:p>
        </p:txBody>
      </p:sp>
      <p:sp>
        <p:nvSpPr>
          <p:cNvPr id="6" name="Footer Placeholder 5">
            <a:extLst>
              <a:ext uri="{FF2B5EF4-FFF2-40B4-BE49-F238E27FC236}">
                <a16:creationId xmlns:a16="http://schemas.microsoft.com/office/drawing/2014/main" id="{EF94E983-1CF4-FF81-FF21-5A57897FB7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99049-12B0-6BE2-293B-759BB7DD9B71}"/>
              </a:ext>
            </a:extLst>
          </p:cNvPr>
          <p:cNvSpPr>
            <a:spLocks noGrp="1"/>
          </p:cNvSpPr>
          <p:nvPr>
            <p:ph type="sldNum" sz="quarter" idx="12"/>
          </p:nvPr>
        </p:nvSpPr>
        <p:spPr/>
        <p:txBody>
          <a:bodyPr/>
          <a:lstStyle/>
          <a:p>
            <a:fld id="{5F5A8AFC-608D-4E43-8469-134F435F9FC0}" type="slidenum">
              <a:rPr lang="en-US" smtClean="0"/>
              <a:t>‹#›</a:t>
            </a:fld>
            <a:endParaRPr lang="en-US"/>
          </a:p>
        </p:txBody>
      </p:sp>
    </p:spTree>
    <p:extLst>
      <p:ext uri="{BB962C8B-B14F-4D97-AF65-F5344CB8AC3E}">
        <p14:creationId xmlns:p14="http://schemas.microsoft.com/office/powerpoint/2010/main" val="3219559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830391-E54E-A85A-9968-F2BC81CCAA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04B3B-0211-1460-9D1F-9893A502B6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49E213-04C3-6E19-B1C3-54EE7EA6A4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532BA8-EB3B-2B47-82E5-9FEC1F595F2A}" type="datetimeFigureOut">
              <a:rPr lang="en-US" smtClean="0"/>
              <a:t>10/31/25</a:t>
            </a:fld>
            <a:endParaRPr lang="en-US"/>
          </a:p>
        </p:txBody>
      </p:sp>
      <p:sp>
        <p:nvSpPr>
          <p:cNvPr id="5" name="Footer Placeholder 4">
            <a:extLst>
              <a:ext uri="{FF2B5EF4-FFF2-40B4-BE49-F238E27FC236}">
                <a16:creationId xmlns:a16="http://schemas.microsoft.com/office/drawing/2014/main" id="{9E0EEF76-EEE3-8531-7E07-978918E41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A9DAD8-D6DA-1AE7-5CD9-F3F45B2529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F5A8AFC-608D-4E43-8469-134F435F9FC0}" type="slidenum">
              <a:rPr lang="en-US" smtClean="0"/>
              <a:t>‹#›</a:t>
            </a:fld>
            <a:endParaRPr lang="en-US"/>
          </a:p>
        </p:txBody>
      </p:sp>
    </p:spTree>
    <p:extLst>
      <p:ext uri="{BB962C8B-B14F-4D97-AF65-F5344CB8AC3E}">
        <p14:creationId xmlns:p14="http://schemas.microsoft.com/office/powerpoint/2010/main" val="1272968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https://fingfx.thomsonreuters.com/gfx/ce/gdpzyawazvw/GlobalVegOilPricesApril2022.pn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tiff"/><Relationship Id="rId7" Type="http://schemas.openxmlformats.org/officeDocument/2006/relationships/hyperlink" Target="https://research.wri.org/gfr/forest-extent-indicators/deforestation-agriculture"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wri-global-cropland.pptx">
            <a:extLst>
              <a:ext uri="{FF2B5EF4-FFF2-40B4-BE49-F238E27FC236}">
                <a16:creationId xmlns:a16="http://schemas.microsoft.com/office/drawing/2014/main" id="{0E7D1DA0-E3E2-514A-86DE-B17D601F3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48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7E0AD23-1579-DC42-9E1C-16199F73CDE1}"/>
              </a:ext>
            </a:extLst>
          </p:cNvPr>
          <p:cNvSpPr txBox="1"/>
          <p:nvPr/>
        </p:nvSpPr>
        <p:spPr>
          <a:xfrm>
            <a:off x="0" y="5483264"/>
            <a:ext cx="12192000" cy="1241237"/>
          </a:xfrm>
          <a:prstGeom prst="rect">
            <a:avLst/>
          </a:prstGeom>
          <a:solidFill>
            <a:schemeClr val="tx1"/>
          </a:solidFill>
        </p:spPr>
        <p:txBody>
          <a:bodyPr wrap="square" rtlCol="0">
            <a:spAutoFit/>
          </a:bodyPr>
          <a:lstStyle/>
          <a:p>
            <a:r>
              <a:rPr lang="en-US" sz="1733" dirty="0" err="1">
                <a:solidFill>
                  <a:schemeClr val="bg1"/>
                </a:solidFill>
              </a:rPr>
              <a:t>Potapov</a:t>
            </a:r>
            <a:r>
              <a:rPr lang="en-US" sz="1733" dirty="0">
                <a:solidFill>
                  <a:schemeClr val="bg1"/>
                </a:solidFill>
              </a:rPr>
              <a:t> et al., </a:t>
            </a:r>
            <a:r>
              <a:rPr lang="en-US" sz="1733" i="1" dirty="0">
                <a:solidFill>
                  <a:schemeClr val="bg1"/>
                </a:solidFill>
              </a:rPr>
              <a:t>Nature Food </a:t>
            </a:r>
            <a:r>
              <a:rPr lang="en-US" sz="1733" dirty="0">
                <a:solidFill>
                  <a:schemeClr val="bg1"/>
                </a:solidFill>
              </a:rPr>
              <a:t>(2022)– 10 MHA net arable expansion</a:t>
            </a:r>
          </a:p>
          <a:p>
            <a:r>
              <a:rPr lang="en-US" sz="1733" dirty="0">
                <a:solidFill>
                  <a:schemeClr val="bg1"/>
                </a:solidFill>
              </a:rPr>
              <a:t>+ FAO – probably 1 </a:t>
            </a:r>
            <a:r>
              <a:rPr lang="en-US" sz="1733" dirty="0" err="1">
                <a:solidFill>
                  <a:schemeClr val="bg1"/>
                </a:solidFill>
              </a:rPr>
              <a:t>Mha</a:t>
            </a:r>
            <a:r>
              <a:rPr lang="en-US" sz="1733" dirty="0">
                <a:solidFill>
                  <a:schemeClr val="bg1"/>
                </a:solidFill>
              </a:rPr>
              <a:t> permanent cropland </a:t>
            </a:r>
          </a:p>
          <a:p>
            <a:r>
              <a:rPr lang="en-US" sz="2400" dirty="0">
                <a:solidFill>
                  <a:schemeClr val="bg1"/>
                </a:solidFill>
              </a:rPr>
              <a:t>							</a:t>
            </a:r>
            <a:r>
              <a:rPr lang="en-US" sz="1600" dirty="0"/>
              <a:t>CROPS</a:t>
            </a:r>
          </a:p>
          <a:p>
            <a:r>
              <a:rPr lang="en-US" sz="1600" dirty="0"/>
              <a:t>+ PASTURE </a:t>
            </a:r>
          </a:p>
        </p:txBody>
      </p:sp>
      <p:sp>
        <p:nvSpPr>
          <p:cNvPr id="4" name="TextBox 3">
            <a:extLst>
              <a:ext uri="{FF2B5EF4-FFF2-40B4-BE49-F238E27FC236}">
                <a16:creationId xmlns:a16="http://schemas.microsoft.com/office/drawing/2014/main" id="{DEEAA09C-2CDF-8847-85CD-0054AEAFBB21}"/>
              </a:ext>
            </a:extLst>
          </p:cNvPr>
          <p:cNvSpPr txBox="1"/>
          <p:nvPr/>
        </p:nvSpPr>
        <p:spPr>
          <a:xfrm>
            <a:off x="2428461" y="-89488"/>
            <a:ext cx="7696199" cy="2031325"/>
          </a:xfrm>
          <a:prstGeom prst="rect">
            <a:avLst/>
          </a:prstGeom>
          <a:noFill/>
        </p:spPr>
        <p:txBody>
          <a:bodyPr wrap="square" rtlCol="0">
            <a:spAutoFit/>
          </a:bodyPr>
          <a:lstStyle/>
          <a:p>
            <a:r>
              <a:rPr lang="en-US" sz="4200" dirty="0">
                <a:solidFill>
                  <a:schemeClr val="bg1"/>
                </a:solidFill>
              </a:rPr>
              <a:t>Global cropland is expanding at net 25 million acres per year – size of India in 30 years</a:t>
            </a:r>
          </a:p>
        </p:txBody>
      </p:sp>
      <p:sp>
        <p:nvSpPr>
          <p:cNvPr id="6" name="Content Placeholder 2">
            <a:extLst>
              <a:ext uri="{FF2B5EF4-FFF2-40B4-BE49-F238E27FC236}">
                <a16:creationId xmlns:a16="http://schemas.microsoft.com/office/drawing/2014/main" id="{199A83A9-997F-4F38-AD37-D6F04984BFD5}"/>
              </a:ext>
            </a:extLst>
          </p:cNvPr>
          <p:cNvSpPr txBox="1">
            <a:spLocks/>
          </p:cNvSpPr>
          <p:nvPr/>
        </p:nvSpPr>
        <p:spPr>
          <a:xfrm>
            <a:off x="5380383" y="3847960"/>
            <a:ext cx="5953924" cy="2365126"/>
          </a:xfrm>
          <a:prstGeom prst="rect">
            <a:avLst/>
          </a:prstGeom>
          <a:solidFill>
            <a:schemeClr val="bg1"/>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67" dirty="0">
                <a:solidFill>
                  <a:schemeClr val="accent6">
                    <a:lumMod val="50000"/>
                  </a:schemeClr>
                </a:solidFill>
              </a:rPr>
              <a:t>2010-2050:</a:t>
            </a:r>
          </a:p>
          <a:p>
            <a:pPr marL="0" indent="0">
              <a:buNone/>
            </a:pPr>
            <a:r>
              <a:rPr lang="en-US" sz="3467" dirty="0">
                <a:solidFill>
                  <a:schemeClr val="accent6">
                    <a:lumMod val="50000"/>
                  </a:schemeClr>
                </a:solidFill>
              </a:rPr>
              <a:t>~50 more crop calories</a:t>
            </a:r>
          </a:p>
          <a:p>
            <a:pPr marL="0" indent="0">
              <a:buNone/>
            </a:pPr>
            <a:r>
              <a:rPr lang="en-US" sz="3467" dirty="0">
                <a:solidFill>
                  <a:schemeClr val="accent6">
                    <a:lumMod val="50000"/>
                  </a:schemeClr>
                </a:solidFill>
              </a:rPr>
              <a:t>~70% more livestock products</a:t>
            </a:r>
          </a:p>
          <a:p>
            <a:pPr marL="0" indent="0">
              <a:buNone/>
            </a:pPr>
            <a:r>
              <a:rPr lang="en-US" sz="3467" dirty="0">
                <a:solidFill>
                  <a:schemeClr val="accent6">
                    <a:lumMod val="50000"/>
                  </a:schemeClr>
                </a:solidFill>
              </a:rPr>
              <a:t>~50% more wood</a:t>
            </a:r>
          </a:p>
          <a:p>
            <a:pPr marL="0" indent="0">
              <a:buNone/>
            </a:pPr>
            <a:r>
              <a:rPr lang="en-US" sz="3467" dirty="0">
                <a:solidFill>
                  <a:schemeClr val="accent6">
                    <a:lumMod val="50000"/>
                  </a:schemeClr>
                </a:solidFill>
              </a:rPr>
              <a:t>~100 million hectares of urban land</a:t>
            </a:r>
          </a:p>
        </p:txBody>
      </p:sp>
    </p:spTree>
    <p:extLst>
      <p:ext uri="{BB962C8B-B14F-4D97-AF65-F5344CB8AC3E}">
        <p14:creationId xmlns:p14="http://schemas.microsoft.com/office/powerpoint/2010/main" val="228169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lobal edible oil prices have soared to all-time highs in 2022 on supply shocks">
            <a:extLst>
              <a:ext uri="{FF2B5EF4-FFF2-40B4-BE49-F238E27FC236}">
                <a16:creationId xmlns:a16="http://schemas.microsoft.com/office/drawing/2014/main" id="{BEEF852A-E3EF-CE12-5385-16600C7F9FF1}"/>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b="900"/>
          <a:stretch>
            <a:fill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0B12E8-8634-AFA7-AE7E-2C6F84842866}"/>
              </a:ext>
            </a:extLst>
          </p:cNvPr>
          <p:cNvSpPr txBox="1"/>
          <p:nvPr/>
        </p:nvSpPr>
        <p:spPr>
          <a:xfrm>
            <a:off x="139148" y="0"/>
            <a:ext cx="11390243" cy="1754326"/>
          </a:xfrm>
          <a:prstGeom prst="rect">
            <a:avLst/>
          </a:prstGeom>
          <a:solidFill>
            <a:schemeClr val="tx1"/>
          </a:solidFill>
        </p:spPr>
        <p:txBody>
          <a:bodyPr wrap="square" rtlCol="0">
            <a:spAutoFit/>
          </a:bodyPr>
          <a:lstStyle/>
          <a:p>
            <a:r>
              <a:rPr lang="en-US" sz="3000" dirty="0">
                <a:solidFill>
                  <a:schemeClr val="bg1"/>
                </a:solidFill>
              </a:rPr>
              <a:t>Change in crop prices in one location causes similar changes elsewhere (Roberts &amp; Schlenker 2013) (Chen, Sexton, Smith in review) even including different vegetable oils in different countries</a:t>
            </a:r>
          </a:p>
          <a:p>
            <a:endParaRPr lang="en-US" dirty="0">
              <a:solidFill>
                <a:schemeClr val="bg1"/>
              </a:solidFill>
            </a:endParaRPr>
          </a:p>
        </p:txBody>
      </p:sp>
    </p:spTree>
    <p:extLst>
      <p:ext uri="{BB962C8B-B14F-4D97-AF65-F5344CB8AC3E}">
        <p14:creationId xmlns:p14="http://schemas.microsoft.com/office/powerpoint/2010/main" val="1539925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4272E8-9AE9-C735-0E9D-98016FF6339B}"/>
              </a:ext>
            </a:extLst>
          </p:cNvPr>
          <p:cNvPicPr>
            <a:picLocks noChangeAspect="1"/>
          </p:cNvPicPr>
          <p:nvPr/>
        </p:nvPicPr>
        <p:blipFill>
          <a:blip r:embed="rId3"/>
          <a:stretch>
            <a:fillRect/>
          </a:stretch>
        </p:blipFill>
        <p:spPr>
          <a:xfrm>
            <a:off x="1739647" y="891730"/>
            <a:ext cx="8133015" cy="5022136"/>
          </a:xfrm>
          <a:prstGeom prst="rect">
            <a:avLst/>
          </a:prstGeom>
        </p:spPr>
      </p:pic>
      <p:sp>
        <p:nvSpPr>
          <p:cNvPr id="5" name="TextBox 4">
            <a:extLst>
              <a:ext uri="{FF2B5EF4-FFF2-40B4-BE49-F238E27FC236}">
                <a16:creationId xmlns:a16="http://schemas.microsoft.com/office/drawing/2014/main" id="{20DF529D-824F-8FE6-6561-A1493A3C74C1}"/>
              </a:ext>
            </a:extLst>
          </p:cNvPr>
          <p:cNvSpPr txBox="1"/>
          <p:nvPr/>
        </p:nvSpPr>
        <p:spPr>
          <a:xfrm>
            <a:off x="3162675" y="6011969"/>
            <a:ext cx="5866649" cy="307777"/>
          </a:xfrm>
          <a:prstGeom prst="rect">
            <a:avLst/>
          </a:prstGeom>
          <a:noFill/>
        </p:spPr>
        <p:txBody>
          <a:bodyPr wrap="square" rtlCol="0">
            <a:spAutoFit/>
          </a:bodyPr>
          <a:lstStyle/>
          <a:p>
            <a:r>
              <a:rPr lang="en-US" sz="1400" dirty="0"/>
              <a:t>Malins (</a:t>
            </a:r>
            <a:r>
              <a:rPr lang="en-US" sz="1400" dirty="0" err="1"/>
              <a:t>Cerulogy</a:t>
            </a:r>
            <a:r>
              <a:rPr lang="en-US" sz="1400" dirty="0"/>
              <a:t> for ICCT 2022) from OECD/FAO data</a:t>
            </a:r>
          </a:p>
        </p:txBody>
      </p:sp>
      <p:sp>
        <p:nvSpPr>
          <p:cNvPr id="2" name="TextBox 1">
            <a:extLst>
              <a:ext uri="{FF2B5EF4-FFF2-40B4-BE49-F238E27FC236}">
                <a16:creationId xmlns:a16="http://schemas.microsoft.com/office/drawing/2014/main" id="{6D9BE562-BBAE-EF43-41B0-2D2DFFB7153D}"/>
              </a:ext>
            </a:extLst>
          </p:cNvPr>
          <p:cNvSpPr txBox="1"/>
          <p:nvPr/>
        </p:nvSpPr>
        <p:spPr>
          <a:xfrm>
            <a:off x="3060833" y="307421"/>
            <a:ext cx="7222854" cy="830997"/>
          </a:xfrm>
          <a:prstGeom prst="rect">
            <a:avLst/>
          </a:prstGeom>
          <a:noFill/>
        </p:spPr>
        <p:txBody>
          <a:bodyPr wrap="square" rtlCol="0">
            <a:spAutoFit/>
          </a:bodyPr>
          <a:lstStyle/>
          <a:p>
            <a:r>
              <a:rPr lang="en-US" sz="2400" dirty="0">
                <a:solidFill>
                  <a:schemeClr val="accent6">
                    <a:lumMod val="50000"/>
                  </a:schemeClr>
                </a:solidFill>
              </a:rPr>
              <a:t>U.S. biomass-based diesel perfectly correlated with increases in vegetable oil imports</a:t>
            </a:r>
          </a:p>
        </p:txBody>
      </p:sp>
    </p:spTree>
    <p:extLst>
      <p:ext uri="{BB962C8B-B14F-4D97-AF65-F5344CB8AC3E}">
        <p14:creationId xmlns:p14="http://schemas.microsoft.com/office/powerpoint/2010/main" val="907043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DCFADC-A502-423D-4142-9B9EA7C821C5}"/>
              </a:ext>
            </a:extLst>
          </p:cNvPr>
          <p:cNvPicPr>
            <a:picLocks noChangeAspect="1"/>
          </p:cNvPicPr>
          <p:nvPr/>
        </p:nvPicPr>
        <p:blipFill>
          <a:blip r:embed="rId2"/>
          <a:stretch>
            <a:fillRect/>
          </a:stretch>
        </p:blipFill>
        <p:spPr>
          <a:xfrm>
            <a:off x="2165684" y="373400"/>
            <a:ext cx="8571318" cy="5875176"/>
          </a:xfrm>
          <a:prstGeom prst="rect">
            <a:avLst/>
          </a:prstGeom>
        </p:spPr>
      </p:pic>
      <p:sp>
        <p:nvSpPr>
          <p:cNvPr id="5" name="TextBox 4">
            <a:extLst>
              <a:ext uri="{FF2B5EF4-FFF2-40B4-BE49-F238E27FC236}">
                <a16:creationId xmlns:a16="http://schemas.microsoft.com/office/drawing/2014/main" id="{B1FD81B2-BE7C-D756-C571-F73C0AD3801D}"/>
              </a:ext>
            </a:extLst>
          </p:cNvPr>
          <p:cNvSpPr txBox="1"/>
          <p:nvPr/>
        </p:nvSpPr>
        <p:spPr>
          <a:xfrm>
            <a:off x="413886" y="941256"/>
            <a:ext cx="2772076" cy="1107996"/>
          </a:xfrm>
          <a:prstGeom prst="rect">
            <a:avLst/>
          </a:prstGeom>
          <a:noFill/>
        </p:spPr>
        <p:txBody>
          <a:bodyPr wrap="square" rtlCol="0">
            <a:spAutoFit/>
          </a:bodyPr>
          <a:lstStyle/>
          <a:p>
            <a:r>
              <a:rPr lang="en-US" sz="2200" dirty="0"/>
              <a:t>Many papers find global crop prices cause deforestation</a:t>
            </a:r>
          </a:p>
        </p:txBody>
      </p:sp>
      <p:sp>
        <p:nvSpPr>
          <p:cNvPr id="7" name="TextBox 6">
            <a:extLst>
              <a:ext uri="{FF2B5EF4-FFF2-40B4-BE49-F238E27FC236}">
                <a16:creationId xmlns:a16="http://schemas.microsoft.com/office/drawing/2014/main" id="{CEB05B51-41B2-4A9D-64BA-E1D2F76A1D51}"/>
              </a:ext>
            </a:extLst>
          </p:cNvPr>
          <p:cNvSpPr txBox="1"/>
          <p:nvPr/>
        </p:nvSpPr>
        <p:spPr>
          <a:xfrm>
            <a:off x="279007" y="2782350"/>
            <a:ext cx="3205172" cy="3693319"/>
          </a:xfrm>
          <a:prstGeom prst="rect">
            <a:avLst/>
          </a:prstGeom>
          <a:noFill/>
        </p:spPr>
        <p:txBody>
          <a:bodyPr wrap="square">
            <a:spAutoFit/>
          </a:bodyPr>
          <a:lstStyle/>
          <a:p>
            <a:r>
              <a:rPr lang="en-US" sz="2200" dirty="0">
                <a:solidFill>
                  <a:srgbClr val="000000"/>
                </a:solidFill>
                <a:effectLst/>
                <a:latin typeface="Times New Roman" panose="02020603050405020304" pitchFamily="18" charset="0"/>
                <a:ea typeface="Times New Roman" panose="02020603050405020304" pitchFamily="18" charset="0"/>
              </a:rPr>
              <a:t>Brazil too:</a:t>
            </a:r>
          </a:p>
          <a:p>
            <a:r>
              <a:rPr lang="en-US" sz="2200" dirty="0">
                <a:solidFill>
                  <a:srgbClr val="000000"/>
                </a:solidFill>
                <a:effectLst/>
                <a:latin typeface="Times New Roman" panose="02020603050405020304" pitchFamily="18" charset="0"/>
                <a:ea typeface="Times New Roman" panose="02020603050405020304" pitchFamily="18" charset="0"/>
              </a:rPr>
              <a:t>Araujo, Rafael, Francisco Costa, and Marcelo Sant’ Anna. 2020. </a:t>
            </a:r>
          </a:p>
          <a:p>
            <a:pPr lvl="1"/>
            <a:endParaRPr lang="en-US" sz="1400" i="1" dirty="0">
              <a:solidFill>
                <a:srgbClr val="000000"/>
              </a:solidFill>
              <a:latin typeface="Times New Roman" panose="02020603050405020304" pitchFamily="18" charset="0"/>
              <a:ea typeface="Times New Roman" panose="02020603050405020304" pitchFamily="18" charset="0"/>
            </a:endParaRPr>
          </a:p>
          <a:p>
            <a:pPr lvl="1"/>
            <a:r>
              <a:rPr lang="en-US" i="1" dirty="0">
                <a:solidFill>
                  <a:srgbClr val="000000"/>
                </a:solidFill>
                <a:latin typeface="Times New Roman" panose="02020603050405020304" pitchFamily="18" charset="0"/>
                <a:ea typeface="Times New Roman" panose="02020603050405020304" pitchFamily="18" charset="0"/>
              </a:rPr>
              <a:t>10% increase in long-term beef price leads to 16% loss of unprotected Amazon forest and 7 gigatons CO</a:t>
            </a:r>
            <a:r>
              <a:rPr lang="en-US" i="1" baseline="-25000" dirty="0">
                <a:solidFill>
                  <a:srgbClr val="000000"/>
                </a:solidFill>
                <a:latin typeface="Times New Roman" panose="02020603050405020304" pitchFamily="18" charset="0"/>
                <a:ea typeface="Times New Roman" panose="02020603050405020304" pitchFamily="18" charset="0"/>
              </a:rPr>
              <a:t>2</a:t>
            </a:r>
            <a:r>
              <a:rPr lang="en-US" i="1" dirty="0">
                <a:solidFill>
                  <a:srgbClr val="000000"/>
                </a:solidFill>
                <a:latin typeface="Times New Roman" panose="02020603050405020304" pitchFamily="18" charset="0"/>
                <a:ea typeface="Times New Roman" panose="02020603050405020304" pitchFamily="18" charset="0"/>
              </a:rPr>
              <a:t> emissions</a:t>
            </a:r>
          </a:p>
          <a:p>
            <a:pPr lvl="1"/>
            <a:endParaRPr lang="en-US" sz="1400" i="1" dirty="0">
              <a:solidFill>
                <a:srgbClr val="000000"/>
              </a:solidFill>
              <a:effectLst/>
              <a:latin typeface="Times New Roman" panose="02020603050405020304" pitchFamily="18" charset="0"/>
              <a:ea typeface="Times New Roman" panose="02020603050405020304" pitchFamily="18" charset="0"/>
            </a:endParaRPr>
          </a:p>
          <a:p>
            <a:pPr lvl="1"/>
            <a:endParaRPr lang="en-US" sz="1400" i="1" dirty="0">
              <a:solidFill>
                <a:srgbClr val="000000"/>
              </a:solidFill>
              <a:effectLst/>
              <a:latin typeface="Times New Roman" panose="02020603050405020304" pitchFamily="18" charset="0"/>
              <a:ea typeface="Times New Roman" panose="02020603050405020304" pitchFamily="18" charset="0"/>
            </a:endParaRPr>
          </a:p>
          <a:p>
            <a:pPr lvl="1"/>
            <a:r>
              <a:rPr lang="en-US" sz="1400" i="1" dirty="0">
                <a:solidFill>
                  <a:srgbClr val="000000"/>
                </a:solidFill>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127C2BC7-9563-639D-795B-FC13AD72063D}"/>
              </a:ext>
            </a:extLst>
          </p:cNvPr>
          <p:cNvSpPr txBox="1"/>
          <p:nvPr/>
        </p:nvSpPr>
        <p:spPr>
          <a:xfrm>
            <a:off x="7089568" y="6080166"/>
            <a:ext cx="3647433" cy="646331"/>
          </a:xfrm>
          <a:prstGeom prst="rect">
            <a:avLst/>
          </a:prstGeom>
          <a:noFill/>
        </p:spPr>
        <p:txBody>
          <a:bodyPr wrap="square" rtlCol="0">
            <a:spAutoFit/>
          </a:bodyPr>
          <a:lstStyle/>
          <a:p>
            <a:r>
              <a:rPr lang="en-US" dirty="0"/>
              <a:t>Berman et al., J. </a:t>
            </a:r>
            <a:r>
              <a:rPr lang="en-US" dirty="0" err="1"/>
              <a:t>Env.Econ</a:t>
            </a:r>
            <a:r>
              <a:rPr lang="en-US" dirty="0"/>
              <a:t>. &amp; Management (2023)</a:t>
            </a:r>
          </a:p>
        </p:txBody>
      </p:sp>
    </p:spTree>
    <p:extLst>
      <p:ext uri="{BB962C8B-B14F-4D97-AF65-F5344CB8AC3E}">
        <p14:creationId xmlns:p14="http://schemas.microsoft.com/office/powerpoint/2010/main" val="423551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p:cNvSpPr>
          <p:nvPr>
            <p:ph type="title" idx="4294967295"/>
          </p:nvPr>
        </p:nvSpPr>
        <p:spPr>
          <a:xfrm>
            <a:off x="811212" y="425084"/>
            <a:ext cx="9465447" cy="1143000"/>
          </a:xfrm>
        </p:spPr>
        <p:txBody>
          <a:bodyPr>
            <a:normAutofit/>
          </a:bodyPr>
          <a:lstStyle/>
          <a:p>
            <a:pPr algn="ctr" eaLnBrk="1" hangingPunct="1">
              <a:defRPr/>
            </a:pPr>
            <a:r>
              <a:rPr lang="en-US" sz="3200" b="1" dirty="0">
                <a:solidFill>
                  <a:schemeClr val="accent6">
                    <a:lumMod val="50000"/>
                  </a:schemeClr>
                </a:solidFill>
              </a:rPr>
              <a:t>Claims to carbon advantages of biofuels treat </a:t>
            </a:r>
            <a:br>
              <a:rPr lang="en-US" sz="3200" b="1" dirty="0">
                <a:solidFill>
                  <a:schemeClr val="accent6">
                    <a:lumMod val="50000"/>
                  </a:schemeClr>
                </a:solidFill>
              </a:rPr>
            </a:br>
            <a:r>
              <a:rPr lang="en-US" sz="3200" b="1" dirty="0">
                <a:solidFill>
                  <a:schemeClr val="accent6">
                    <a:lumMod val="50000"/>
                  </a:schemeClr>
                </a:solidFill>
              </a:rPr>
              <a:t>land as free.</a:t>
            </a:r>
          </a:p>
        </p:txBody>
      </p:sp>
      <p:sp>
        <p:nvSpPr>
          <p:cNvPr id="26627" name="Rectangle 3"/>
          <p:cNvSpPr>
            <a:spLocks noChangeArrowheads="1"/>
          </p:cNvSpPr>
          <p:nvPr/>
        </p:nvSpPr>
        <p:spPr bwMode="auto">
          <a:xfrm>
            <a:off x="1524001" y="940872"/>
            <a:ext cx="184731" cy="369332"/>
          </a:xfrm>
          <a:prstGeom prst="rect">
            <a:avLst/>
          </a:prstGeom>
          <a:noFill/>
          <a:ln w="9525">
            <a:noFill/>
            <a:miter lim="800000"/>
            <a:headEnd/>
            <a:tailEnd/>
          </a:ln>
        </p:spPr>
        <p:txBody>
          <a:bodyPr wrap="none" anchor="ctr">
            <a:spAutoFit/>
          </a:bodyPr>
          <a:lstStyle/>
          <a:p>
            <a:endParaRPr lang="en-US"/>
          </a:p>
        </p:txBody>
      </p:sp>
      <p:graphicFrame>
        <p:nvGraphicFramePr>
          <p:cNvPr id="40964" name="Group 4"/>
          <p:cNvGraphicFramePr>
            <a:graphicFrameLocks noGrp="1"/>
          </p:cNvGraphicFramePr>
          <p:nvPr>
            <p:extLst>
              <p:ext uri="{D42A27DB-BD31-4B8C-83A1-F6EECF244321}">
                <p14:modId xmlns:p14="http://schemas.microsoft.com/office/powerpoint/2010/main" val="53922255"/>
              </p:ext>
            </p:extLst>
          </p:nvPr>
        </p:nvGraphicFramePr>
        <p:xfrm>
          <a:off x="811212" y="2493818"/>
          <a:ext cx="8918419" cy="2517093"/>
        </p:xfrm>
        <a:graphic>
          <a:graphicData uri="http://schemas.openxmlformats.org/drawingml/2006/table">
            <a:tbl>
              <a:tblPr/>
              <a:tblGrid>
                <a:gridCol w="1092530">
                  <a:extLst>
                    <a:ext uri="{9D8B030D-6E8A-4147-A177-3AD203B41FA5}">
                      <a16:colId xmlns:a16="http://schemas.microsoft.com/office/drawing/2014/main" val="20000"/>
                    </a:ext>
                  </a:extLst>
                </a:gridCol>
                <a:gridCol w="1335356">
                  <a:extLst>
                    <a:ext uri="{9D8B030D-6E8A-4147-A177-3AD203B41FA5}">
                      <a16:colId xmlns:a16="http://schemas.microsoft.com/office/drawing/2014/main" val="20002"/>
                    </a:ext>
                  </a:extLst>
                </a:gridCol>
                <a:gridCol w="937648">
                  <a:extLst>
                    <a:ext uri="{9D8B030D-6E8A-4147-A177-3AD203B41FA5}">
                      <a16:colId xmlns:a16="http://schemas.microsoft.com/office/drawing/2014/main" val="20003"/>
                    </a:ext>
                  </a:extLst>
                </a:gridCol>
                <a:gridCol w="1384596">
                  <a:extLst>
                    <a:ext uri="{9D8B030D-6E8A-4147-A177-3AD203B41FA5}">
                      <a16:colId xmlns:a16="http://schemas.microsoft.com/office/drawing/2014/main" val="20004"/>
                    </a:ext>
                  </a:extLst>
                </a:gridCol>
                <a:gridCol w="1568249">
                  <a:extLst>
                    <a:ext uri="{9D8B030D-6E8A-4147-A177-3AD203B41FA5}">
                      <a16:colId xmlns:a16="http://schemas.microsoft.com/office/drawing/2014/main" val="20005"/>
                    </a:ext>
                  </a:extLst>
                </a:gridCol>
                <a:gridCol w="1262126">
                  <a:extLst>
                    <a:ext uri="{9D8B030D-6E8A-4147-A177-3AD203B41FA5}">
                      <a16:colId xmlns:a16="http://schemas.microsoft.com/office/drawing/2014/main" val="20006"/>
                    </a:ext>
                  </a:extLst>
                </a:gridCol>
                <a:gridCol w="1337914">
                  <a:extLst>
                    <a:ext uri="{9D8B030D-6E8A-4147-A177-3AD203B41FA5}">
                      <a16:colId xmlns:a16="http://schemas.microsoft.com/office/drawing/2014/main" val="20007"/>
                    </a:ext>
                  </a:extLst>
                </a:gridCol>
              </a:tblGrid>
              <a:tr h="12273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Source of fuel*</a:t>
                      </a:r>
                      <a:endParaRPr kumimoji="0" lang="en-US" sz="1600" b="0" i="0" u="none" strike="noStrike" cap="none" normalizeH="0" baseline="0" dirty="0">
                        <a:ln>
                          <a:noFill/>
                        </a:ln>
                        <a:solidFill>
                          <a:schemeClr val="tx1"/>
                        </a:solidFill>
                        <a:effectLst/>
                        <a:latin typeface="Calibri" pitchFamily="34" charset="0"/>
                        <a:ea typeface="Times New Roman" pitchFamily="18" charset="0"/>
                        <a:cs typeface="Arial" charset="0"/>
                      </a:endParaRP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Feedstock + refining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transport</a:t>
                      </a:r>
                      <a:endParaRPr kumimoji="0" lang="en-US" sz="1600" b="0" i="0" u="none" strike="noStrike" cap="none" normalizeH="0" baseline="0" dirty="0">
                        <a:ln>
                          <a:noFill/>
                        </a:ln>
                        <a:solidFill>
                          <a:schemeClr val="tx1"/>
                        </a:solidFill>
                        <a:effectLst/>
                        <a:latin typeface="Calibri" pitchFamily="34"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Times New Roman" pitchFamily="18" charset="0"/>
                          <a:cs typeface="Arial" charset="0"/>
                        </a:rPr>
                        <a:t>Tailpipe</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bg1"/>
                          </a:solidFill>
                          <a:effectLst/>
                          <a:latin typeface="Calibri" pitchFamily="34" charset="0"/>
                          <a:ea typeface="Times New Roman" pitchFamily="18" charset="0"/>
                          <a:cs typeface="Arial" charset="0"/>
                        </a:rPr>
                        <a:t>Fermentation</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Total GHGs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 % Increase for Biofuel </a:t>
                      </a:r>
                      <a:r>
                        <a:rPr kumimoji="0" lang="en-US" sz="1600" b="1" i="1" u="sng" strike="noStrike" cap="none" normalizeH="0" baseline="0" dirty="0">
                          <a:ln>
                            <a:noFill/>
                          </a:ln>
                          <a:solidFill>
                            <a:srgbClr val="FFFFFF"/>
                          </a:solidFill>
                          <a:effectLst/>
                          <a:latin typeface="Calibri" pitchFamily="34" charset="0"/>
                          <a:ea typeface="Times New Roman" pitchFamily="18" charset="0"/>
                          <a:cs typeface="Arial" charset="0"/>
                        </a:rPr>
                        <a:t>Without Plant Credit</a:t>
                      </a:r>
                      <a:endParaRPr kumimoji="0" lang="en-US" sz="1600" b="0" i="1" u="sng" strike="noStrike" cap="none" normalizeH="0" baseline="0" dirty="0">
                        <a:ln>
                          <a:noFill/>
                        </a:ln>
                        <a:solidFill>
                          <a:schemeClr val="tx1"/>
                        </a:solidFill>
                        <a:effectLst/>
                        <a:latin typeface="Calibri" pitchFamily="34"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Credit for Plant Growth</a:t>
                      </a:r>
                      <a:endParaRPr kumimoji="0" lang="en-US" sz="1600" b="0" i="0" u="none" strike="noStrike" cap="none" normalizeH="0" baseline="0" dirty="0">
                        <a:ln>
                          <a:noFill/>
                        </a:ln>
                        <a:solidFill>
                          <a:schemeClr val="tx1"/>
                        </a:solidFill>
                        <a:effectLst/>
                        <a:latin typeface="Calibri" pitchFamily="34"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9999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Total GHGs &amp;</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latin typeface="Calibri" pitchFamily="34" charset="0"/>
                          <a:ea typeface="Times New Roman" pitchFamily="18" charset="0"/>
                          <a:cs typeface="Arial" charset="0"/>
                        </a:rPr>
                        <a:t> % Savings for Biofuel</a:t>
                      </a:r>
                      <a:endParaRPr kumimoji="0" lang="en-US" sz="1600" b="0" i="0" u="none" strike="noStrike" cap="none" normalizeH="0" baseline="0" dirty="0">
                        <a:ln>
                          <a:noFill/>
                        </a:ln>
                        <a:solidFill>
                          <a:schemeClr val="tx1"/>
                        </a:solidFill>
                        <a:effectLst/>
                        <a:latin typeface="Calibri" pitchFamily="34" charset="0"/>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solidFill>
                      <a:srgbClr val="999999"/>
                    </a:solidFill>
                  </a:tcPr>
                </a:tc>
                <a:extLst>
                  <a:ext uri="{0D108BD9-81ED-4DB2-BD59-A6C34878D82A}">
                    <a16:rowId xmlns:a16="http://schemas.microsoft.com/office/drawing/2014/main" val="10000"/>
                  </a:ext>
                </a:extLst>
              </a:tr>
              <a:tr h="52772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Calibri" pitchFamily="34" charset="0"/>
                        </a:rPr>
                        <a:t>Gasoline</a:t>
                      </a:r>
                    </a:p>
                  </a:txBody>
                  <a:tcPr anchor="b"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j-lt"/>
                          <a:ea typeface="Times New Roman" pitchFamily="18" charset="0"/>
                          <a:cs typeface="Arial" charset="0"/>
                        </a:rPr>
                        <a:t>+27.72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rgbClr val="000000"/>
                          </a:solidFill>
                          <a:effectLst/>
                          <a:latin typeface="+mj-lt"/>
                          <a:ea typeface="Times New Roman" pitchFamily="18" charset="0"/>
                          <a:cs typeface="Arial" charset="0"/>
                        </a:rPr>
                        <a:t>+73.8</a:t>
                      </a:r>
                      <a:endParaRPr kumimoji="0" lang="en-US" sz="2200" b="0" i="0" u="none" strike="noStrike" cap="none" normalizeH="0" baseline="0" dirty="0">
                        <a:ln>
                          <a:noFill/>
                        </a:ln>
                        <a:solidFill>
                          <a:schemeClr val="tx1"/>
                        </a:solidFill>
                        <a:effectLst/>
                        <a:latin typeface="+mj-lt"/>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mj-lt"/>
                          <a:ea typeface="Times New Roman" pitchFamily="18"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dirty="0">
                          <a:ln>
                            <a:noFill/>
                          </a:ln>
                          <a:solidFill>
                            <a:schemeClr val="tx1"/>
                          </a:solidFill>
                          <a:effectLst/>
                          <a:latin typeface="+mj-lt"/>
                          <a:ea typeface="Times New Roman" pitchFamily="18" charset="0"/>
                          <a:cs typeface="Arial" charset="0"/>
                        </a:rPr>
                        <a:t>+101.5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mj-lt"/>
                          <a:ea typeface="Times New Roman" pitchFamily="18" charset="0"/>
                          <a:cs typeface="Arial" charset="0"/>
                        </a:rPr>
                        <a:t>-</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mj-lt"/>
                          <a:ea typeface="Times New Roman" pitchFamily="18" charset="0"/>
                          <a:cs typeface="Arial" charset="0"/>
                        </a:rPr>
                        <a:t>+101.5</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412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dirty="0">
                          <a:ln>
                            <a:noFill/>
                          </a:ln>
                          <a:solidFill>
                            <a:schemeClr val="accent2">
                              <a:lumMod val="50000"/>
                            </a:schemeClr>
                          </a:solidFill>
                          <a:effectLst/>
                          <a:latin typeface="Calibri" pitchFamily="34" charset="0"/>
                          <a:ea typeface="Times New Roman" pitchFamily="18" charset="0"/>
                          <a:cs typeface="Arial" charset="0"/>
                        </a:rPr>
                        <a:t>Corn ethanol</a:t>
                      </a: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0" u="none" strike="noStrike" kern="1200" cap="none" normalizeH="0" baseline="0" dirty="0">
                          <a:ln>
                            <a:noFill/>
                          </a:ln>
                          <a:solidFill>
                            <a:schemeClr val="accent2">
                              <a:lumMod val="50000"/>
                            </a:schemeClr>
                          </a:solidFill>
                          <a:effectLst/>
                          <a:latin typeface="+mj-lt"/>
                          <a:ea typeface="Times New Roman" pitchFamily="18" charset="0"/>
                          <a:cs typeface="Arial" charset="0"/>
                        </a:rPr>
                        <a:t>50</a:t>
                      </a: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accent2">
                              <a:lumMod val="50000"/>
                            </a:schemeClr>
                          </a:solidFill>
                          <a:effectLst/>
                          <a:latin typeface="+mj-lt"/>
                          <a:ea typeface="Times New Roman" pitchFamily="18" charset="0"/>
                          <a:cs typeface="Arial" charset="0"/>
                        </a:rPr>
                        <a:t>+73.8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1" i="0" u="none" strike="noStrike" cap="none" normalizeH="0" baseline="0" dirty="0">
                          <a:ln>
                            <a:noFill/>
                          </a:ln>
                          <a:solidFill>
                            <a:schemeClr val="accent2">
                              <a:lumMod val="50000"/>
                            </a:schemeClr>
                          </a:solidFill>
                          <a:effectLst/>
                          <a:latin typeface="+mj-lt"/>
                          <a:ea typeface="Times New Roman" pitchFamily="18" charset="0"/>
                          <a:cs typeface="Arial" charset="0"/>
                        </a:rPr>
                        <a:t>+36.9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200" b="1" i="0" u="none" strike="noStrike" cap="none" normalizeH="0" baseline="0" dirty="0">
                        <a:ln>
                          <a:noFill/>
                        </a:ln>
                        <a:solidFill>
                          <a:schemeClr val="accent2">
                            <a:lumMod val="50000"/>
                          </a:schemeClr>
                        </a:solidFill>
                        <a:effectLst/>
                        <a:latin typeface="+mj-lt"/>
                        <a:ea typeface="Times New Roman" pitchFamily="18" charset="0"/>
                        <a:cs typeface="Arial" charset="0"/>
                      </a:endParaRP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2200" b="1" i="1" u="none" strike="noStrike" cap="none" normalizeH="0" baseline="0" dirty="0">
                          <a:ln>
                            <a:noFill/>
                          </a:ln>
                          <a:solidFill>
                            <a:schemeClr val="accent2">
                              <a:lumMod val="50000"/>
                            </a:schemeClr>
                          </a:solidFill>
                          <a:effectLst/>
                          <a:latin typeface="+mj-lt"/>
                          <a:ea typeface="Times New Roman" pitchFamily="18" charset="0"/>
                          <a:cs typeface="Arial" charset="0"/>
                        </a:rPr>
                        <a:t>109.5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1" u="none" strike="noStrike" cap="none" normalizeH="0" baseline="0" dirty="0">
                          <a:ln>
                            <a:noFill/>
                          </a:ln>
                          <a:solidFill>
                            <a:schemeClr val="accent2">
                              <a:lumMod val="50000"/>
                            </a:schemeClr>
                          </a:solidFill>
                          <a:effectLst/>
                          <a:latin typeface="+mj-lt"/>
                          <a:ea typeface="Times New Roman" pitchFamily="18" charset="0"/>
                          <a:cs typeface="Arial" charset="0"/>
                        </a:rPr>
                        <a:t>59.2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200" b="1" i="1" u="none" strike="noStrike" cap="none" normalizeH="0" baseline="0" dirty="0">
                          <a:ln>
                            <a:noFill/>
                          </a:ln>
                          <a:solidFill>
                            <a:schemeClr val="accent2">
                              <a:lumMod val="50000"/>
                            </a:schemeClr>
                          </a:solidFill>
                          <a:effectLst/>
                          <a:latin typeface="+mj-lt"/>
                          <a:ea typeface="Times New Roman" pitchFamily="18" charset="0"/>
                          <a:cs typeface="Arial" charset="0"/>
                        </a:rPr>
                        <a:t>(-32%)</a:t>
                      </a:r>
                    </a:p>
                  </a:txBody>
                  <a:tcPr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E6E6E6"/>
                    </a:solidFill>
                  </a:tcPr>
                </a:tc>
                <a:extLst>
                  <a:ext uri="{0D108BD9-81ED-4DB2-BD59-A6C34878D82A}">
                    <a16:rowId xmlns:a16="http://schemas.microsoft.com/office/drawing/2014/main" val="2460827261"/>
                  </a:ext>
                </a:extLst>
              </a:tr>
            </a:tbl>
          </a:graphicData>
        </a:graphic>
      </p:graphicFrame>
      <p:sp>
        <p:nvSpPr>
          <p:cNvPr id="26681" name="Text Box 77"/>
          <p:cNvSpPr txBox="1">
            <a:spLocks noChangeArrowheads="1"/>
          </p:cNvSpPr>
          <p:nvPr/>
        </p:nvSpPr>
        <p:spPr bwMode="auto">
          <a:xfrm>
            <a:off x="1616366" y="5822451"/>
            <a:ext cx="7696200" cy="369332"/>
          </a:xfrm>
          <a:prstGeom prst="rect">
            <a:avLst/>
          </a:prstGeom>
          <a:noFill/>
          <a:ln w="9525">
            <a:noFill/>
            <a:miter lim="800000"/>
            <a:headEnd/>
            <a:tailEnd/>
          </a:ln>
        </p:spPr>
        <p:txBody>
          <a:bodyPr>
            <a:spAutoFit/>
          </a:bodyPr>
          <a:lstStyle/>
          <a:p>
            <a:pPr eaLnBrk="0" hangingPunct="0">
              <a:spcBef>
                <a:spcPct val="50000"/>
              </a:spcBef>
            </a:pPr>
            <a:r>
              <a:rPr lang="en-US" dirty="0">
                <a:latin typeface="Tahoma" pitchFamily="34" charset="0"/>
              </a:rPr>
              <a:t>Greenhouse gas emissions and sinks (CO</a:t>
            </a:r>
            <a:r>
              <a:rPr lang="en-US" baseline="-25000" dirty="0">
                <a:latin typeface="Tahoma" pitchFamily="34" charset="0"/>
              </a:rPr>
              <a:t>2 </a:t>
            </a:r>
            <a:r>
              <a:rPr lang="en-US" dirty="0" err="1">
                <a:latin typeface="Tahoma" pitchFamily="34" charset="0"/>
              </a:rPr>
              <a:t>eqv</a:t>
            </a:r>
            <a:r>
              <a:rPr lang="en-US" dirty="0">
                <a:latin typeface="Tahoma" pitchFamily="34" charset="0"/>
              </a:rPr>
              <a:t>.) per mega joule of fuel </a:t>
            </a:r>
          </a:p>
        </p:txBody>
      </p:sp>
      <p:sp>
        <p:nvSpPr>
          <p:cNvPr id="3" name="Slide Number Placeholder 2"/>
          <p:cNvSpPr>
            <a:spLocks noGrp="1"/>
          </p:cNvSpPr>
          <p:nvPr>
            <p:ph type="sldNum" sz="quarter" idx="12"/>
          </p:nvPr>
        </p:nvSpPr>
        <p:spPr/>
        <p:txBody>
          <a:bodyPr/>
          <a:lstStyle/>
          <a:p>
            <a:fld id="{9F8D1DEB-6695-4FDE-90E9-7E562EA81482}" type="slidenum">
              <a:rPr lang="en-US" smtClean="0"/>
              <a:pPr/>
              <a:t>13</a:t>
            </a:fld>
            <a:endParaRPr lang="en-US"/>
          </a:p>
        </p:txBody>
      </p:sp>
      <p:cxnSp>
        <p:nvCxnSpPr>
          <p:cNvPr id="4" name="Straight Connector 3">
            <a:extLst>
              <a:ext uri="{FF2B5EF4-FFF2-40B4-BE49-F238E27FC236}">
                <a16:creationId xmlns:a16="http://schemas.microsoft.com/office/drawing/2014/main" id="{CCE9E9FE-5D3C-568B-2FC0-92DE60344E3D}"/>
              </a:ext>
            </a:extLst>
          </p:cNvPr>
          <p:cNvCxnSpPr/>
          <p:nvPr/>
        </p:nvCxnSpPr>
        <p:spPr>
          <a:xfrm>
            <a:off x="7330044" y="4652197"/>
            <a:ext cx="7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578720E-BE8C-476F-F990-8812F102C224}"/>
              </a:ext>
            </a:extLst>
          </p:cNvPr>
          <p:cNvCxnSpPr>
            <a:cxnSpLocks/>
          </p:cNvCxnSpPr>
          <p:nvPr/>
        </p:nvCxnSpPr>
        <p:spPr>
          <a:xfrm>
            <a:off x="4485166" y="4630901"/>
            <a:ext cx="785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E3F3A10-951F-7DA5-EEDF-0F89961E5952}"/>
              </a:ext>
            </a:extLst>
          </p:cNvPr>
          <p:cNvCxnSpPr>
            <a:cxnSpLocks/>
          </p:cNvCxnSpPr>
          <p:nvPr/>
        </p:nvCxnSpPr>
        <p:spPr>
          <a:xfrm>
            <a:off x="3319405" y="4630901"/>
            <a:ext cx="785256"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3EFDC73-B123-48D3-25D8-47F72C0F077F}"/>
              </a:ext>
            </a:extLst>
          </p:cNvPr>
          <p:cNvSpPr txBox="1"/>
          <p:nvPr/>
        </p:nvSpPr>
        <p:spPr>
          <a:xfrm>
            <a:off x="5878286" y="4415457"/>
            <a:ext cx="1175657" cy="430887"/>
          </a:xfrm>
          <a:prstGeom prst="rect">
            <a:avLst/>
          </a:prstGeom>
          <a:noFill/>
        </p:spPr>
        <p:txBody>
          <a:bodyPr wrap="square" rtlCol="0">
            <a:spAutoFit/>
          </a:bodyPr>
          <a:lstStyle/>
          <a:p>
            <a:r>
              <a:rPr lang="en-US" sz="2200" b="1" dirty="0">
                <a:solidFill>
                  <a:schemeClr val="accent2">
                    <a:lumMod val="50000"/>
                  </a:schemeClr>
                </a:solidFill>
              </a:rPr>
              <a:t>160.7</a:t>
            </a:r>
          </a:p>
        </p:txBody>
      </p:sp>
    </p:spTree>
    <p:extLst>
      <p:ext uri="{BB962C8B-B14F-4D97-AF65-F5344CB8AC3E}">
        <p14:creationId xmlns:p14="http://schemas.microsoft.com/office/powerpoint/2010/main" val="8603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scenic agricultural landscape with a wooden sign that reads 'Agricultural Land: Free for All.' Lush green crops stretch across the field under a clear blue sky. People are shown planting, harvesting, and walking through the field, symbolizing a vibrant community. In the background, a gentle stream flows beside a watermill, representing harmony between nature and human activity. The scene is bathed in soft, golden sunlight, casting warm, earthy tones across the field, with a small, distant village visible on the horizon.">
            <a:extLst>
              <a:ext uri="{FF2B5EF4-FFF2-40B4-BE49-F238E27FC236}">
                <a16:creationId xmlns:a16="http://schemas.microsoft.com/office/drawing/2014/main" id="{AD89895B-2A3B-AFF3-2A3A-AFEF469B6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765"/>
          <a:stretch/>
        </p:blipFill>
        <p:spPr bwMode="auto">
          <a:xfrm>
            <a:off x="0" y="0"/>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049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499296-4A44-3106-DF8A-0F26D959F95C}"/>
              </a:ext>
            </a:extLst>
          </p:cNvPr>
          <p:cNvSpPr>
            <a:spLocks noGrp="1"/>
          </p:cNvSpPr>
          <p:nvPr>
            <p:ph idx="1"/>
          </p:nvPr>
        </p:nvSpPr>
        <p:spPr/>
        <p:txBody>
          <a:bodyPr>
            <a:normAutofit/>
          </a:bodyPr>
          <a:lstStyle/>
          <a:p>
            <a:pPr marL="0" indent="0">
              <a:buNone/>
            </a:pPr>
            <a:r>
              <a:rPr lang="en-US" sz="3200" dirty="0">
                <a:solidFill>
                  <a:schemeClr val="accent6">
                    <a:lumMod val="50000"/>
                  </a:schemeClr>
                </a:solidFill>
              </a:rPr>
              <a:t>Biofuels use land to grow crops to replace fossil fuels (the benefit).</a:t>
            </a:r>
          </a:p>
          <a:p>
            <a:pPr marL="0" indent="0">
              <a:buNone/>
            </a:pPr>
            <a:endParaRPr lang="en-US" sz="3200" dirty="0">
              <a:solidFill>
                <a:schemeClr val="accent6">
                  <a:lumMod val="50000"/>
                </a:schemeClr>
              </a:solidFill>
            </a:endParaRPr>
          </a:p>
          <a:p>
            <a:pPr marL="0" indent="0">
              <a:buNone/>
            </a:pPr>
            <a:r>
              <a:rPr lang="en-US" sz="3200" dirty="0">
                <a:solidFill>
                  <a:schemeClr val="accent6">
                    <a:lumMod val="50000"/>
                  </a:schemeClr>
                </a:solidFill>
              </a:rPr>
              <a:t>The cost is not using that land for other purposes.</a:t>
            </a:r>
          </a:p>
          <a:p>
            <a:pPr marL="0" indent="0">
              <a:buNone/>
            </a:pPr>
            <a:endParaRPr lang="en-US" sz="3200" dirty="0">
              <a:solidFill>
                <a:schemeClr val="accent6">
                  <a:lumMod val="50000"/>
                </a:schemeClr>
              </a:solidFill>
            </a:endParaRPr>
          </a:p>
          <a:p>
            <a:pPr marL="0" indent="0">
              <a:buNone/>
            </a:pPr>
            <a:r>
              <a:rPr lang="en-US" sz="3200" dirty="0">
                <a:solidFill>
                  <a:schemeClr val="accent6">
                    <a:lumMod val="50000"/>
                  </a:schemeClr>
                </a:solidFill>
              </a:rPr>
              <a:t>How should we evaluate that cost?</a:t>
            </a:r>
          </a:p>
        </p:txBody>
      </p:sp>
    </p:spTree>
    <p:extLst>
      <p:ext uri="{BB962C8B-B14F-4D97-AF65-F5344CB8AC3E}">
        <p14:creationId xmlns:p14="http://schemas.microsoft.com/office/powerpoint/2010/main" val="152314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esla now operates the most productive car factory in the US | Electrek">
            <a:extLst>
              <a:ext uri="{FF2B5EF4-FFF2-40B4-BE49-F238E27FC236}">
                <a16:creationId xmlns:a16="http://schemas.microsoft.com/office/drawing/2014/main" id="{0E9B1E68-7BEE-8B95-C7F1-23B2C8F2AD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926" r="21672"/>
          <a:stretch/>
        </p:blipFill>
        <p:spPr bwMode="auto">
          <a:xfrm>
            <a:off x="1121171" y="1233082"/>
            <a:ext cx="4817012" cy="48753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ourse 3: Protect and Restore Natural Ecosystems and Limit Agricultural Land-Shifting  (Synthesis) | World Resources Institute Research">
            <a:extLst>
              <a:ext uri="{FF2B5EF4-FFF2-40B4-BE49-F238E27FC236}">
                <a16:creationId xmlns:a16="http://schemas.microsoft.com/office/drawing/2014/main" id="{D01768D1-813F-EBB9-07B1-730893D810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477" r="28071" b="-1"/>
          <a:stretch/>
        </p:blipFill>
        <p:spPr bwMode="auto">
          <a:xfrm>
            <a:off x="6253817" y="1136989"/>
            <a:ext cx="4909483" cy="4974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967A2E-8D27-0DBB-F56D-77073CEAA69D}"/>
              </a:ext>
            </a:extLst>
          </p:cNvPr>
          <p:cNvSpPr txBox="1"/>
          <p:nvPr/>
        </p:nvSpPr>
        <p:spPr>
          <a:xfrm>
            <a:off x="1450232" y="1844875"/>
            <a:ext cx="5575853" cy="369332"/>
          </a:xfrm>
          <a:prstGeom prst="rect">
            <a:avLst/>
          </a:prstGeom>
          <a:noFill/>
        </p:spPr>
        <p:txBody>
          <a:bodyPr wrap="square" rtlCol="0">
            <a:spAutoFit/>
          </a:bodyPr>
          <a:lstStyle/>
          <a:p>
            <a:r>
              <a:rPr lang="en-US" b="1" dirty="0">
                <a:solidFill>
                  <a:schemeClr val="bg1"/>
                </a:solidFill>
              </a:rPr>
              <a:t>Making cars requires making car factory</a:t>
            </a:r>
          </a:p>
        </p:txBody>
      </p:sp>
      <p:sp>
        <p:nvSpPr>
          <p:cNvPr id="3" name="TextBox 2">
            <a:extLst>
              <a:ext uri="{FF2B5EF4-FFF2-40B4-BE49-F238E27FC236}">
                <a16:creationId xmlns:a16="http://schemas.microsoft.com/office/drawing/2014/main" id="{E0597FC0-35E3-5EEC-063B-7D653AFA4B87}"/>
              </a:ext>
            </a:extLst>
          </p:cNvPr>
          <p:cNvSpPr txBox="1"/>
          <p:nvPr/>
        </p:nvSpPr>
        <p:spPr>
          <a:xfrm>
            <a:off x="6732594" y="1928002"/>
            <a:ext cx="4142621" cy="369332"/>
          </a:xfrm>
          <a:prstGeom prst="rect">
            <a:avLst/>
          </a:prstGeom>
          <a:noFill/>
        </p:spPr>
        <p:txBody>
          <a:bodyPr wrap="square" rtlCol="0">
            <a:spAutoFit/>
          </a:bodyPr>
          <a:lstStyle/>
          <a:p>
            <a:r>
              <a:rPr lang="en-US" dirty="0">
                <a:solidFill>
                  <a:schemeClr val="bg1"/>
                </a:solidFill>
              </a:rPr>
              <a:t>Making crops requires making cropland </a:t>
            </a:r>
          </a:p>
        </p:txBody>
      </p:sp>
      <p:sp>
        <p:nvSpPr>
          <p:cNvPr id="4" name="TextBox 3">
            <a:extLst>
              <a:ext uri="{FF2B5EF4-FFF2-40B4-BE49-F238E27FC236}">
                <a16:creationId xmlns:a16="http://schemas.microsoft.com/office/drawing/2014/main" id="{FE7EB4CE-1101-41FD-6DC2-BC2284D6FBD6}"/>
              </a:ext>
            </a:extLst>
          </p:cNvPr>
          <p:cNvSpPr txBox="1"/>
          <p:nvPr/>
        </p:nvSpPr>
        <p:spPr>
          <a:xfrm>
            <a:off x="2222500" y="155864"/>
            <a:ext cx="8470900" cy="1077218"/>
          </a:xfrm>
          <a:prstGeom prst="rect">
            <a:avLst/>
          </a:prstGeom>
          <a:noFill/>
        </p:spPr>
        <p:txBody>
          <a:bodyPr wrap="square" rtlCol="0">
            <a:spAutoFit/>
          </a:bodyPr>
          <a:lstStyle/>
          <a:p>
            <a:r>
              <a:rPr lang="en-US" sz="3200" dirty="0">
                <a:solidFill>
                  <a:schemeClr val="accent6">
                    <a:lumMod val="50000"/>
                  </a:schemeClr>
                </a:solidFill>
              </a:rPr>
              <a:t>Agricultural land should be counted like any other fixed input</a:t>
            </a:r>
            <a:r>
              <a:rPr lang="en-US" dirty="0"/>
              <a:t>.</a:t>
            </a:r>
          </a:p>
        </p:txBody>
      </p:sp>
    </p:spTree>
    <p:extLst>
      <p:ext uri="{BB962C8B-B14F-4D97-AF65-F5344CB8AC3E}">
        <p14:creationId xmlns:p14="http://schemas.microsoft.com/office/powerpoint/2010/main" val="292173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hould I Sell My House Before Building ...">
            <a:extLst>
              <a:ext uri="{FF2B5EF4-FFF2-40B4-BE49-F238E27FC236}">
                <a16:creationId xmlns:a16="http://schemas.microsoft.com/office/drawing/2014/main" id="{DAABA2C3-E699-A406-F3CD-327D6884F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082800"/>
            <a:ext cx="5732603" cy="36957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ld House In Good Condition Stock Photo, Picture and Royalty Free Image.  Image 35542609.">
            <a:extLst>
              <a:ext uri="{FF2B5EF4-FFF2-40B4-BE49-F238E27FC236}">
                <a16:creationId xmlns:a16="http://schemas.microsoft.com/office/drawing/2014/main" id="{678C1486-AE72-F44C-7329-C853834B9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97" y="2082800"/>
            <a:ext cx="5567504" cy="36957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020FFE1-99F8-7A36-C4C6-F2AD0687554C}"/>
              </a:ext>
            </a:extLst>
          </p:cNvPr>
          <p:cNvSpPr txBox="1"/>
          <p:nvPr/>
        </p:nvSpPr>
        <p:spPr>
          <a:xfrm>
            <a:off x="2085976" y="294670"/>
            <a:ext cx="9301162" cy="1569660"/>
          </a:xfrm>
          <a:prstGeom prst="rect">
            <a:avLst/>
          </a:prstGeom>
          <a:noFill/>
        </p:spPr>
        <p:txBody>
          <a:bodyPr wrap="square" rtlCol="0">
            <a:spAutoFit/>
          </a:bodyPr>
          <a:lstStyle/>
          <a:p>
            <a:r>
              <a:rPr lang="en-US" sz="3200" dirty="0">
                <a:solidFill>
                  <a:schemeClr val="accent6">
                    <a:lumMod val="50000"/>
                  </a:schemeClr>
                </a:solidFill>
              </a:rPr>
              <a:t>How to measure value of an existing asset? </a:t>
            </a:r>
          </a:p>
          <a:p>
            <a:r>
              <a:rPr lang="en-US" sz="3200" dirty="0">
                <a:solidFill>
                  <a:schemeClr val="accent6">
                    <a:lumMod val="50000"/>
                  </a:schemeClr>
                </a:solidFill>
              </a:rPr>
              <a:t>The price/value of an old house is the cost of building a new house (adjusted for quality)</a:t>
            </a:r>
          </a:p>
        </p:txBody>
      </p:sp>
    </p:spTree>
    <p:extLst>
      <p:ext uri="{BB962C8B-B14F-4D97-AF65-F5344CB8AC3E}">
        <p14:creationId xmlns:p14="http://schemas.microsoft.com/office/powerpoint/2010/main" val="30986011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4EDFF-EAF4-F21A-3C8B-7F836A57ED60}"/>
              </a:ext>
            </a:extLst>
          </p:cNvPr>
          <p:cNvSpPr>
            <a:spLocks noGrp="1"/>
          </p:cNvSpPr>
          <p:nvPr>
            <p:ph type="title"/>
          </p:nvPr>
        </p:nvSpPr>
        <p:spPr>
          <a:xfrm>
            <a:off x="838200" y="850605"/>
            <a:ext cx="10515600" cy="840083"/>
          </a:xfrm>
        </p:spPr>
        <p:txBody>
          <a:bodyPr>
            <a:normAutofit/>
          </a:bodyPr>
          <a:lstStyle/>
          <a:p>
            <a:r>
              <a:rPr lang="en-US" dirty="0"/>
              <a:t>Carbon Opportunity Cost</a:t>
            </a:r>
          </a:p>
        </p:txBody>
      </p:sp>
      <p:sp>
        <p:nvSpPr>
          <p:cNvPr id="3" name="Content Placeholder 2">
            <a:extLst>
              <a:ext uri="{FF2B5EF4-FFF2-40B4-BE49-F238E27FC236}">
                <a16:creationId xmlns:a16="http://schemas.microsoft.com/office/drawing/2014/main" id="{AA20CCF4-03A7-3322-AC1D-4776C5C6B444}"/>
              </a:ext>
            </a:extLst>
          </p:cNvPr>
          <p:cNvSpPr>
            <a:spLocks noGrp="1"/>
          </p:cNvSpPr>
          <p:nvPr>
            <p:ph idx="1"/>
          </p:nvPr>
        </p:nvSpPr>
        <p:spPr/>
        <p:txBody>
          <a:bodyPr>
            <a:normAutofit lnSpcReduction="10000"/>
          </a:bodyPr>
          <a:lstStyle/>
          <a:p>
            <a:endParaRPr lang="en-US" dirty="0"/>
          </a:p>
          <a:p>
            <a:r>
              <a:rPr lang="en-US" dirty="0"/>
              <a:t>Global corn for ethanol: </a:t>
            </a:r>
            <a:r>
              <a:rPr lang="en-US" sz="3200" dirty="0"/>
              <a:t>200</a:t>
            </a:r>
            <a:r>
              <a:rPr lang="en-US" dirty="0"/>
              <a:t> gCO2/MJ – 3x tailpipe emissions of gasoline; </a:t>
            </a:r>
            <a:r>
              <a:rPr lang="en-US" sz="3200" dirty="0">
                <a:solidFill>
                  <a:srgbClr val="00B050"/>
                </a:solidFill>
              </a:rPr>
              <a:t>166</a:t>
            </a:r>
            <a:r>
              <a:rPr lang="en-US" dirty="0">
                <a:solidFill>
                  <a:srgbClr val="00B050"/>
                </a:solidFill>
              </a:rPr>
              <a:t> gCO2/MJ </a:t>
            </a:r>
          </a:p>
          <a:p>
            <a:pPr marL="0" indent="0">
              <a:buNone/>
            </a:pPr>
            <a:endParaRPr lang="en-US" dirty="0"/>
          </a:p>
          <a:p>
            <a:r>
              <a:rPr lang="en-US" dirty="0"/>
              <a:t>Global Soybean-Based Diesel: 330 gCO2/MJ - &gt;4x tailpipe emissions of diesel; </a:t>
            </a:r>
            <a:r>
              <a:rPr lang="en-US" dirty="0">
                <a:solidFill>
                  <a:srgbClr val="00B050"/>
                </a:solidFill>
              </a:rPr>
              <a:t>211 gCO2/MJ</a:t>
            </a:r>
          </a:p>
          <a:p>
            <a:endParaRPr lang="en-US" dirty="0">
              <a:solidFill>
                <a:srgbClr val="00B050"/>
              </a:solidFill>
            </a:endParaRPr>
          </a:p>
          <a:p>
            <a:r>
              <a:rPr lang="en-US" dirty="0">
                <a:solidFill>
                  <a:srgbClr val="00B050"/>
                </a:solidFill>
              </a:rPr>
              <a:t>North America ethanol: 86 gCO2/MJ</a:t>
            </a:r>
          </a:p>
          <a:p>
            <a:r>
              <a:rPr lang="en-US" dirty="0">
                <a:solidFill>
                  <a:srgbClr val="00B050"/>
                </a:solidFill>
              </a:rPr>
              <a:t>U.S. soybean oil 159 gCO2/MJ</a:t>
            </a:r>
          </a:p>
          <a:p>
            <a:pPr marL="457200" lvl="1" indent="0">
              <a:buNone/>
            </a:pPr>
            <a:endParaRPr lang="en-US" dirty="0"/>
          </a:p>
        </p:txBody>
      </p:sp>
      <p:sp>
        <p:nvSpPr>
          <p:cNvPr id="4" name="TextBox 3">
            <a:extLst>
              <a:ext uri="{FF2B5EF4-FFF2-40B4-BE49-F238E27FC236}">
                <a16:creationId xmlns:a16="http://schemas.microsoft.com/office/drawing/2014/main" id="{6CB4EB7A-8129-6B56-4AE7-14A6EE0D2F1D}"/>
              </a:ext>
            </a:extLst>
          </p:cNvPr>
          <p:cNvSpPr txBox="1"/>
          <p:nvPr/>
        </p:nvSpPr>
        <p:spPr>
          <a:xfrm>
            <a:off x="6246421" y="5474525"/>
            <a:ext cx="3633849" cy="646331"/>
          </a:xfrm>
          <a:prstGeom prst="rect">
            <a:avLst/>
          </a:prstGeom>
          <a:noFill/>
        </p:spPr>
        <p:txBody>
          <a:bodyPr wrap="square" rtlCol="0">
            <a:spAutoFit/>
          </a:bodyPr>
          <a:lstStyle/>
          <a:p>
            <a:r>
              <a:rPr lang="en-US" dirty="0"/>
              <a:t>Searchinger et al. Nature (2018_</a:t>
            </a:r>
          </a:p>
          <a:p>
            <a:r>
              <a:rPr lang="en-US" dirty="0" err="1">
                <a:solidFill>
                  <a:srgbClr val="00B050"/>
                </a:solidFill>
              </a:rPr>
              <a:t>Wirsenius</a:t>
            </a:r>
            <a:r>
              <a:rPr lang="en-US" dirty="0">
                <a:solidFill>
                  <a:srgbClr val="00B050"/>
                </a:solidFill>
              </a:rPr>
              <a:t> et al. (in review) </a:t>
            </a:r>
          </a:p>
        </p:txBody>
      </p:sp>
    </p:spTree>
    <p:extLst>
      <p:ext uri="{BB962C8B-B14F-4D97-AF65-F5344CB8AC3E}">
        <p14:creationId xmlns:p14="http://schemas.microsoft.com/office/powerpoint/2010/main" val="2310877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ow do we source and process our tallow? – Ancestral Cosmetics">
            <a:extLst>
              <a:ext uri="{FF2B5EF4-FFF2-40B4-BE49-F238E27FC236}">
                <a16:creationId xmlns:a16="http://schemas.microsoft.com/office/drawing/2014/main" id="{BB80B061-D379-50F4-986A-58174C11D2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3396" b="18951"/>
          <a:stretch>
            <a:fillRect/>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ow to Make Beef Tallow">
            <a:extLst>
              <a:ext uri="{FF2B5EF4-FFF2-40B4-BE49-F238E27FC236}">
                <a16:creationId xmlns:a16="http://schemas.microsoft.com/office/drawing/2014/main" id="{B31B2D6F-8387-A39A-D7C7-8435425910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629"/>
          <a:stretch>
            <a:fillRect/>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471EE82-B445-5643-F3C4-3BE4A6B47F01}"/>
              </a:ext>
            </a:extLst>
          </p:cNvPr>
          <p:cNvSpPr txBox="1"/>
          <p:nvPr/>
        </p:nvSpPr>
        <p:spPr>
          <a:xfrm>
            <a:off x="6392583" y="2645922"/>
            <a:ext cx="4434721" cy="3710427"/>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tx1">
                    <a:alpha val="80000"/>
                  </a:schemeClr>
                </a:solidFill>
              </a:rPr>
              <a:t>Tallow has higher carbon opportunity cost than vegetable oil</a:t>
            </a:r>
          </a:p>
        </p:txBody>
      </p:sp>
    </p:spTree>
    <p:extLst>
      <p:ext uri="{BB962C8B-B14F-4D97-AF65-F5344CB8AC3E}">
        <p14:creationId xmlns:p14="http://schemas.microsoft.com/office/powerpoint/2010/main" val="1195265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C0523-02AB-09B6-55A6-F9E2C01FD20F}"/>
              </a:ext>
            </a:extLst>
          </p:cNvPr>
          <p:cNvSpPr>
            <a:spLocks noGrp="1"/>
          </p:cNvSpPr>
          <p:nvPr>
            <p:ph type="title"/>
          </p:nvPr>
        </p:nvSpPr>
        <p:spPr>
          <a:xfrm>
            <a:off x="1043679" y="275326"/>
            <a:ext cx="9347229" cy="1680519"/>
          </a:xfrm>
        </p:spPr>
        <p:txBody>
          <a:bodyPr vert="horz" lIns="121920" tIns="60960" rIns="121920" bIns="60960" rtlCol="0" anchor="ctr" anchorCtr="0">
            <a:normAutofit/>
          </a:bodyPr>
          <a:lstStyle/>
          <a:p>
            <a:pPr defTabSz="1219170"/>
            <a:r>
              <a:rPr lang="en-US" sz="3200" b="0" cap="none" dirty="0">
                <a:solidFill>
                  <a:schemeClr val="accent6">
                    <a:lumMod val="50000"/>
                  </a:schemeClr>
                </a:solidFill>
                <a:latin typeface="+mn-lt"/>
              </a:rPr>
              <a:t>Even more pasture than crop expansion into forest</a:t>
            </a:r>
            <a:br>
              <a:rPr lang="en-US" sz="2267" b="0" cap="none" dirty="0">
                <a:solidFill>
                  <a:schemeClr val="tx1"/>
                </a:solidFill>
              </a:rPr>
            </a:br>
            <a:endParaRPr lang="en-US" sz="2267" b="0" cap="none" dirty="0">
              <a:solidFill>
                <a:schemeClr val="tx1"/>
              </a:solidFill>
            </a:endParaRPr>
          </a:p>
        </p:txBody>
      </p:sp>
      <p:pic>
        <p:nvPicPr>
          <p:cNvPr id="7" name="Content Placeholder 6" descr="A graph of different types of forest crops&#10;&#10;Description automatically generated">
            <a:extLst>
              <a:ext uri="{FF2B5EF4-FFF2-40B4-BE49-F238E27FC236}">
                <a16:creationId xmlns:a16="http://schemas.microsoft.com/office/drawing/2014/main" id="{9F7D062B-6AC0-9964-3EE8-060333A6D42C}"/>
              </a:ext>
            </a:extLst>
          </p:cNvPr>
          <p:cNvPicPr>
            <a:picLocks noGrp="1" noChangeAspect="1"/>
          </p:cNvPicPr>
          <p:nvPr>
            <p:ph sz="half" idx="2"/>
          </p:nvPr>
        </p:nvPicPr>
        <p:blipFill>
          <a:blip r:embed="rId3"/>
          <a:stretch>
            <a:fillRect/>
          </a:stretch>
        </p:blipFill>
        <p:spPr>
          <a:xfrm>
            <a:off x="5857023" y="1657564"/>
            <a:ext cx="6075908" cy="5058196"/>
          </a:xfrm>
          <a:prstGeom prst="rect">
            <a:avLst/>
          </a:prstGeom>
        </p:spPr>
      </p:pic>
      <p:pic>
        <p:nvPicPr>
          <p:cNvPr id="9" name="Content Placeholder 8" descr="A green field with trees&#10;&#10;Description automatically generated">
            <a:extLst>
              <a:ext uri="{FF2B5EF4-FFF2-40B4-BE49-F238E27FC236}">
                <a16:creationId xmlns:a16="http://schemas.microsoft.com/office/drawing/2014/main" id="{64817B3C-F95D-A0B1-CC2E-4F39094544C1}"/>
              </a:ext>
            </a:extLst>
          </p:cNvPr>
          <p:cNvPicPr>
            <a:picLocks noGrp="1" noChangeAspect="1"/>
          </p:cNvPicPr>
          <p:nvPr>
            <p:ph sz="half" idx="1"/>
          </p:nvPr>
        </p:nvPicPr>
        <p:blipFill rotWithShape="1">
          <a:blip r:embed="rId4"/>
          <a:srcRect r="15428"/>
          <a:stretch/>
        </p:blipFill>
        <p:spPr>
          <a:xfrm>
            <a:off x="259069" y="1955845"/>
            <a:ext cx="5247651" cy="4141806"/>
          </a:xfrm>
          <a:prstGeom prst="rect">
            <a:avLst/>
          </a:prstGeom>
        </p:spPr>
      </p:pic>
    </p:spTree>
    <p:extLst>
      <p:ext uri="{BB962C8B-B14F-4D97-AF65-F5344CB8AC3E}">
        <p14:creationId xmlns:p14="http://schemas.microsoft.com/office/powerpoint/2010/main" val="2963166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9203DE33-2CD4-4CA8-9AF3-37C3B6513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0AF57B88-1D4C-41FA-A761-EC1DD10C35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31" name="Rectangle 5130">
            <a:extLst>
              <a:ext uri="{FF2B5EF4-FFF2-40B4-BE49-F238E27FC236}">
                <a16:creationId xmlns:a16="http://schemas.microsoft.com/office/drawing/2014/main" id="{D2548F45-5164-4ABB-8212-7F293FDED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ros and Cons of Burning – Noble Research Institute">
            <a:extLst>
              <a:ext uri="{FF2B5EF4-FFF2-40B4-BE49-F238E27FC236}">
                <a16:creationId xmlns:a16="http://schemas.microsoft.com/office/drawing/2014/main" id="{C4E0ECDB-0D60-2BD4-A8F8-84A844F96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0991" b="-2"/>
          <a:stretch>
            <a:fillRect/>
          </a:stretch>
        </p:blipFill>
        <p:spPr bwMode="auto">
          <a:xfrm>
            <a:off x="4038599" y="10"/>
            <a:ext cx="8160026" cy="6875809"/>
          </a:xfrm>
          <a:prstGeom prst="rect">
            <a:avLst/>
          </a:prstGeom>
          <a:noFill/>
          <a:extLst>
            <a:ext uri="{909E8E84-426E-40DD-AFC4-6F175D3DCCD1}">
              <a14:hiddenFill xmlns:a14="http://schemas.microsoft.com/office/drawing/2010/main">
                <a:solidFill>
                  <a:srgbClr val="FFFFFF"/>
                </a:solidFill>
              </a14:hiddenFill>
            </a:ext>
          </a:extLst>
        </p:spPr>
      </p:pic>
      <p:sp>
        <p:nvSpPr>
          <p:cNvPr id="5133" name="Freeform: Shape 5132">
            <a:extLst>
              <a:ext uri="{FF2B5EF4-FFF2-40B4-BE49-F238E27FC236}">
                <a16:creationId xmlns:a16="http://schemas.microsoft.com/office/drawing/2014/main" id="{5E81CCFB-7BEF-4186-86FB-D09450B4D0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C90B7330-504A-8E4D-6136-DB08D958375E}"/>
              </a:ext>
            </a:extLst>
          </p:cNvPr>
          <p:cNvSpPr>
            <a:spLocks noGrp="1"/>
          </p:cNvSpPr>
          <p:nvPr>
            <p:ph type="title"/>
          </p:nvPr>
        </p:nvSpPr>
        <p:spPr>
          <a:xfrm>
            <a:off x="493152" y="2746266"/>
            <a:ext cx="3052293" cy="3531403"/>
          </a:xfrm>
        </p:spPr>
        <p:txBody>
          <a:bodyPr vert="horz" lIns="91440" tIns="45720" rIns="91440" bIns="45720" rtlCol="0" anchor="t">
            <a:normAutofit/>
          </a:bodyPr>
          <a:lstStyle/>
          <a:p>
            <a:r>
              <a:rPr lang="en-US" sz="2500" dirty="0">
                <a:solidFill>
                  <a:srgbClr val="FFFFFF"/>
                </a:solidFill>
              </a:rPr>
              <a:t>COCs  (and all ILUC) significantly underestimate carbon costs: each 1 acre of additional cropland in forests results in 1.5 to 2 acres of deforestation</a:t>
            </a:r>
          </a:p>
        </p:txBody>
      </p:sp>
      <p:sp>
        <p:nvSpPr>
          <p:cNvPr id="5" name="TextBox 4">
            <a:extLst>
              <a:ext uri="{FF2B5EF4-FFF2-40B4-BE49-F238E27FC236}">
                <a16:creationId xmlns:a16="http://schemas.microsoft.com/office/drawing/2014/main" id="{D60AECD7-7083-DB15-75B3-B441B53ECCC2}"/>
              </a:ext>
            </a:extLst>
          </p:cNvPr>
          <p:cNvSpPr txBox="1"/>
          <p:nvPr/>
        </p:nvSpPr>
        <p:spPr>
          <a:xfrm>
            <a:off x="777922" y="743803"/>
            <a:ext cx="2808844" cy="1382392"/>
          </a:xfrm>
          <a:prstGeom prst="rect">
            <a:avLst/>
          </a:prstGeom>
        </p:spPr>
        <p:txBody>
          <a:bodyPr vert="horz" lIns="91440" tIns="45720" rIns="91440" bIns="45720" rtlCol="0" anchor="b">
            <a:normAutofit/>
          </a:bodyPr>
          <a:lstStyle/>
          <a:p>
            <a:pPr algn="r">
              <a:lnSpc>
                <a:spcPct val="90000"/>
              </a:lnSpc>
              <a:spcBef>
                <a:spcPts val="1000"/>
              </a:spcBef>
            </a:pPr>
            <a:r>
              <a:rPr lang="en-US" sz="2000" dirty="0" err="1">
                <a:solidFill>
                  <a:srgbClr val="FFFFFF"/>
                </a:solidFill>
              </a:rPr>
              <a:t>Pendrill</a:t>
            </a:r>
            <a:r>
              <a:rPr lang="en-US" sz="2000" dirty="0">
                <a:solidFill>
                  <a:srgbClr val="FFFFFF"/>
                </a:solidFill>
              </a:rPr>
              <a:t> et al., Science (2022)</a:t>
            </a:r>
          </a:p>
        </p:txBody>
      </p:sp>
    </p:spTree>
    <p:extLst>
      <p:ext uri="{BB962C8B-B14F-4D97-AF65-F5344CB8AC3E}">
        <p14:creationId xmlns:p14="http://schemas.microsoft.com/office/powerpoint/2010/main" val="24075924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2B338-C547-1C8B-A530-A15DA0F03EB6}"/>
              </a:ext>
            </a:extLst>
          </p:cNvPr>
          <p:cNvSpPr>
            <a:spLocks noGrp="1"/>
          </p:cNvSpPr>
          <p:nvPr>
            <p:ph type="title"/>
          </p:nvPr>
        </p:nvSpPr>
        <p:spPr>
          <a:xfrm>
            <a:off x="1093382" y="1896213"/>
            <a:ext cx="10515600" cy="1325563"/>
          </a:xfrm>
        </p:spPr>
        <p:txBody>
          <a:bodyPr>
            <a:normAutofit fontScale="90000"/>
          </a:bodyPr>
          <a:lstStyle/>
          <a:p>
            <a:r>
              <a:rPr lang="en-US" dirty="0">
                <a:solidFill>
                  <a:schemeClr val="accent6">
                    <a:lumMod val="50000"/>
                  </a:schemeClr>
                </a:solidFill>
              </a:rPr>
              <a:t>Q: In a world that badly needs more food per acre, does it make sense:</a:t>
            </a:r>
            <a:br>
              <a:rPr lang="en-US" dirty="0">
                <a:solidFill>
                  <a:schemeClr val="accent6">
                    <a:lumMod val="50000"/>
                  </a:schemeClr>
                </a:solidFill>
              </a:rPr>
            </a:br>
            <a:br>
              <a:rPr lang="en-US" dirty="0"/>
            </a:br>
            <a:r>
              <a:rPr lang="en-US" sz="3800" dirty="0">
                <a:solidFill>
                  <a:schemeClr val="accent6">
                    <a:lumMod val="50000"/>
                  </a:schemeClr>
                </a:solidFill>
              </a:rPr>
              <a:t>(a) to divert the world’s best farmland away from food? </a:t>
            </a:r>
            <a:br>
              <a:rPr lang="en-US" dirty="0"/>
            </a:br>
            <a:br>
              <a:rPr lang="en-US" dirty="0"/>
            </a:br>
            <a:endParaRPr lang="en-US" dirty="0"/>
          </a:p>
        </p:txBody>
      </p:sp>
      <p:sp>
        <p:nvSpPr>
          <p:cNvPr id="3" name="TextBox 2">
            <a:extLst>
              <a:ext uri="{FF2B5EF4-FFF2-40B4-BE49-F238E27FC236}">
                <a16:creationId xmlns:a16="http://schemas.microsoft.com/office/drawing/2014/main" id="{25C55A44-8F80-F9C5-8301-B85CB616637A}"/>
              </a:ext>
            </a:extLst>
          </p:cNvPr>
          <p:cNvSpPr txBox="1"/>
          <p:nvPr/>
        </p:nvSpPr>
        <p:spPr>
          <a:xfrm>
            <a:off x="1093382" y="3429000"/>
            <a:ext cx="10515600" cy="2185214"/>
          </a:xfrm>
          <a:prstGeom prst="rect">
            <a:avLst/>
          </a:prstGeom>
          <a:noFill/>
        </p:spPr>
        <p:txBody>
          <a:bodyPr wrap="square" rtlCol="0">
            <a:spAutoFit/>
          </a:bodyPr>
          <a:lstStyle/>
          <a:p>
            <a:r>
              <a:rPr lang="en-US" sz="3400" dirty="0">
                <a:solidFill>
                  <a:schemeClr val="accent6">
                    <a:lumMod val="50000"/>
                  </a:schemeClr>
                </a:solidFill>
              </a:rPr>
              <a:t>(b) to value that farmland at 10% the average carbon cost of replacing the crops? </a:t>
            </a:r>
          </a:p>
          <a:p>
            <a:endParaRPr lang="en-US" sz="3400" dirty="0">
              <a:solidFill>
                <a:schemeClr val="accent6">
                  <a:lumMod val="50000"/>
                </a:schemeClr>
              </a:solidFill>
            </a:endParaRPr>
          </a:p>
          <a:p>
            <a:r>
              <a:rPr lang="en-US" sz="3400" dirty="0">
                <a:solidFill>
                  <a:schemeClr val="accent6">
                    <a:lumMod val="50000"/>
                  </a:schemeClr>
                </a:solidFill>
              </a:rPr>
              <a:t>(c ) or half the carbon sequestration value of a lawn?</a:t>
            </a:r>
          </a:p>
        </p:txBody>
      </p:sp>
      <p:sp>
        <p:nvSpPr>
          <p:cNvPr id="4" name="TextBox 3">
            <a:extLst>
              <a:ext uri="{FF2B5EF4-FFF2-40B4-BE49-F238E27FC236}">
                <a16:creationId xmlns:a16="http://schemas.microsoft.com/office/drawing/2014/main" id="{79497ED6-2B07-C26B-0778-F38042C6FF80}"/>
              </a:ext>
            </a:extLst>
          </p:cNvPr>
          <p:cNvSpPr txBox="1"/>
          <p:nvPr/>
        </p:nvSpPr>
        <p:spPr>
          <a:xfrm>
            <a:off x="1246909" y="249382"/>
            <a:ext cx="5153891" cy="369332"/>
          </a:xfrm>
          <a:prstGeom prst="rect">
            <a:avLst/>
          </a:prstGeom>
          <a:noFill/>
        </p:spPr>
        <p:txBody>
          <a:bodyPr wrap="square" rtlCol="0">
            <a:spAutoFit/>
          </a:bodyPr>
          <a:lstStyle/>
          <a:p>
            <a:r>
              <a:rPr lang="en-US" dirty="0"/>
              <a:t>ILUCs of 27 for soybean oil &amp; 20 for corn ethanol?</a:t>
            </a:r>
          </a:p>
        </p:txBody>
      </p:sp>
    </p:spTree>
    <p:extLst>
      <p:ext uri="{BB962C8B-B14F-4D97-AF65-F5344CB8AC3E}">
        <p14:creationId xmlns:p14="http://schemas.microsoft.com/office/powerpoint/2010/main" val="66357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C049F-8B34-43A7-693B-4A521C1CFB7B}"/>
              </a:ext>
            </a:extLst>
          </p:cNvPr>
          <p:cNvSpPr>
            <a:spLocks noGrp="1"/>
          </p:cNvSpPr>
          <p:nvPr>
            <p:ph type="title"/>
          </p:nvPr>
        </p:nvSpPr>
        <p:spPr>
          <a:xfrm>
            <a:off x="640080" y="325369"/>
            <a:ext cx="4368602" cy="1956841"/>
          </a:xfrm>
        </p:spPr>
        <p:txBody>
          <a:bodyPr anchor="b">
            <a:normAutofit/>
          </a:bodyPr>
          <a:lstStyle/>
          <a:p>
            <a:r>
              <a:rPr lang="en-US" sz="5400"/>
              <a:t>Why ILUC?</a:t>
            </a:r>
          </a:p>
        </p:txBody>
      </p:sp>
      <p:sp>
        <p:nvSpPr>
          <p:cNvPr id="410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A29A83C-FF15-227B-DB9B-6F8BF4583AF4}"/>
              </a:ext>
            </a:extLst>
          </p:cNvPr>
          <p:cNvSpPr>
            <a:spLocks noGrp="1"/>
          </p:cNvSpPr>
          <p:nvPr>
            <p:ph idx="1"/>
          </p:nvPr>
        </p:nvSpPr>
        <p:spPr>
          <a:xfrm>
            <a:off x="640080" y="2872899"/>
            <a:ext cx="4654934" cy="3320668"/>
          </a:xfrm>
        </p:spPr>
        <p:txBody>
          <a:bodyPr>
            <a:normAutofit/>
          </a:bodyPr>
          <a:lstStyle/>
          <a:p>
            <a:pPr marL="0" indent="0">
              <a:buNone/>
            </a:pPr>
            <a:r>
              <a:rPr lang="en-US" sz="2200" dirty="0"/>
              <a:t>If biofuels use one more acre of land, the world will use one more acre unless someone else uses less.</a:t>
            </a:r>
          </a:p>
          <a:p>
            <a:pPr marL="0" indent="0">
              <a:buNone/>
            </a:pPr>
            <a:endParaRPr lang="en-US" sz="2200" dirty="0"/>
          </a:p>
          <a:p>
            <a:pPr marL="0" indent="0">
              <a:buNone/>
            </a:pPr>
            <a:r>
              <a:rPr lang="en-US" sz="2200" dirty="0"/>
              <a:t>Why should biofuels be credited if someone else uses less land?</a:t>
            </a:r>
          </a:p>
        </p:txBody>
      </p:sp>
      <p:pic>
        <p:nvPicPr>
          <p:cNvPr id="4100" name="Picture 4" descr="Gasoline pump - Wikipedia">
            <a:extLst>
              <a:ext uri="{FF2B5EF4-FFF2-40B4-BE49-F238E27FC236}">
                <a16:creationId xmlns:a16="http://schemas.microsoft.com/office/drawing/2014/main" id="{F2ADDB3F-86BE-2698-C3BA-B341E3A618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7122" r="-1" b="6329"/>
          <a:stretch>
            <a:fillRect/>
          </a:stretch>
        </p:blipFill>
        <p:spPr bwMode="auto">
          <a:xfrm>
            <a:off x="6096000" y="325369"/>
            <a:ext cx="6094477" cy="626932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380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051A-21DA-518A-C500-948C6B9269A5}"/>
              </a:ext>
            </a:extLst>
          </p:cNvPr>
          <p:cNvSpPr>
            <a:spLocks noGrp="1"/>
          </p:cNvSpPr>
          <p:nvPr>
            <p:ph type="title"/>
          </p:nvPr>
        </p:nvSpPr>
        <p:spPr/>
        <p:txBody>
          <a:bodyPr/>
          <a:lstStyle/>
          <a:p>
            <a:r>
              <a:rPr lang="en-US" dirty="0">
                <a:solidFill>
                  <a:schemeClr val="accent6">
                    <a:lumMod val="50000"/>
                  </a:schemeClr>
                </a:solidFill>
              </a:rPr>
              <a:t>Best ILUC calculations</a:t>
            </a:r>
          </a:p>
        </p:txBody>
      </p:sp>
      <p:sp>
        <p:nvSpPr>
          <p:cNvPr id="3" name="Content Placeholder 2">
            <a:extLst>
              <a:ext uri="{FF2B5EF4-FFF2-40B4-BE49-F238E27FC236}">
                <a16:creationId xmlns:a16="http://schemas.microsoft.com/office/drawing/2014/main" id="{B10E282E-8A3C-5F9E-BD28-935E8B4FE3CF}"/>
              </a:ext>
            </a:extLst>
          </p:cNvPr>
          <p:cNvSpPr>
            <a:spLocks noGrp="1"/>
          </p:cNvSpPr>
          <p:nvPr>
            <p:ph idx="1"/>
          </p:nvPr>
        </p:nvSpPr>
        <p:spPr/>
        <p:txBody>
          <a:bodyPr>
            <a:normAutofit fontScale="92500" lnSpcReduction="10000"/>
          </a:bodyPr>
          <a:lstStyle/>
          <a:p>
            <a:pPr marL="0" indent="0">
              <a:buNone/>
            </a:pPr>
            <a:r>
              <a:rPr lang="en-US" b="1" dirty="0">
                <a:solidFill>
                  <a:schemeClr val="accent6">
                    <a:lumMod val="50000"/>
                  </a:schemeClr>
                </a:solidFill>
              </a:rPr>
              <a:t>Best:</a:t>
            </a:r>
          </a:p>
          <a:p>
            <a:r>
              <a:rPr lang="en-US" b="1" dirty="0">
                <a:solidFill>
                  <a:schemeClr val="accent6">
                    <a:lumMod val="50000"/>
                  </a:schemeClr>
                </a:solidFill>
              </a:rPr>
              <a:t>Chen, Sexton &amp;  Smith (U Cal.  Berkely, in review): 83 gCO2/MJ for any biodiesel from oil palm expansion in Indonesia/Malaysia alone</a:t>
            </a:r>
            <a:r>
              <a:rPr lang="en-US" b="1" dirty="0"/>
              <a:t>.</a:t>
            </a:r>
          </a:p>
          <a:p>
            <a:r>
              <a:rPr lang="en-US" b="1" dirty="0">
                <a:solidFill>
                  <a:schemeClr val="accent6">
                    <a:lumMod val="50000"/>
                  </a:schemeClr>
                </a:solidFill>
              </a:rPr>
              <a:t>Lark et al. PNAS (2022): U.S. expansion alone more than cancels out climate benefits of corn ethanol.</a:t>
            </a:r>
          </a:p>
          <a:p>
            <a:pPr marL="0" indent="0">
              <a:buNone/>
            </a:pPr>
            <a:endParaRPr lang="en-US" b="1" dirty="0">
              <a:solidFill>
                <a:schemeClr val="accent6">
                  <a:lumMod val="50000"/>
                </a:schemeClr>
              </a:solidFill>
            </a:endParaRPr>
          </a:p>
          <a:p>
            <a:pPr marL="0" indent="0">
              <a:buNone/>
            </a:pPr>
            <a:r>
              <a:rPr lang="en-US" b="1" dirty="0">
                <a:solidFill>
                  <a:schemeClr val="accent6">
                    <a:lumMod val="50000"/>
                  </a:schemeClr>
                </a:solidFill>
              </a:rPr>
              <a:t>OF MODELS WITH HUNDREDS TO THOUSANDS OF PARAMETERS</a:t>
            </a:r>
          </a:p>
          <a:p>
            <a:pPr marL="0" indent="0">
              <a:buNone/>
            </a:pPr>
            <a:endParaRPr lang="en-US" b="1" dirty="0">
              <a:solidFill>
                <a:schemeClr val="accent6">
                  <a:lumMod val="50000"/>
                </a:schemeClr>
              </a:solidFill>
            </a:endParaRPr>
          </a:p>
          <a:p>
            <a:r>
              <a:rPr lang="en-US" b="1" dirty="0" err="1">
                <a:solidFill>
                  <a:schemeClr val="accent6">
                    <a:lumMod val="50000"/>
                  </a:schemeClr>
                </a:solidFill>
              </a:rPr>
              <a:t>Merfort</a:t>
            </a:r>
            <a:r>
              <a:rPr lang="en-US" b="1" dirty="0">
                <a:solidFill>
                  <a:schemeClr val="accent6">
                    <a:lumMod val="50000"/>
                  </a:schemeClr>
                </a:solidFill>
              </a:rPr>
              <a:t> et al. Nature Climate Change (2023) – 92 gCO2/MJ - high yield energy crops</a:t>
            </a:r>
          </a:p>
          <a:p>
            <a:endParaRPr lang="en-US" dirty="0"/>
          </a:p>
        </p:txBody>
      </p:sp>
    </p:spTree>
    <p:extLst>
      <p:ext uri="{BB962C8B-B14F-4D97-AF65-F5344CB8AC3E}">
        <p14:creationId xmlns:p14="http://schemas.microsoft.com/office/powerpoint/2010/main" val="936237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BA4F5-BDB2-87EB-512F-C93DB4AB98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5BF80-6E88-0B76-0040-57F9BB49CDAA}"/>
              </a:ext>
            </a:extLst>
          </p:cNvPr>
          <p:cNvSpPr>
            <a:spLocks noGrp="1"/>
          </p:cNvSpPr>
          <p:nvPr>
            <p:ph type="title"/>
          </p:nvPr>
        </p:nvSpPr>
        <p:spPr/>
        <p:txBody>
          <a:bodyPr>
            <a:normAutofit/>
          </a:bodyPr>
          <a:lstStyle/>
          <a:p>
            <a:r>
              <a:rPr lang="en-US" dirty="0"/>
              <a:t>Low ILUC values world’s best farmland as very, very, very cheap! </a:t>
            </a:r>
          </a:p>
        </p:txBody>
      </p:sp>
      <p:pic>
        <p:nvPicPr>
          <p:cNvPr id="1026" name="Picture 2" descr="When weeds talk – Ohio Ag Net | Ohio's Country Journal">
            <a:extLst>
              <a:ext uri="{FF2B5EF4-FFF2-40B4-BE49-F238E27FC236}">
                <a16:creationId xmlns:a16="http://schemas.microsoft.com/office/drawing/2014/main" id="{EB738545-C412-304C-AC04-BA9102C12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591" y="1572620"/>
            <a:ext cx="3610818" cy="3069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06E479-11FF-4D9B-963C-F52421F746AA}"/>
              </a:ext>
            </a:extLst>
          </p:cNvPr>
          <p:cNvSpPr txBox="1"/>
          <p:nvPr/>
        </p:nvSpPr>
        <p:spPr>
          <a:xfrm>
            <a:off x="4290591" y="1795271"/>
            <a:ext cx="3610818" cy="2554545"/>
          </a:xfrm>
          <a:prstGeom prst="rect">
            <a:avLst/>
          </a:prstGeom>
          <a:noFill/>
        </p:spPr>
        <p:txBody>
          <a:bodyPr wrap="square" rtlCol="0">
            <a:spAutoFit/>
          </a:bodyPr>
          <a:lstStyle/>
          <a:p>
            <a:r>
              <a:rPr lang="en-US" sz="3200" dirty="0">
                <a:solidFill>
                  <a:schemeClr val="bg1"/>
                </a:solidFill>
              </a:rPr>
              <a:t>ILUC 27 for soybeans means 0.5 tonnes carbon cost per hectare per year </a:t>
            </a:r>
          </a:p>
        </p:txBody>
      </p:sp>
      <p:pic>
        <p:nvPicPr>
          <p:cNvPr id="1028" name="Picture 4" descr="Please Watch This Video Of Martha Stewart Speeding Around In Her New Lawn  Mower">
            <a:extLst>
              <a:ext uri="{FF2B5EF4-FFF2-40B4-BE49-F238E27FC236}">
                <a16:creationId xmlns:a16="http://schemas.microsoft.com/office/drawing/2014/main" id="{C3CD3DEB-F939-1894-1EFA-C55995275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25" y="3030167"/>
            <a:ext cx="3610818" cy="365909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nd restoration of abandoned farms can mitigate climate change">
            <a:extLst>
              <a:ext uri="{FF2B5EF4-FFF2-40B4-BE49-F238E27FC236}">
                <a16:creationId xmlns:a16="http://schemas.microsoft.com/office/drawing/2014/main" id="{6BEB63AF-56C3-0D70-3A1A-49BA766D63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923" y="4198024"/>
            <a:ext cx="3838356" cy="24912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A9C53A-7B7A-C83C-8513-90BDBE2FEE08}"/>
              </a:ext>
            </a:extLst>
          </p:cNvPr>
          <p:cNvSpPr txBox="1"/>
          <p:nvPr/>
        </p:nvSpPr>
        <p:spPr>
          <a:xfrm>
            <a:off x="452425" y="4490384"/>
            <a:ext cx="2025748" cy="1015663"/>
          </a:xfrm>
          <a:prstGeom prst="rect">
            <a:avLst/>
          </a:prstGeom>
          <a:noFill/>
        </p:spPr>
        <p:txBody>
          <a:bodyPr wrap="square" rtlCol="0">
            <a:spAutoFit/>
          </a:bodyPr>
          <a:lstStyle/>
          <a:p>
            <a:r>
              <a:rPr lang="en-US" sz="3000" dirty="0">
                <a:solidFill>
                  <a:schemeClr val="bg1"/>
                </a:solidFill>
              </a:rPr>
              <a:t>&gt;1 tonne/ha/y</a:t>
            </a:r>
          </a:p>
        </p:txBody>
      </p:sp>
      <p:sp>
        <p:nvSpPr>
          <p:cNvPr id="7" name="TextBox 6">
            <a:extLst>
              <a:ext uri="{FF2B5EF4-FFF2-40B4-BE49-F238E27FC236}">
                <a16:creationId xmlns:a16="http://schemas.microsoft.com/office/drawing/2014/main" id="{628B7FBC-E551-111F-E149-25101A5458F4}"/>
              </a:ext>
            </a:extLst>
          </p:cNvPr>
          <p:cNvSpPr txBox="1"/>
          <p:nvPr/>
        </p:nvSpPr>
        <p:spPr>
          <a:xfrm>
            <a:off x="9146617" y="4908841"/>
            <a:ext cx="1974370" cy="553998"/>
          </a:xfrm>
          <a:prstGeom prst="rect">
            <a:avLst/>
          </a:prstGeom>
          <a:noFill/>
        </p:spPr>
        <p:txBody>
          <a:bodyPr wrap="square" rtlCol="0">
            <a:spAutoFit/>
          </a:bodyPr>
          <a:lstStyle/>
          <a:p>
            <a:r>
              <a:rPr lang="en-US" sz="3000" dirty="0">
                <a:solidFill>
                  <a:schemeClr val="bg1"/>
                </a:solidFill>
              </a:rPr>
              <a:t>3 t/ha/y</a:t>
            </a:r>
          </a:p>
        </p:txBody>
      </p:sp>
      <p:pic>
        <p:nvPicPr>
          <p:cNvPr id="9" name="Picture 2" descr="When weeds talk – Ohio Ag Net | Ohio's Country Journal">
            <a:extLst>
              <a:ext uri="{FF2B5EF4-FFF2-40B4-BE49-F238E27FC236}">
                <a16:creationId xmlns:a16="http://schemas.microsoft.com/office/drawing/2014/main" id="{4A66C119-6AF4-8BC7-AD66-843BC7995F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8759" y="1520328"/>
            <a:ext cx="3610818" cy="23893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0D1E9A6-14D1-C11F-0F72-6743EA71BC0E}"/>
              </a:ext>
            </a:extLst>
          </p:cNvPr>
          <p:cNvSpPr txBox="1"/>
          <p:nvPr/>
        </p:nvSpPr>
        <p:spPr>
          <a:xfrm>
            <a:off x="8691216" y="1672160"/>
            <a:ext cx="2429771" cy="2185214"/>
          </a:xfrm>
          <a:prstGeom prst="rect">
            <a:avLst/>
          </a:prstGeom>
          <a:noFill/>
        </p:spPr>
        <p:txBody>
          <a:bodyPr wrap="square" rtlCol="0">
            <a:spAutoFit/>
          </a:bodyPr>
          <a:lstStyle/>
          <a:p>
            <a:r>
              <a:rPr lang="en-US" sz="3400" dirty="0">
                <a:solidFill>
                  <a:schemeClr val="bg1"/>
                </a:solidFill>
              </a:rPr>
              <a:t>ILUC 20 for corn means 0.4 to 0.7 </a:t>
            </a:r>
            <a:r>
              <a:rPr lang="en-US" sz="3400" dirty="0" err="1">
                <a:solidFill>
                  <a:schemeClr val="bg1"/>
                </a:solidFill>
              </a:rPr>
              <a:t>tC</a:t>
            </a:r>
            <a:r>
              <a:rPr lang="en-US" sz="3400" dirty="0">
                <a:solidFill>
                  <a:schemeClr val="bg1"/>
                </a:solidFill>
              </a:rPr>
              <a:t>/ha/y</a:t>
            </a:r>
          </a:p>
        </p:txBody>
      </p:sp>
    </p:spTree>
    <p:extLst>
      <p:ext uri="{BB962C8B-B14F-4D97-AF65-F5344CB8AC3E}">
        <p14:creationId xmlns:p14="http://schemas.microsoft.com/office/powerpoint/2010/main" val="409121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90B54-38FF-EE88-25C7-D3CEE62F739B}"/>
              </a:ext>
            </a:extLst>
          </p:cNvPr>
          <p:cNvSpPr>
            <a:spLocks noGrp="1"/>
          </p:cNvSpPr>
          <p:nvPr>
            <p:ph type="title"/>
          </p:nvPr>
        </p:nvSpPr>
        <p:spPr/>
        <p:txBody>
          <a:bodyPr>
            <a:normAutofit/>
          </a:bodyPr>
          <a:lstStyle/>
          <a:p>
            <a:r>
              <a:rPr lang="en-US" dirty="0"/>
              <a:t>Why model claims higher prices cause economic feedbacks that lower carbon cost</a:t>
            </a:r>
          </a:p>
        </p:txBody>
      </p:sp>
      <p:sp>
        <p:nvSpPr>
          <p:cNvPr id="3" name="Content Placeholder 2">
            <a:extLst>
              <a:ext uri="{FF2B5EF4-FFF2-40B4-BE49-F238E27FC236}">
                <a16:creationId xmlns:a16="http://schemas.microsoft.com/office/drawing/2014/main" id="{01C2BE35-541D-16A3-DED3-A492A9EEA9F1}"/>
              </a:ext>
            </a:extLst>
          </p:cNvPr>
          <p:cNvSpPr>
            <a:spLocks noGrp="1"/>
          </p:cNvSpPr>
          <p:nvPr>
            <p:ph idx="1"/>
          </p:nvPr>
        </p:nvSpPr>
        <p:spPr/>
        <p:txBody>
          <a:bodyPr>
            <a:normAutofit fontScale="92500" lnSpcReduction="20000"/>
          </a:bodyPr>
          <a:lstStyle/>
          <a:p>
            <a:endParaRPr lang="en-US" dirty="0"/>
          </a:p>
          <a:p>
            <a:r>
              <a:rPr lang="en-US" dirty="0"/>
              <a:t>Bizarre stuff, such as wildly physically impossible GTAP results</a:t>
            </a:r>
          </a:p>
          <a:p>
            <a:pPr marL="0" indent="0">
              <a:buNone/>
            </a:pPr>
            <a:endParaRPr lang="en-US" dirty="0"/>
          </a:p>
          <a:p>
            <a:pPr marL="0" indent="0">
              <a:buNone/>
            </a:pPr>
            <a:r>
              <a:rPr lang="en-US" dirty="0"/>
              <a:t>Or: Other people use less land</a:t>
            </a:r>
          </a:p>
          <a:p>
            <a:pPr marL="0" indent="0">
              <a:buNone/>
            </a:pPr>
            <a:endParaRPr lang="en-US" dirty="0"/>
          </a:p>
          <a:p>
            <a:r>
              <a:rPr lang="en-US" dirty="0"/>
              <a:t>Reduced food consumption</a:t>
            </a:r>
          </a:p>
          <a:p>
            <a:endParaRPr lang="en-US" dirty="0"/>
          </a:p>
          <a:p>
            <a:r>
              <a:rPr lang="en-US" dirty="0"/>
              <a:t>Increased yields by other farmers around the world</a:t>
            </a:r>
          </a:p>
          <a:p>
            <a:endParaRPr lang="en-US" dirty="0"/>
          </a:p>
          <a:p>
            <a:r>
              <a:rPr lang="en-US" dirty="0"/>
              <a:t>Claims new low carbon but high yield cropland</a:t>
            </a:r>
          </a:p>
          <a:p>
            <a:endParaRPr lang="en-US" dirty="0"/>
          </a:p>
        </p:txBody>
      </p:sp>
    </p:spTree>
    <p:extLst>
      <p:ext uri="{BB962C8B-B14F-4D97-AF65-F5344CB8AC3E}">
        <p14:creationId xmlns:p14="http://schemas.microsoft.com/office/powerpoint/2010/main" val="4108021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670338" y="2431250"/>
            <a:ext cx="4643783" cy="3158908"/>
          </a:xfrm>
          <a:prstGeom prst="rect">
            <a:avLst/>
          </a:prstGeom>
        </p:spPr>
      </p:pic>
      <p:sp>
        <p:nvSpPr>
          <p:cNvPr id="4" name="TextBox 3"/>
          <p:cNvSpPr txBox="1"/>
          <p:nvPr/>
        </p:nvSpPr>
        <p:spPr>
          <a:xfrm>
            <a:off x="4000421" y="5769471"/>
            <a:ext cx="6456768" cy="769441"/>
          </a:xfrm>
          <a:prstGeom prst="rect">
            <a:avLst/>
          </a:prstGeom>
          <a:noFill/>
        </p:spPr>
        <p:txBody>
          <a:bodyPr wrap="none" rtlCol="0">
            <a:spAutoFit/>
          </a:bodyPr>
          <a:lstStyle/>
          <a:p>
            <a:r>
              <a:rPr lang="en-US" sz="2200" dirty="0"/>
              <a:t>Searchinger, Edwards et al., Do Biofuel Policies Seek to </a:t>
            </a:r>
          </a:p>
          <a:p>
            <a:r>
              <a:rPr lang="en-US" sz="2200" dirty="0"/>
              <a:t>Cut Emissions by Cutting Food, Science (2015)</a:t>
            </a:r>
          </a:p>
        </p:txBody>
      </p:sp>
      <p:sp>
        <p:nvSpPr>
          <p:cNvPr id="5" name="TextBox 4"/>
          <p:cNvSpPr txBox="1"/>
          <p:nvPr/>
        </p:nvSpPr>
        <p:spPr>
          <a:xfrm>
            <a:off x="914401" y="477150"/>
            <a:ext cx="10439400" cy="1077218"/>
          </a:xfrm>
          <a:prstGeom prst="rect">
            <a:avLst/>
          </a:prstGeom>
          <a:noFill/>
        </p:spPr>
        <p:txBody>
          <a:bodyPr wrap="square" rtlCol="0">
            <a:spAutoFit/>
          </a:bodyPr>
          <a:lstStyle/>
          <a:p>
            <a:r>
              <a:rPr lang="en-US" sz="3200" dirty="0">
                <a:solidFill>
                  <a:schemeClr val="accent6">
                    <a:lumMod val="50000"/>
                  </a:schemeClr>
                </a:solidFill>
              </a:rPr>
              <a:t>CARB GTAP Model Climate Benefits Flow from Reduced Food Consumption – 50% of Calories Not Replaced</a:t>
            </a:r>
          </a:p>
        </p:txBody>
      </p:sp>
      <p:sp>
        <p:nvSpPr>
          <p:cNvPr id="2" name="Slide Number Placeholder 1"/>
          <p:cNvSpPr>
            <a:spLocks noGrp="1"/>
          </p:cNvSpPr>
          <p:nvPr>
            <p:ph type="sldNum" sz="quarter" idx="12"/>
          </p:nvPr>
        </p:nvSpPr>
        <p:spPr/>
        <p:txBody>
          <a:bodyPr/>
          <a:lstStyle/>
          <a:p>
            <a:fld id="{9F8D1DEB-6695-4FDE-90E9-7E562EA81482}" type="slidenum">
              <a:rPr lang="en-US" smtClean="0"/>
              <a:pPr/>
              <a:t>26</a:t>
            </a:fld>
            <a:endParaRPr lang="en-US"/>
          </a:p>
        </p:txBody>
      </p:sp>
    </p:spTree>
    <p:extLst>
      <p:ext uri="{BB962C8B-B14F-4D97-AF65-F5344CB8AC3E}">
        <p14:creationId xmlns:p14="http://schemas.microsoft.com/office/powerpoint/2010/main" val="22512760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B104A-1575-8CC9-119B-9E0F44C6F90A}"/>
              </a:ext>
            </a:extLst>
          </p:cNvPr>
          <p:cNvSpPr>
            <a:spLocks noGrp="1"/>
          </p:cNvSpPr>
          <p:nvPr>
            <p:ph type="title"/>
          </p:nvPr>
        </p:nvSpPr>
        <p:spPr/>
        <p:txBody>
          <a:bodyPr/>
          <a:lstStyle/>
          <a:p>
            <a:r>
              <a:rPr lang="en-US" dirty="0">
                <a:solidFill>
                  <a:schemeClr val="accent6">
                    <a:lumMod val="50000"/>
                  </a:schemeClr>
                </a:solidFill>
              </a:rPr>
              <a:t>Good news</a:t>
            </a:r>
          </a:p>
        </p:txBody>
      </p:sp>
      <p:sp>
        <p:nvSpPr>
          <p:cNvPr id="3" name="Content Placeholder 2">
            <a:extLst>
              <a:ext uri="{FF2B5EF4-FFF2-40B4-BE49-F238E27FC236}">
                <a16:creationId xmlns:a16="http://schemas.microsoft.com/office/drawing/2014/main" id="{CB9EB828-9295-72C8-5862-5F69603A71F2}"/>
              </a:ext>
            </a:extLst>
          </p:cNvPr>
          <p:cNvSpPr>
            <a:spLocks noGrp="1"/>
          </p:cNvSpPr>
          <p:nvPr>
            <p:ph idx="1"/>
          </p:nvPr>
        </p:nvSpPr>
        <p:spPr/>
        <p:txBody>
          <a:bodyPr/>
          <a:lstStyle/>
          <a:p>
            <a:r>
              <a:rPr lang="en-US" dirty="0">
                <a:solidFill>
                  <a:schemeClr val="accent6">
                    <a:lumMod val="50000"/>
                  </a:schemeClr>
                </a:solidFill>
              </a:rPr>
              <a:t>GTAP has no basis at all for estimated food reduction</a:t>
            </a:r>
          </a:p>
          <a:p>
            <a:endParaRPr lang="en-US" dirty="0"/>
          </a:p>
          <a:p>
            <a:pPr lvl="1"/>
            <a:r>
              <a:rPr lang="en-US" dirty="0">
                <a:solidFill>
                  <a:schemeClr val="accent6">
                    <a:lumMod val="50000"/>
                  </a:schemeClr>
                </a:solidFill>
              </a:rPr>
              <a:t>No econometrically estimated demand elasticities</a:t>
            </a:r>
          </a:p>
          <a:p>
            <a:pPr lvl="1"/>
            <a:r>
              <a:rPr lang="en-US" dirty="0">
                <a:solidFill>
                  <a:schemeClr val="accent6">
                    <a:lumMod val="50000"/>
                  </a:schemeClr>
                </a:solidFill>
              </a:rPr>
              <a:t>No estimated cross-price elasticities</a:t>
            </a:r>
          </a:p>
          <a:p>
            <a:pPr lvl="1"/>
            <a:r>
              <a:rPr lang="en-US" dirty="0">
                <a:solidFill>
                  <a:schemeClr val="accent6">
                    <a:lumMod val="50000"/>
                  </a:schemeClr>
                </a:solidFill>
              </a:rPr>
              <a:t>Mostly invented and otherwise misused supply elasticities</a:t>
            </a:r>
          </a:p>
          <a:p>
            <a:pPr lvl="1"/>
            <a:endParaRPr lang="en-US" dirty="0"/>
          </a:p>
        </p:txBody>
      </p:sp>
    </p:spTree>
    <p:extLst>
      <p:ext uri="{BB962C8B-B14F-4D97-AF65-F5344CB8AC3E}">
        <p14:creationId xmlns:p14="http://schemas.microsoft.com/office/powerpoint/2010/main" val="31991950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178A7-AA0E-E7E2-756E-728D1CE11EF0}"/>
              </a:ext>
            </a:extLst>
          </p:cNvPr>
          <p:cNvSpPr>
            <a:spLocks noGrp="1"/>
          </p:cNvSpPr>
          <p:nvPr>
            <p:ph type="title"/>
          </p:nvPr>
        </p:nvSpPr>
        <p:spPr>
          <a:xfrm>
            <a:off x="1178442" y="1832418"/>
            <a:ext cx="10515600" cy="1325563"/>
          </a:xfrm>
        </p:spPr>
        <p:txBody>
          <a:bodyPr>
            <a:normAutofit fontScale="90000"/>
          </a:bodyPr>
          <a:lstStyle/>
          <a:p>
            <a:r>
              <a:rPr lang="en-US" dirty="0">
                <a:solidFill>
                  <a:schemeClr val="accent6">
                    <a:lumMod val="50000"/>
                  </a:schemeClr>
                </a:solidFill>
              </a:rPr>
              <a:t>But bad news: less food reduction, more ILUC, </a:t>
            </a:r>
            <a:br>
              <a:rPr lang="en-US" dirty="0">
                <a:solidFill>
                  <a:schemeClr val="accent6">
                    <a:lumMod val="50000"/>
                  </a:schemeClr>
                </a:solidFill>
              </a:rPr>
            </a:br>
            <a:br>
              <a:rPr lang="en-US" dirty="0">
                <a:solidFill>
                  <a:schemeClr val="accent6">
                    <a:lumMod val="50000"/>
                  </a:schemeClr>
                </a:solidFill>
              </a:rPr>
            </a:br>
            <a:r>
              <a:rPr lang="en-US" dirty="0">
                <a:solidFill>
                  <a:schemeClr val="accent6">
                    <a:lumMod val="50000"/>
                  </a:schemeClr>
                </a:solidFill>
              </a:rPr>
              <a:t>and </a:t>
            </a:r>
          </a:p>
        </p:txBody>
      </p:sp>
    </p:spTree>
    <p:extLst>
      <p:ext uri="{BB962C8B-B14F-4D97-AF65-F5344CB8AC3E}">
        <p14:creationId xmlns:p14="http://schemas.microsoft.com/office/powerpoint/2010/main" val="17356788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4B21CD-F540-38F8-058B-1C5F034ECDF9}"/>
              </a:ext>
            </a:extLst>
          </p:cNvPr>
          <p:cNvSpPr txBox="1"/>
          <p:nvPr/>
        </p:nvSpPr>
        <p:spPr>
          <a:xfrm>
            <a:off x="2990986" y="1232083"/>
            <a:ext cx="6443755" cy="3754874"/>
          </a:xfrm>
          <a:prstGeom prst="rect">
            <a:avLst/>
          </a:prstGeom>
          <a:noFill/>
        </p:spPr>
        <p:txBody>
          <a:bodyPr wrap="square">
            <a:spAutoFit/>
          </a:bodyPr>
          <a:lstStyle/>
          <a:p>
            <a:r>
              <a:rPr lang="en-US" sz="3300" kern="0" dirty="0">
                <a:effectLst/>
                <a:ea typeface="Times New Roman" panose="02020603050405020304" pitchFamily="18" charset="0"/>
              </a:rPr>
              <a:t>Worse:</a:t>
            </a:r>
          </a:p>
          <a:p>
            <a:endParaRPr lang="en-US" sz="3300" kern="0" dirty="0">
              <a:ea typeface="Times New Roman" panose="02020603050405020304" pitchFamily="18" charset="0"/>
            </a:endParaRPr>
          </a:p>
          <a:p>
            <a:r>
              <a:rPr lang="en-US" sz="3300" kern="0" dirty="0">
                <a:effectLst/>
                <a:ea typeface="Times New Roman" panose="02020603050405020304" pitchFamily="18" charset="0"/>
              </a:rPr>
              <a:t>1% increase in global crop prices generates &gt;0.6% increase in global mortality for children under age 5 </a:t>
            </a:r>
          </a:p>
          <a:p>
            <a:r>
              <a:rPr lang="en-US" sz="2000" kern="1800" dirty="0">
                <a:effectLst/>
                <a:ea typeface="Times New Roman" panose="02020603050405020304" pitchFamily="18" charset="0"/>
              </a:rPr>
              <a:t>Usman et al., </a:t>
            </a:r>
            <a:r>
              <a:rPr lang="en-US" sz="2000" i="1" kern="1800" dirty="0">
                <a:effectLst/>
                <a:ea typeface="Times New Roman" panose="02020603050405020304" pitchFamily="18" charset="0"/>
              </a:rPr>
              <a:t>Economics Perspectives and Policy</a:t>
            </a:r>
            <a:r>
              <a:rPr lang="en-US" sz="2000" kern="1800" dirty="0">
                <a:effectLst/>
                <a:ea typeface="Times New Roman" panose="02020603050405020304" pitchFamily="18" charset="0"/>
              </a:rPr>
              <a:t> </a:t>
            </a:r>
          </a:p>
          <a:p>
            <a:r>
              <a:rPr lang="en-US" sz="2000" kern="1800" dirty="0">
                <a:effectLst/>
                <a:ea typeface="Times New Roman" panose="02020603050405020304" pitchFamily="18" charset="0"/>
              </a:rPr>
              <a:t>47:745-773 (2024).</a:t>
            </a:r>
            <a:r>
              <a:rPr lang="en-US" sz="2000" kern="0" dirty="0">
                <a:effectLst/>
                <a:ea typeface="Times New Roman" panose="02020603050405020304" pitchFamily="18" charset="0"/>
              </a:rPr>
              <a:t> </a:t>
            </a:r>
            <a:endParaRPr lang="en-US" sz="2000" dirty="0"/>
          </a:p>
        </p:txBody>
      </p:sp>
    </p:spTree>
    <p:extLst>
      <p:ext uri="{BB962C8B-B14F-4D97-AF65-F5344CB8AC3E}">
        <p14:creationId xmlns:p14="http://schemas.microsoft.com/office/powerpoint/2010/main" val="1050848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426203-F053-D74A-AE05-6D84D71D40E6}"/>
              </a:ext>
            </a:extLst>
          </p:cNvPr>
          <p:cNvPicPr>
            <a:picLocks noChangeAspect="1"/>
          </p:cNvPicPr>
          <p:nvPr/>
        </p:nvPicPr>
        <p:blipFill>
          <a:blip r:embed="rId2"/>
          <a:stretch>
            <a:fillRect/>
          </a:stretch>
        </p:blipFill>
        <p:spPr>
          <a:xfrm>
            <a:off x="6248401" y="1763742"/>
            <a:ext cx="5291667" cy="3730625"/>
          </a:xfrm>
          <a:prstGeom prst="rect">
            <a:avLst/>
          </a:prstGeom>
        </p:spPr>
      </p:pic>
      <p:sp>
        <p:nvSpPr>
          <p:cNvPr id="2" name="AutoShape 2" descr="Meat and Dairy Production - Our World in Data">
            <a:extLst>
              <a:ext uri="{FF2B5EF4-FFF2-40B4-BE49-F238E27FC236}">
                <a16:creationId xmlns:a16="http://schemas.microsoft.com/office/drawing/2014/main" id="{5C4163B1-F4AE-224C-97C4-B6C00B633E0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Meat and Dairy Production - Our World in Data">
            <a:extLst>
              <a:ext uri="{FF2B5EF4-FFF2-40B4-BE49-F238E27FC236}">
                <a16:creationId xmlns:a16="http://schemas.microsoft.com/office/drawing/2014/main" id="{159ADE9A-484D-FB47-811A-4C19A103712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B54011FA-206C-DD41-9A28-894CE9A9906D}"/>
              </a:ext>
            </a:extLst>
          </p:cNvPr>
          <p:cNvSpPr txBox="1"/>
          <p:nvPr/>
        </p:nvSpPr>
        <p:spPr>
          <a:xfrm>
            <a:off x="1920010" y="149635"/>
            <a:ext cx="8351979" cy="1241237"/>
          </a:xfrm>
          <a:prstGeom prst="rect">
            <a:avLst/>
          </a:prstGeom>
          <a:noFill/>
        </p:spPr>
        <p:txBody>
          <a:bodyPr wrap="square" rtlCol="0">
            <a:spAutoFit/>
          </a:bodyPr>
          <a:lstStyle/>
          <a:p>
            <a:r>
              <a:rPr lang="en-US" sz="3733" b="1" dirty="0">
                <a:solidFill>
                  <a:schemeClr val="accent6">
                    <a:lumMod val="50000"/>
                  </a:schemeClr>
                </a:solidFill>
                <a:latin typeface="+mj-lt"/>
              </a:rPr>
              <a:t>Huge global growth in demand for meat &amp; milk </a:t>
            </a:r>
          </a:p>
        </p:txBody>
      </p:sp>
      <p:pic>
        <p:nvPicPr>
          <p:cNvPr id="7" name="Picture 6">
            <a:extLst>
              <a:ext uri="{FF2B5EF4-FFF2-40B4-BE49-F238E27FC236}">
                <a16:creationId xmlns:a16="http://schemas.microsoft.com/office/drawing/2014/main" id="{B4DB60EE-84E8-451F-E171-EF2E1E1CB6A0}"/>
              </a:ext>
            </a:extLst>
          </p:cNvPr>
          <p:cNvPicPr>
            <a:picLocks noChangeAspect="1"/>
          </p:cNvPicPr>
          <p:nvPr/>
        </p:nvPicPr>
        <p:blipFill>
          <a:blip r:embed="rId3"/>
          <a:stretch>
            <a:fillRect/>
          </a:stretch>
        </p:blipFill>
        <p:spPr>
          <a:xfrm>
            <a:off x="605810" y="1867002"/>
            <a:ext cx="5039249" cy="3557117"/>
          </a:xfrm>
          <a:prstGeom prst="rect">
            <a:avLst/>
          </a:prstGeom>
        </p:spPr>
      </p:pic>
    </p:spTree>
    <p:extLst>
      <p:ext uri="{BB962C8B-B14F-4D97-AF65-F5344CB8AC3E}">
        <p14:creationId xmlns:p14="http://schemas.microsoft.com/office/powerpoint/2010/main" val="4071153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0CEE6-840F-BD0D-FA1B-80674F047C3C}"/>
              </a:ext>
            </a:extLst>
          </p:cNvPr>
          <p:cNvPicPr>
            <a:picLocks noChangeAspect="1"/>
          </p:cNvPicPr>
          <p:nvPr/>
        </p:nvPicPr>
        <p:blipFill>
          <a:blip r:embed="rId2"/>
          <a:stretch>
            <a:fillRect/>
          </a:stretch>
        </p:blipFill>
        <p:spPr>
          <a:xfrm>
            <a:off x="643467" y="1275248"/>
            <a:ext cx="10905066" cy="4307502"/>
          </a:xfrm>
          <a:prstGeom prst="rect">
            <a:avLst/>
          </a:prstGeom>
        </p:spPr>
      </p:pic>
      <p:pic>
        <p:nvPicPr>
          <p:cNvPr id="3" name="Picture 2">
            <a:extLst>
              <a:ext uri="{FF2B5EF4-FFF2-40B4-BE49-F238E27FC236}">
                <a16:creationId xmlns:a16="http://schemas.microsoft.com/office/drawing/2014/main" id="{0A9721F9-F0B7-9BE7-6E89-6B2D19D27B9E}"/>
              </a:ext>
            </a:extLst>
          </p:cNvPr>
          <p:cNvPicPr>
            <a:picLocks noChangeAspect="1"/>
          </p:cNvPicPr>
          <p:nvPr/>
        </p:nvPicPr>
        <p:blipFill>
          <a:blip r:embed="rId3"/>
          <a:stretch>
            <a:fillRect/>
          </a:stretch>
        </p:blipFill>
        <p:spPr>
          <a:xfrm>
            <a:off x="9634838" y="5109423"/>
            <a:ext cx="2784889" cy="1137973"/>
          </a:xfrm>
          <a:prstGeom prst="rect">
            <a:avLst/>
          </a:prstGeom>
        </p:spPr>
      </p:pic>
      <p:sp>
        <p:nvSpPr>
          <p:cNvPr id="4" name="TextBox 3">
            <a:extLst>
              <a:ext uri="{FF2B5EF4-FFF2-40B4-BE49-F238E27FC236}">
                <a16:creationId xmlns:a16="http://schemas.microsoft.com/office/drawing/2014/main" id="{24CEEDE5-C6A6-38C7-AE15-DCA35A993C75}"/>
              </a:ext>
            </a:extLst>
          </p:cNvPr>
          <p:cNvSpPr txBox="1"/>
          <p:nvPr/>
        </p:nvSpPr>
        <p:spPr>
          <a:xfrm>
            <a:off x="894522" y="423197"/>
            <a:ext cx="10654011" cy="553998"/>
          </a:xfrm>
          <a:prstGeom prst="rect">
            <a:avLst/>
          </a:prstGeom>
          <a:noFill/>
        </p:spPr>
        <p:txBody>
          <a:bodyPr wrap="square" rtlCol="0">
            <a:spAutoFit/>
          </a:bodyPr>
          <a:lstStyle/>
          <a:p>
            <a:r>
              <a:rPr lang="en-US" sz="3000" dirty="0"/>
              <a:t>Crop prices roughly doubled post U.S. renewable fuel standard</a:t>
            </a:r>
          </a:p>
        </p:txBody>
      </p:sp>
      <p:pic>
        <p:nvPicPr>
          <p:cNvPr id="5" name="Picture 4">
            <a:extLst>
              <a:ext uri="{FF2B5EF4-FFF2-40B4-BE49-F238E27FC236}">
                <a16:creationId xmlns:a16="http://schemas.microsoft.com/office/drawing/2014/main" id="{5B5E110C-7B89-08E0-F099-C03BE023A0F6}"/>
              </a:ext>
            </a:extLst>
          </p:cNvPr>
          <p:cNvPicPr>
            <a:picLocks noChangeAspect="1"/>
          </p:cNvPicPr>
          <p:nvPr/>
        </p:nvPicPr>
        <p:blipFill>
          <a:blip r:embed="rId4"/>
          <a:stretch>
            <a:fillRect/>
          </a:stretch>
        </p:blipFill>
        <p:spPr>
          <a:xfrm>
            <a:off x="1407815" y="5678410"/>
            <a:ext cx="8849368" cy="651230"/>
          </a:xfrm>
          <a:prstGeom prst="rect">
            <a:avLst/>
          </a:prstGeom>
        </p:spPr>
      </p:pic>
    </p:spTree>
    <p:extLst>
      <p:ext uri="{BB962C8B-B14F-4D97-AF65-F5344CB8AC3E}">
        <p14:creationId xmlns:p14="http://schemas.microsoft.com/office/powerpoint/2010/main" val="18377472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78BCE-AFCA-9097-8BD7-1992D619E1A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5CB94D9-1B79-70FD-24CC-9701AC2E920B}"/>
              </a:ext>
            </a:extLst>
          </p:cNvPr>
          <p:cNvSpPr txBox="1"/>
          <p:nvPr/>
        </p:nvSpPr>
        <p:spPr>
          <a:xfrm>
            <a:off x="2874122" y="1932727"/>
            <a:ext cx="6792392" cy="1615827"/>
          </a:xfrm>
          <a:prstGeom prst="rect">
            <a:avLst/>
          </a:prstGeom>
          <a:noFill/>
        </p:spPr>
        <p:txBody>
          <a:bodyPr wrap="square">
            <a:spAutoFit/>
          </a:bodyPr>
          <a:lstStyle/>
          <a:p>
            <a:r>
              <a:rPr lang="en-US" sz="3300" kern="0" dirty="0">
                <a:ea typeface="Times New Roman" panose="02020603050405020304" pitchFamily="18" charset="0"/>
              </a:rPr>
              <a:t>If biofuels increase global crop prices by 20%, they cause increased child mortality by 600,000 per year. </a:t>
            </a:r>
            <a:endParaRPr lang="en-US" sz="2000" dirty="0"/>
          </a:p>
        </p:txBody>
      </p:sp>
    </p:spTree>
    <p:extLst>
      <p:ext uri="{BB962C8B-B14F-4D97-AF65-F5344CB8AC3E}">
        <p14:creationId xmlns:p14="http://schemas.microsoft.com/office/powerpoint/2010/main" val="2609016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6AB2-5692-4B70-0F01-59B8FA1E8AAD}"/>
              </a:ext>
            </a:extLst>
          </p:cNvPr>
          <p:cNvSpPr>
            <a:spLocks noGrp="1"/>
          </p:cNvSpPr>
          <p:nvPr>
            <p:ph type="title"/>
          </p:nvPr>
        </p:nvSpPr>
        <p:spPr/>
        <p:txBody>
          <a:bodyPr/>
          <a:lstStyle/>
          <a:p>
            <a:r>
              <a:rPr lang="en-US" dirty="0">
                <a:solidFill>
                  <a:schemeClr val="accent6">
                    <a:lumMod val="50000"/>
                  </a:schemeClr>
                </a:solidFill>
              </a:rPr>
              <a:t>ILUC asks the wrong question:</a:t>
            </a:r>
          </a:p>
        </p:txBody>
      </p:sp>
      <p:sp>
        <p:nvSpPr>
          <p:cNvPr id="3" name="Content Placeholder 2">
            <a:extLst>
              <a:ext uri="{FF2B5EF4-FFF2-40B4-BE49-F238E27FC236}">
                <a16:creationId xmlns:a16="http://schemas.microsoft.com/office/drawing/2014/main" id="{F914683E-DFEB-7D1F-20D3-9B8731C4CC09}"/>
              </a:ext>
            </a:extLst>
          </p:cNvPr>
          <p:cNvSpPr>
            <a:spLocks noGrp="1"/>
          </p:cNvSpPr>
          <p:nvPr>
            <p:ph idx="1"/>
          </p:nvPr>
        </p:nvSpPr>
        <p:spPr/>
        <p:txBody>
          <a:bodyPr>
            <a:normAutofit/>
          </a:bodyPr>
          <a:lstStyle/>
          <a:p>
            <a:pPr marL="0" indent="0">
              <a:buNone/>
            </a:pPr>
            <a:endParaRPr lang="en-US" dirty="0"/>
          </a:p>
          <a:p>
            <a:pPr marL="0" indent="0">
              <a:buNone/>
            </a:pPr>
            <a:r>
              <a:rPr lang="en-US" dirty="0"/>
              <a:t>			</a:t>
            </a:r>
            <a:r>
              <a:rPr lang="en-US" dirty="0">
                <a:solidFill>
                  <a:schemeClr val="accent6">
                    <a:lumMod val="50000"/>
                  </a:schemeClr>
                </a:solidFill>
              </a:rPr>
              <a:t>Wrong question:</a:t>
            </a:r>
          </a:p>
          <a:p>
            <a:pPr marL="0" indent="0">
              <a:buNone/>
            </a:pPr>
            <a:r>
              <a:rPr lang="en-US" dirty="0">
                <a:solidFill>
                  <a:schemeClr val="accent6">
                    <a:lumMod val="50000"/>
                  </a:schemeClr>
                </a:solidFill>
              </a:rPr>
              <a:t>What if we devote land and money for climate mitigation in one way and one way only, e.g., biofuels?</a:t>
            </a:r>
          </a:p>
          <a:p>
            <a:pPr marL="0" indent="0">
              <a:buNone/>
            </a:pPr>
            <a:r>
              <a:rPr lang="en-US" dirty="0">
                <a:solidFill>
                  <a:schemeClr val="accent6">
                    <a:lumMod val="50000"/>
                  </a:schemeClr>
                </a:solidFill>
              </a:rPr>
              <a:t>						</a:t>
            </a:r>
          </a:p>
          <a:p>
            <a:pPr marL="0" indent="0">
              <a:buNone/>
            </a:pPr>
            <a:r>
              <a:rPr lang="en-US" dirty="0">
                <a:solidFill>
                  <a:schemeClr val="accent6">
                    <a:lumMod val="50000"/>
                  </a:schemeClr>
                </a:solidFill>
              </a:rPr>
              <a:t>			Right question:</a:t>
            </a:r>
          </a:p>
          <a:p>
            <a:pPr marL="0" indent="0">
              <a:buNone/>
            </a:pPr>
            <a:r>
              <a:rPr lang="en-US" dirty="0">
                <a:solidFill>
                  <a:schemeClr val="accent6">
                    <a:lumMod val="50000"/>
                  </a:schemeClr>
                </a:solidFill>
              </a:rPr>
              <a:t>What is the most climate beneficial way to devote the same land and the same money?  </a:t>
            </a:r>
          </a:p>
        </p:txBody>
      </p:sp>
    </p:spTree>
    <p:extLst>
      <p:ext uri="{BB962C8B-B14F-4D97-AF65-F5344CB8AC3E}">
        <p14:creationId xmlns:p14="http://schemas.microsoft.com/office/powerpoint/2010/main" val="7384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C6632-1672-3EAA-9833-8499D3BB007E}"/>
              </a:ext>
            </a:extLst>
          </p:cNvPr>
          <p:cNvSpPr>
            <a:spLocks noGrp="1"/>
          </p:cNvSpPr>
          <p:nvPr>
            <p:ph type="title"/>
          </p:nvPr>
        </p:nvSpPr>
        <p:spPr/>
        <p:txBody>
          <a:bodyPr/>
          <a:lstStyle/>
          <a:p>
            <a:r>
              <a:rPr lang="en-US" dirty="0">
                <a:solidFill>
                  <a:schemeClr val="accent6">
                    <a:lumMod val="50000"/>
                  </a:schemeClr>
                </a:solidFill>
              </a:rPr>
              <a:t>Summary</a:t>
            </a:r>
          </a:p>
        </p:txBody>
      </p:sp>
      <p:sp>
        <p:nvSpPr>
          <p:cNvPr id="3" name="Content Placeholder 2">
            <a:extLst>
              <a:ext uri="{FF2B5EF4-FFF2-40B4-BE49-F238E27FC236}">
                <a16:creationId xmlns:a16="http://schemas.microsoft.com/office/drawing/2014/main" id="{94032B8C-5E9C-FC6F-4C70-969AC293431B}"/>
              </a:ext>
            </a:extLst>
          </p:cNvPr>
          <p:cNvSpPr>
            <a:spLocks noGrp="1"/>
          </p:cNvSpPr>
          <p:nvPr>
            <p:ph idx="1"/>
          </p:nvPr>
        </p:nvSpPr>
        <p:spPr/>
        <p:txBody>
          <a:bodyPr/>
          <a:lstStyle/>
          <a:p>
            <a:r>
              <a:rPr lang="en-US" dirty="0">
                <a:solidFill>
                  <a:schemeClr val="accent6">
                    <a:lumMod val="50000"/>
                  </a:schemeClr>
                </a:solidFill>
              </a:rPr>
              <a:t>Biomass-based diesel charging $2 more per gallon</a:t>
            </a:r>
          </a:p>
          <a:p>
            <a:r>
              <a:rPr lang="en-US" dirty="0">
                <a:solidFill>
                  <a:schemeClr val="accent6">
                    <a:lumMod val="50000"/>
                  </a:schemeClr>
                </a:solidFill>
              </a:rPr>
              <a:t>Extremely inefficient use of land </a:t>
            </a:r>
          </a:p>
          <a:p>
            <a:r>
              <a:rPr lang="en-US" dirty="0">
                <a:solidFill>
                  <a:schemeClr val="accent6">
                    <a:lumMod val="50000"/>
                  </a:schemeClr>
                </a:solidFill>
              </a:rPr>
              <a:t>Increasing global emissions</a:t>
            </a:r>
          </a:p>
          <a:p>
            <a:r>
              <a:rPr lang="en-US" dirty="0">
                <a:solidFill>
                  <a:schemeClr val="accent6">
                    <a:lumMod val="50000"/>
                  </a:schemeClr>
                </a:solidFill>
              </a:rPr>
              <a:t>Vast biodiversity effects</a:t>
            </a:r>
          </a:p>
          <a:p>
            <a:r>
              <a:rPr lang="en-US" dirty="0">
                <a:solidFill>
                  <a:schemeClr val="accent6">
                    <a:lumMod val="50000"/>
                  </a:schemeClr>
                </a:solidFill>
              </a:rPr>
              <a:t>Depends on reduced global food consumption</a:t>
            </a:r>
          </a:p>
          <a:p>
            <a:r>
              <a:rPr lang="en-US" dirty="0">
                <a:solidFill>
                  <a:schemeClr val="accent6">
                    <a:lumMod val="50000"/>
                  </a:schemeClr>
                </a:solidFill>
              </a:rPr>
              <a:t>Probably causing at least hundreds of thousands of increased child mortalities</a:t>
            </a:r>
          </a:p>
          <a:p>
            <a:r>
              <a:rPr lang="en-US" dirty="0">
                <a:solidFill>
                  <a:schemeClr val="accent6">
                    <a:lumMod val="50000"/>
                  </a:schemeClr>
                </a:solidFill>
              </a:rPr>
              <a:t>If expanded will reconfigure the earth</a:t>
            </a:r>
          </a:p>
          <a:p>
            <a:endParaRPr lang="en-US" dirty="0"/>
          </a:p>
          <a:p>
            <a:endParaRPr lang="en-US" dirty="0"/>
          </a:p>
        </p:txBody>
      </p:sp>
    </p:spTree>
    <p:extLst>
      <p:ext uri="{BB962C8B-B14F-4D97-AF65-F5344CB8AC3E}">
        <p14:creationId xmlns:p14="http://schemas.microsoft.com/office/powerpoint/2010/main" val="1491374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D6A64-F5E7-CAF5-329A-CA1137D422B2}"/>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D6269090-94E3-35E5-5E94-86120EE618FB}"/>
              </a:ext>
            </a:extLst>
          </p:cNvPr>
          <p:cNvPicPr>
            <a:picLocks noChangeAspect="1"/>
          </p:cNvPicPr>
          <p:nvPr/>
        </p:nvPicPr>
        <p:blipFill>
          <a:blip r:embed="rId2"/>
          <a:stretch>
            <a:fillRect/>
          </a:stretch>
        </p:blipFill>
        <p:spPr>
          <a:xfrm>
            <a:off x="2530308" y="1847202"/>
            <a:ext cx="7708900" cy="2667000"/>
          </a:xfrm>
          <a:prstGeom prst="rect">
            <a:avLst/>
          </a:prstGeom>
        </p:spPr>
      </p:pic>
      <p:sp>
        <p:nvSpPr>
          <p:cNvPr id="6" name="Textfeld 5">
            <a:extLst>
              <a:ext uri="{FF2B5EF4-FFF2-40B4-BE49-F238E27FC236}">
                <a16:creationId xmlns:a16="http://schemas.microsoft.com/office/drawing/2014/main" id="{96970369-8B98-8B25-365B-BE7A0424D272}"/>
              </a:ext>
            </a:extLst>
          </p:cNvPr>
          <p:cNvSpPr txBox="1"/>
          <p:nvPr/>
        </p:nvSpPr>
        <p:spPr>
          <a:xfrm>
            <a:off x="2241550" y="4796877"/>
            <a:ext cx="7471108" cy="954107"/>
          </a:xfrm>
          <a:prstGeom prst="rect">
            <a:avLst/>
          </a:prstGeom>
          <a:noFill/>
        </p:spPr>
        <p:txBody>
          <a:bodyPr wrap="square" rtlCol="0">
            <a:spAutoFit/>
          </a:bodyPr>
          <a:lstStyle/>
          <a:p>
            <a:r>
              <a:rPr lang="de-DE" sz="2800" dirty="0"/>
              <a:t>New </a:t>
            </a:r>
            <a:r>
              <a:rPr lang="de-DE" sz="2800" dirty="0" err="1"/>
              <a:t>cropland</a:t>
            </a:r>
            <a:r>
              <a:rPr lang="de-DE" sz="2800" dirty="0"/>
              <a:t> in </a:t>
            </a:r>
            <a:r>
              <a:rPr lang="de-DE" sz="2800" dirty="0" err="1"/>
              <a:t>low-productive</a:t>
            </a:r>
            <a:r>
              <a:rPr lang="de-DE" sz="2800" dirty="0"/>
              <a:t> </a:t>
            </a:r>
            <a:r>
              <a:rPr lang="de-DE" sz="2800" dirty="0" err="1"/>
              <a:t>lands</a:t>
            </a:r>
            <a:r>
              <a:rPr lang="de-DE" sz="2800" dirty="0"/>
              <a:t> </a:t>
            </a:r>
            <a:r>
              <a:rPr lang="de-DE" sz="2800" dirty="0" err="1"/>
              <a:t>assumed</a:t>
            </a:r>
            <a:r>
              <a:rPr lang="de-DE" sz="2800" dirty="0"/>
              <a:t> </a:t>
            </a:r>
            <a:r>
              <a:rPr lang="de-DE" sz="2800" dirty="0" err="1"/>
              <a:t>to</a:t>
            </a:r>
            <a:r>
              <a:rPr lang="de-DE" sz="2800" dirty="0"/>
              <a:t> </a:t>
            </a:r>
            <a:r>
              <a:rPr lang="de-DE" sz="2800" dirty="0" err="1"/>
              <a:t>achieve</a:t>
            </a:r>
            <a:r>
              <a:rPr lang="de-DE" sz="2800" dirty="0"/>
              <a:t> </a:t>
            </a:r>
            <a:r>
              <a:rPr lang="de-DE" sz="2800" dirty="0" err="1"/>
              <a:t>the</a:t>
            </a:r>
            <a:r>
              <a:rPr lang="de-DE" sz="2800" dirty="0"/>
              <a:t> same </a:t>
            </a:r>
            <a:r>
              <a:rPr lang="de-DE" sz="2800" dirty="0" err="1"/>
              <a:t>yields</a:t>
            </a:r>
            <a:r>
              <a:rPr lang="de-DE" sz="2800" dirty="0"/>
              <a:t> </a:t>
            </a:r>
            <a:r>
              <a:rPr lang="de-DE" sz="2800" dirty="0" err="1"/>
              <a:t>as</a:t>
            </a:r>
            <a:r>
              <a:rPr lang="de-DE" sz="2800" dirty="0"/>
              <a:t> </a:t>
            </a:r>
            <a:r>
              <a:rPr lang="de-DE" sz="2800" dirty="0" err="1"/>
              <a:t>existing</a:t>
            </a:r>
            <a:r>
              <a:rPr lang="de-DE" sz="2800" dirty="0"/>
              <a:t> </a:t>
            </a:r>
            <a:r>
              <a:rPr lang="de-DE" sz="2800" dirty="0" err="1"/>
              <a:t>cropland</a:t>
            </a:r>
            <a:r>
              <a:rPr lang="de-DE" sz="2800" dirty="0"/>
              <a:t>.</a:t>
            </a:r>
          </a:p>
        </p:txBody>
      </p:sp>
      <p:sp>
        <p:nvSpPr>
          <p:cNvPr id="2" name="TextBox 1">
            <a:extLst>
              <a:ext uri="{FF2B5EF4-FFF2-40B4-BE49-F238E27FC236}">
                <a16:creationId xmlns:a16="http://schemas.microsoft.com/office/drawing/2014/main" id="{69D7DE4F-991F-BB34-63ED-676B7C4869F6}"/>
              </a:ext>
            </a:extLst>
          </p:cNvPr>
          <p:cNvSpPr txBox="1"/>
          <p:nvPr/>
        </p:nvSpPr>
        <p:spPr>
          <a:xfrm>
            <a:off x="2374231" y="491462"/>
            <a:ext cx="6416843" cy="461665"/>
          </a:xfrm>
          <a:prstGeom prst="rect">
            <a:avLst/>
          </a:prstGeom>
          <a:noFill/>
        </p:spPr>
        <p:txBody>
          <a:bodyPr wrap="square" rtlCol="0">
            <a:spAutoFit/>
          </a:bodyPr>
          <a:lstStyle/>
          <a:p>
            <a:r>
              <a:rPr lang="en-US" sz="2400" dirty="0"/>
              <a:t>Why </a:t>
            </a:r>
            <a:r>
              <a:rPr lang="en-US" sz="2400" dirty="0" err="1"/>
              <a:t>Globiom</a:t>
            </a:r>
            <a:r>
              <a:rPr lang="en-US" sz="2400" dirty="0"/>
              <a:t> Produces Low ILUC for Ethanol</a:t>
            </a:r>
          </a:p>
        </p:txBody>
      </p:sp>
    </p:spTree>
    <p:extLst>
      <p:ext uri="{BB962C8B-B14F-4D97-AF65-F5344CB8AC3E}">
        <p14:creationId xmlns:p14="http://schemas.microsoft.com/office/powerpoint/2010/main" val="532643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BFE746-D2C0-F2B5-2B8A-7DA0A62ED46C}"/>
              </a:ext>
            </a:extLst>
          </p:cNvPr>
          <p:cNvPicPr>
            <a:picLocks noChangeAspect="1"/>
          </p:cNvPicPr>
          <p:nvPr/>
        </p:nvPicPr>
        <p:blipFill>
          <a:blip r:embed="rId3"/>
          <a:stretch>
            <a:fillRect/>
          </a:stretch>
        </p:blipFill>
        <p:spPr>
          <a:xfrm>
            <a:off x="742507" y="1284071"/>
            <a:ext cx="7772400" cy="3704143"/>
          </a:xfrm>
          <a:prstGeom prst="rect">
            <a:avLst/>
          </a:prstGeom>
        </p:spPr>
      </p:pic>
      <p:sp>
        <p:nvSpPr>
          <p:cNvPr id="3" name="TextBox 2">
            <a:extLst>
              <a:ext uri="{FF2B5EF4-FFF2-40B4-BE49-F238E27FC236}">
                <a16:creationId xmlns:a16="http://schemas.microsoft.com/office/drawing/2014/main" id="{BC719707-1461-993C-7A55-310008718E0E}"/>
              </a:ext>
            </a:extLst>
          </p:cNvPr>
          <p:cNvSpPr txBox="1"/>
          <p:nvPr/>
        </p:nvSpPr>
        <p:spPr>
          <a:xfrm>
            <a:off x="3253408" y="467139"/>
            <a:ext cx="6728791" cy="523220"/>
          </a:xfrm>
          <a:prstGeom prst="rect">
            <a:avLst/>
          </a:prstGeom>
          <a:noFill/>
        </p:spPr>
        <p:txBody>
          <a:bodyPr wrap="square" rtlCol="0">
            <a:spAutoFit/>
          </a:bodyPr>
          <a:lstStyle/>
          <a:p>
            <a:r>
              <a:rPr lang="en-US" sz="2800" dirty="0"/>
              <a:t>Global corn &amp; sugar prices also track</a:t>
            </a:r>
          </a:p>
        </p:txBody>
      </p:sp>
      <p:sp>
        <p:nvSpPr>
          <p:cNvPr id="4" name="TextBox 3">
            <a:extLst>
              <a:ext uri="{FF2B5EF4-FFF2-40B4-BE49-F238E27FC236}">
                <a16:creationId xmlns:a16="http://schemas.microsoft.com/office/drawing/2014/main" id="{C577AAEE-4AD6-1FD3-F43A-9B905AB55310}"/>
              </a:ext>
            </a:extLst>
          </p:cNvPr>
          <p:cNvSpPr txBox="1"/>
          <p:nvPr/>
        </p:nvSpPr>
        <p:spPr>
          <a:xfrm>
            <a:off x="2815447" y="4765119"/>
            <a:ext cx="8634046" cy="2092881"/>
          </a:xfrm>
          <a:prstGeom prst="rect">
            <a:avLst/>
          </a:prstGeom>
          <a:noFill/>
        </p:spPr>
        <p:txBody>
          <a:bodyPr wrap="square">
            <a:spAutoFit/>
          </a:bodyPr>
          <a:lstStyle/>
          <a:p>
            <a:r>
              <a:rPr lang="en-US" sz="2800" dirty="0">
                <a:solidFill>
                  <a:schemeClr val="accent6">
                    <a:lumMod val="50000"/>
                  </a:schemeClr>
                </a:solidFill>
              </a:rPr>
              <a:t> </a:t>
            </a:r>
          </a:p>
          <a:p>
            <a:endParaRPr lang="en-US" dirty="0">
              <a:solidFill>
                <a:schemeClr val="accent6">
                  <a:lumMod val="50000"/>
                </a:schemeClr>
              </a:solidFill>
            </a:endParaRPr>
          </a:p>
          <a:p>
            <a:r>
              <a:rPr lang="en-US" dirty="0" err="1">
                <a:solidFill>
                  <a:schemeClr val="accent6">
                    <a:lumMod val="50000"/>
                  </a:schemeClr>
                </a:solidFill>
              </a:rPr>
              <a:t>Rumanikova</a:t>
            </a:r>
            <a:r>
              <a:rPr lang="en-US" dirty="0">
                <a:solidFill>
                  <a:schemeClr val="accent6">
                    <a:lumMod val="50000"/>
                  </a:schemeClr>
                </a:solidFill>
              </a:rPr>
              <a:t> et al., The Interrelationship Between Sugar Prices at the Main World Sugar Commodities Markets, </a:t>
            </a:r>
            <a:r>
              <a:rPr lang="en-US" i="1" dirty="0">
                <a:solidFill>
                  <a:schemeClr val="accent6">
                    <a:lumMod val="50000"/>
                  </a:schemeClr>
                </a:solidFill>
              </a:rPr>
              <a:t>Sugar Tech </a:t>
            </a:r>
            <a:r>
              <a:rPr lang="en-US" dirty="0">
                <a:solidFill>
                  <a:schemeClr val="accent6">
                    <a:lumMod val="50000"/>
                  </a:schemeClr>
                </a:solidFill>
              </a:rPr>
              <a:t>(2019): “</a:t>
            </a:r>
            <a:r>
              <a:rPr lang="en-US" sz="2200" dirty="0">
                <a:solidFill>
                  <a:schemeClr val="accent6">
                    <a:lumMod val="50000"/>
                  </a:schemeClr>
                </a:solidFill>
              </a:rPr>
              <a:t>The hypotheses about the strong relationship among the price of sugar on key sugar markets and their common trend have been proven.”</a:t>
            </a:r>
          </a:p>
        </p:txBody>
      </p:sp>
    </p:spTree>
    <p:extLst>
      <p:ext uri="{BB962C8B-B14F-4D97-AF65-F5344CB8AC3E}">
        <p14:creationId xmlns:p14="http://schemas.microsoft.com/office/powerpoint/2010/main" val="1420636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E53A-5A16-A0A7-B592-A55DE41EA9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5CFC0A4-5B16-40D7-4D69-5CCD06BE2909}"/>
              </a:ext>
            </a:extLst>
          </p:cNvPr>
          <p:cNvSpPr txBox="1"/>
          <p:nvPr/>
        </p:nvSpPr>
        <p:spPr>
          <a:xfrm>
            <a:off x="-1251284" y="-789272"/>
            <a:ext cx="184731" cy="369332"/>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30E25609-6BBF-0494-D065-41A098CCBD1E}"/>
              </a:ext>
            </a:extLst>
          </p:cNvPr>
          <p:cNvSpPr txBox="1"/>
          <p:nvPr/>
        </p:nvSpPr>
        <p:spPr>
          <a:xfrm>
            <a:off x="1805957" y="5256517"/>
            <a:ext cx="8301789" cy="369332"/>
          </a:xfrm>
          <a:prstGeom prst="rect">
            <a:avLst/>
          </a:prstGeom>
          <a:noFill/>
        </p:spPr>
        <p:txBody>
          <a:bodyPr wrap="square" rtlCol="0">
            <a:spAutoFit/>
          </a:bodyPr>
          <a:lstStyle/>
          <a:p>
            <a:pPr algn="ctr"/>
            <a:r>
              <a:rPr lang="en-US" dirty="0">
                <a:solidFill>
                  <a:schemeClr val="accent6">
                    <a:lumMod val="50000"/>
                  </a:schemeClr>
                </a:solidFill>
              </a:rPr>
              <a:t>Grams CO</a:t>
            </a:r>
            <a:r>
              <a:rPr lang="en-US" baseline="-25000" dirty="0">
                <a:solidFill>
                  <a:schemeClr val="accent6">
                    <a:lumMod val="50000"/>
                  </a:schemeClr>
                </a:solidFill>
              </a:rPr>
              <a:t>2</a:t>
            </a:r>
            <a:r>
              <a:rPr lang="en-US" dirty="0">
                <a:solidFill>
                  <a:schemeClr val="accent6">
                    <a:lumMod val="50000"/>
                  </a:schemeClr>
                </a:solidFill>
              </a:rPr>
              <a:t> Per Megajoule of Biofuel</a:t>
            </a:r>
          </a:p>
        </p:txBody>
      </p:sp>
      <p:graphicFrame>
        <p:nvGraphicFramePr>
          <p:cNvPr id="2" name="Table 1">
            <a:extLst>
              <a:ext uri="{FF2B5EF4-FFF2-40B4-BE49-F238E27FC236}">
                <a16:creationId xmlns:a16="http://schemas.microsoft.com/office/drawing/2014/main" id="{AA0FD60F-177F-0FA3-56E1-A2DD5F13614E}"/>
              </a:ext>
            </a:extLst>
          </p:cNvPr>
          <p:cNvGraphicFramePr>
            <a:graphicFrameLocks noGrp="1"/>
          </p:cNvGraphicFramePr>
          <p:nvPr/>
        </p:nvGraphicFramePr>
        <p:xfrm>
          <a:off x="2249346" y="1701209"/>
          <a:ext cx="7415012" cy="3002799"/>
        </p:xfrm>
        <a:graphic>
          <a:graphicData uri="http://schemas.openxmlformats.org/drawingml/2006/table">
            <a:tbl>
              <a:tblPr firstRow="1" firstCol="1" bandRow="1">
                <a:tableStyleId>{5C22544A-7EE6-4342-B048-85BDC9FD1C3A}</a:tableStyleId>
              </a:tblPr>
              <a:tblGrid>
                <a:gridCol w="1935203">
                  <a:extLst>
                    <a:ext uri="{9D8B030D-6E8A-4147-A177-3AD203B41FA5}">
                      <a16:colId xmlns:a16="http://schemas.microsoft.com/office/drawing/2014/main" val="3818078576"/>
                    </a:ext>
                  </a:extLst>
                </a:gridCol>
                <a:gridCol w="1888639">
                  <a:extLst>
                    <a:ext uri="{9D8B030D-6E8A-4147-A177-3AD203B41FA5}">
                      <a16:colId xmlns:a16="http://schemas.microsoft.com/office/drawing/2014/main" val="2910149939"/>
                    </a:ext>
                  </a:extLst>
                </a:gridCol>
                <a:gridCol w="1653297">
                  <a:extLst>
                    <a:ext uri="{9D8B030D-6E8A-4147-A177-3AD203B41FA5}">
                      <a16:colId xmlns:a16="http://schemas.microsoft.com/office/drawing/2014/main" val="3729722260"/>
                    </a:ext>
                  </a:extLst>
                </a:gridCol>
                <a:gridCol w="1937873">
                  <a:extLst>
                    <a:ext uri="{9D8B030D-6E8A-4147-A177-3AD203B41FA5}">
                      <a16:colId xmlns:a16="http://schemas.microsoft.com/office/drawing/2014/main" val="3788912074"/>
                    </a:ext>
                  </a:extLst>
                </a:gridCol>
              </a:tblGrid>
              <a:tr h="652687">
                <a:tc>
                  <a:txBody>
                    <a:bodyPr/>
                    <a:lstStyle/>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latin typeface="+mn-lt"/>
                        </a:rPr>
                        <a:t>Soy biodiesel</a:t>
                      </a:r>
                      <a:endParaRPr lang="en-US" sz="20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Palm oil Biodiesel</a:t>
                      </a:r>
                    </a:p>
                  </a:txBody>
                  <a:tcPr marL="68580" marR="68580" marT="0" marB="0"/>
                </a:tc>
                <a:tc>
                  <a:txBody>
                    <a:bodyPr/>
                    <a:lstStyle/>
                    <a:p>
                      <a:pPr marL="0" marR="0" algn="ctr">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Canola Oil </a:t>
                      </a:r>
                    </a:p>
                  </a:txBody>
                  <a:tcPr marL="68580" marR="68580" marT="0" marB="0"/>
                </a:tc>
                <a:extLst>
                  <a:ext uri="{0D108BD9-81ED-4DB2-BD59-A6C34878D82A}">
                    <a16:rowId xmlns:a16="http://schemas.microsoft.com/office/drawing/2014/main" val="2832524325"/>
                  </a:ext>
                </a:extLst>
              </a:tr>
              <a:tr h="1175056">
                <a:tc>
                  <a:txBody>
                    <a:bodyPr/>
                    <a:lstStyle/>
                    <a:p>
                      <a:pPr marL="0" marR="0" algn="l">
                        <a:spcBef>
                          <a:spcPts val="0"/>
                        </a:spcBef>
                        <a:spcAft>
                          <a:spcPts val="0"/>
                        </a:spcAft>
                      </a:pPr>
                      <a:r>
                        <a:rPr lang="en-US" sz="2000" dirty="0">
                          <a:effectLst/>
                        </a:rPr>
                        <a:t>GTAP – California</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3200" dirty="0">
                          <a:effectLst/>
                          <a:latin typeface="+mn-lt"/>
                        </a:rPr>
                        <a:t>27 </a:t>
                      </a:r>
                      <a:endParaRPr lang="en-US" sz="3200" dirty="0">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3200" dirty="0">
                          <a:effectLst/>
                          <a:latin typeface="+mn-lt"/>
                          <a:ea typeface="Calibri" panose="020F0502020204030204" pitchFamily="34" charset="0"/>
                          <a:cs typeface="Times New Roman" panose="02020603050405020304" pitchFamily="18" charset="0"/>
                        </a:rPr>
                        <a:t>71</a:t>
                      </a:r>
                    </a:p>
                  </a:txBody>
                  <a:tcPr marL="68580" marR="68580" marT="0" marB="0"/>
                </a:tc>
                <a:tc>
                  <a:txBody>
                    <a:bodyPr/>
                    <a:lstStyle/>
                    <a:p>
                      <a:pPr marL="0" marR="0" algn="ctr">
                        <a:spcBef>
                          <a:spcPts val="0"/>
                        </a:spcBef>
                        <a:spcAft>
                          <a:spcPts val="0"/>
                        </a:spcAft>
                      </a:pPr>
                      <a:r>
                        <a:rPr lang="en-US" sz="3200" dirty="0">
                          <a:effectLst/>
                          <a:latin typeface="+mn-lt"/>
                          <a:ea typeface="Calibri" panose="020F0502020204030204" pitchFamily="34" charset="0"/>
                          <a:cs typeface="Times New Roman" panose="02020603050405020304" pitchFamily="18" charset="0"/>
                        </a:rPr>
                        <a:t>13</a:t>
                      </a:r>
                    </a:p>
                  </a:txBody>
                  <a:tcPr marL="68580" marR="68580" marT="0" marB="0"/>
                </a:tc>
                <a:extLst>
                  <a:ext uri="{0D108BD9-81ED-4DB2-BD59-A6C34878D82A}">
                    <a16:rowId xmlns:a16="http://schemas.microsoft.com/office/drawing/2014/main" val="4097980515"/>
                  </a:ext>
                </a:extLst>
              </a:tr>
              <a:tr h="1175056">
                <a:tc>
                  <a:txBody>
                    <a:bodyPr/>
                    <a:lstStyle/>
                    <a:p>
                      <a:pPr marL="0" marR="0" algn="l">
                        <a:spcBef>
                          <a:spcPts val="0"/>
                        </a:spcBef>
                        <a:spcAft>
                          <a:spcPts val="0"/>
                        </a:spcAft>
                      </a:pPr>
                      <a:r>
                        <a:rPr lang="en-US" sz="2000" dirty="0" err="1">
                          <a:effectLst/>
                          <a:latin typeface="Calibri" panose="020F0502020204030204" pitchFamily="34" charset="0"/>
                          <a:ea typeface="Calibri" panose="020F0502020204030204" pitchFamily="34" charset="0"/>
                          <a:cs typeface="Times New Roman" panose="02020603050405020304" pitchFamily="18" charset="0"/>
                        </a:rPr>
                        <a:t>Globiom</a:t>
                      </a:r>
                      <a:r>
                        <a:rPr lang="en-US" sz="2000" dirty="0">
                          <a:effectLst/>
                          <a:latin typeface="Calibri" panose="020F0502020204030204" pitchFamily="34" charset="0"/>
                          <a:ea typeface="Calibri" panose="020F0502020204030204" pitchFamily="34" charset="0"/>
                          <a:cs typeface="Times New Roman" panose="02020603050405020304" pitchFamily="18" charset="0"/>
                        </a:rPr>
                        <a:t> (EU)</a:t>
                      </a:r>
                    </a:p>
                  </a:txBody>
                  <a:tcPr marL="68580" marR="68580" marT="0" marB="0"/>
                </a:tc>
                <a:tc>
                  <a:txBody>
                    <a:bodyPr/>
                    <a:lstStyle/>
                    <a:p>
                      <a:pPr marL="0" marR="0" algn="ctr">
                        <a:spcBef>
                          <a:spcPts val="0"/>
                        </a:spcBef>
                        <a:spcAft>
                          <a:spcPts val="0"/>
                        </a:spcAft>
                      </a:pPr>
                      <a:r>
                        <a:rPr lang="en-US" sz="3200" dirty="0">
                          <a:effectLst/>
                          <a:latin typeface="+mn-lt"/>
                          <a:ea typeface="Calibri" panose="020F0502020204030204" pitchFamily="34" charset="0"/>
                          <a:cs typeface="Times New Roman" panose="02020603050405020304" pitchFamily="18" charset="0"/>
                        </a:rPr>
                        <a:t>100</a:t>
                      </a:r>
                    </a:p>
                  </a:txBody>
                  <a:tcPr marL="68580" marR="68580" marT="0" marB="0"/>
                </a:tc>
                <a:tc>
                  <a:txBody>
                    <a:bodyPr/>
                    <a:lstStyle/>
                    <a:p>
                      <a:pPr marL="0" marR="0" algn="ctr">
                        <a:spcBef>
                          <a:spcPts val="0"/>
                        </a:spcBef>
                        <a:spcAft>
                          <a:spcPts val="0"/>
                        </a:spcAft>
                      </a:pPr>
                      <a:r>
                        <a:rPr lang="en-US" sz="3200" dirty="0">
                          <a:effectLst/>
                          <a:latin typeface="+mn-lt"/>
                          <a:ea typeface="Calibri" panose="020F0502020204030204" pitchFamily="34" charset="0"/>
                          <a:cs typeface="Times New Roman" panose="02020603050405020304" pitchFamily="18" charset="0"/>
                        </a:rPr>
                        <a:t>230</a:t>
                      </a:r>
                    </a:p>
                  </a:txBody>
                  <a:tcPr marL="68580" marR="68580" marT="0" marB="0"/>
                </a:tc>
                <a:tc>
                  <a:txBody>
                    <a:bodyPr/>
                    <a:lstStyle/>
                    <a:p>
                      <a:pPr marL="0" marR="0" algn="ctr">
                        <a:spcBef>
                          <a:spcPts val="0"/>
                        </a:spcBef>
                        <a:spcAft>
                          <a:spcPts val="0"/>
                        </a:spcAft>
                      </a:pPr>
                      <a:r>
                        <a:rPr lang="en-US" sz="3200" dirty="0">
                          <a:effectLst/>
                          <a:latin typeface="+mn-lt"/>
                          <a:ea typeface="Calibri" panose="020F0502020204030204" pitchFamily="34" charset="0"/>
                          <a:cs typeface="Times New Roman" panose="02020603050405020304" pitchFamily="18" charset="0"/>
                        </a:rPr>
                        <a:t>43</a:t>
                      </a:r>
                    </a:p>
                  </a:txBody>
                  <a:tcPr marL="68580" marR="68580" marT="0" marB="0"/>
                </a:tc>
                <a:extLst>
                  <a:ext uri="{0D108BD9-81ED-4DB2-BD59-A6C34878D82A}">
                    <a16:rowId xmlns:a16="http://schemas.microsoft.com/office/drawing/2014/main" val="1306434111"/>
                  </a:ext>
                </a:extLst>
              </a:tr>
            </a:tbl>
          </a:graphicData>
        </a:graphic>
      </p:graphicFrame>
      <p:sp>
        <p:nvSpPr>
          <p:cNvPr id="9" name="TextBox 8">
            <a:extLst>
              <a:ext uri="{FF2B5EF4-FFF2-40B4-BE49-F238E27FC236}">
                <a16:creationId xmlns:a16="http://schemas.microsoft.com/office/drawing/2014/main" id="{925F9A2E-024C-E78D-0C8B-E7AC2819DE77}"/>
              </a:ext>
            </a:extLst>
          </p:cNvPr>
          <p:cNvSpPr txBox="1"/>
          <p:nvPr/>
        </p:nvSpPr>
        <p:spPr>
          <a:xfrm>
            <a:off x="2249345" y="360864"/>
            <a:ext cx="7415012" cy="1077218"/>
          </a:xfrm>
          <a:prstGeom prst="rect">
            <a:avLst/>
          </a:prstGeom>
          <a:noFill/>
        </p:spPr>
        <p:txBody>
          <a:bodyPr wrap="square" rtlCol="0">
            <a:spAutoFit/>
          </a:bodyPr>
          <a:lstStyle/>
          <a:p>
            <a:r>
              <a:rPr lang="en-US" sz="3200" dirty="0"/>
              <a:t>Wildly differential ILUCs for different vegetable oils cannot be true</a:t>
            </a:r>
          </a:p>
        </p:txBody>
      </p:sp>
    </p:spTree>
    <p:extLst>
      <p:ext uri="{BB962C8B-B14F-4D97-AF65-F5344CB8AC3E}">
        <p14:creationId xmlns:p14="http://schemas.microsoft.com/office/powerpoint/2010/main" val="23976937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C2D7644-DD00-196F-2D9F-EA862F5C4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762000"/>
            <a:ext cx="48768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6710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Reducing Europe’s land dependency and its impacts">
            <a:extLst>
              <a:ext uri="{FF2B5EF4-FFF2-40B4-BE49-F238E27FC236}">
                <a16:creationId xmlns:a16="http://schemas.microsoft.com/office/drawing/2014/main" id="{6A26813D-1600-675F-2212-99A97D5EC356}"/>
              </a:ext>
            </a:extLst>
          </p:cNvPr>
          <p:cNvPicPr>
            <a:picLocks noChangeAspect="1" noChangeArrowheads="1"/>
          </p:cNvPicPr>
          <p:nvPr/>
        </p:nvPicPr>
        <p:blipFill rotWithShape="1">
          <a:blip r:embed="rId2">
            <a:alphaModFix amt="60000"/>
            <a:extLst>
              <a:ext uri="{28A0092B-C50C-407E-A947-70E740481C1C}">
                <a14:useLocalDpi xmlns:a14="http://schemas.microsoft.com/office/drawing/2010/main" val="0"/>
              </a:ext>
            </a:extLst>
          </a:blip>
          <a:srcRect l="2204" r="6387" b="-1"/>
          <a:stretch>
            <a:fillRect/>
          </a:stretch>
        </p:blipFill>
        <p:spPr bwMode="auto">
          <a:xfrm>
            <a:off x="180975" y="175336"/>
            <a:ext cx="11823637" cy="64997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9499538-94F2-6E2A-DDD5-FC543D978D05}"/>
              </a:ext>
            </a:extLst>
          </p:cNvPr>
          <p:cNvSpPr txBox="1"/>
          <p:nvPr/>
        </p:nvSpPr>
        <p:spPr>
          <a:xfrm>
            <a:off x="838200" y="2315687"/>
            <a:ext cx="10165218" cy="101601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dirty="0">
                <a:solidFill>
                  <a:srgbClr val="FFFFFF"/>
                </a:solidFill>
                <a:latin typeface="+mj-lt"/>
                <a:ea typeface="+mj-ea"/>
                <a:cs typeface="+mj-cs"/>
              </a:rPr>
              <a:t>Land is valuable stuff for climate! </a:t>
            </a:r>
          </a:p>
        </p:txBody>
      </p:sp>
      <p:sp>
        <p:nvSpPr>
          <p:cNvPr id="3" name="Content Placeholder 2">
            <a:extLst>
              <a:ext uri="{FF2B5EF4-FFF2-40B4-BE49-F238E27FC236}">
                <a16:creationId xmlns:a16="http://schemas.microsoft.com/office/drawing/2014/main" id="{19BF8EBE-7749-5F40-8EA0-A48C3F1C346D}"/>
              </a:ext>
            </a:extLst>
          </p:cNvPr>
          <p:cNvSpPr>
            <a:spLocks noGrp="1"/>
          </p:cNvSpPr>
          <p:nvPr>
            <p:ph idx="1"/>
          </p:nvPr>
        </p:nvSpPr>
        <p:spPr>
          <a:xfrm>
            <a:off x="838200" y="3526300"/>
            <a:ext cx="10165218" cy="2588458"/>
          </a:xfrm>
        </p:spPr>
        <p:txBody>
          <a:bodyPr vert="horz" lIns="91440" tIns="45720" rIns="91440" bIns="45720" rtlCol="0">
            <a:normAutofit/>
          </a:bodyPr>
          <a:lstStyle/>
          <a:p>
            <a:pPr marL="0"/>
            <a:r>
              <a:rPr lang="en-US" sz="2000" dirty="0">
                <a:solidFill>
                  <a:srgbClr val="FFFFFF"/>
                </a:solidFill>
              </a:rPr>
              <a:t>Need More Food &amp; More Carbon Storage</a:t>
            </a:r>
          </a:p>
          <a:p>
            <a:pPr marL="0"/>
            <a:r>
              <a:rPr lang="en-US" sz="2000" dirty="0">
                <a:solidFill>
                  <a:srgbClr val="FFFFFF"/>
                </a:solidFill>
              </a:rPr>
              <a:t>Fixed Land Area</a:t>
            </a:r>
          </a:p>
          <a:p>
            <a:pPr marL="0"/>
            <a:endParaRPr lang="en-US" sz="2000" dirty="0">
              <a:solidFill>
                <a:srgbClr val="FFFFFF"/>
              </a:solidFill>
            </a:endParaRPr>
          </a:p>
        </p:txBody>
      </p:sp>
      <p:sp>
        <p:nvSpPr>
          <p:cNvPr id="6" name="TextBox 5">
            <a:extLst>
              <a:ext uri="{FF2B5EF4-FFF2-40B4-BE49-F238E27FC236}">
                <a16:creationId xmlns:a16="http://schemas.microsoft.com/office/drawing/2014/main" id="{93BE692C-6B47-546F-003A-1BC91EE1C587}"/>
              </a:ext>
            </a:extLst>
          </p:cNvPr>
          <p:cNvSpPr txBox="1"/>
          <p:nvPr/>
        </p:nvSpPr>
        <p:spPr>
          <a:xfrm>
            <a:off x="2849241" y="4391123"/>
            <a:ext cx="7945429" cy="1938992"/>
          </a:xfrm>
          <a:prstGeom prst="rect">
            <a:avLst/>
          </a:prstGeom>
          <a:noFill/>
        </p:spPr>
        <p:txBody>
          <a:bodyPr wrap="square" rtlCol="0">
            <a:spAutoFit/>
          </a:bodyPr>
          <a:lstStyle/>
          <a:p>
            <a:r>
              <a:rPr lang="en-US" sz="4000" dirty="0">
                <a:solidFill>
                  <a:schemeClr val="bg1"/>
                </a:solidFill>
              </a:rPr>
              <a:t>Minimize the land carbon footprint and </a:t>
            </a:r>
          </a:p>
          <a:p>
            <a:r>
              <a:rPr lang="en-US" sz="4000" dirty="0">
                <a:solidFill>
                  <a:schemeClr val="bg1"/>
                </a:solidFill>
              </a:rPr>
              <a:t>Don’t make the problem worse</a:t>
            </a:r>
          </a:p>
        </p:txBody>
      </p:sp>
      <p:sp>
        <p:nvSpPr>
          <p:cNvPr id="7" name="TextBox 6">
            <a:extLst>
              <a:ext uri="{FF2B5EF4-FFF2-40B4-BE49-F238E27FC236}">
                <a16:creationId xmlns:a16="http://schemas.microsoft.com/office/drawing/2014/main" id="{2B9464E9-5EE3-879B-B8CF-5280069F6268}"/>
              </a:ext>
            </a:extLst>
          </p:cNvPr>
          <p:cNvSpPr txBox="1"/>
          <p:nvPr/>
        </p:nvSpPr>
        <p:spPr>
          <a:xfrm>
            <a:off x="838199" y="1698171"/>
            <a:ext cx="7617031" cy="707886"/>
          </a:xfrm>
          <a:prstGeom prst="rect">
            <a:avLst/>
          </a:prstGeom>
          <a:noFill/>
        </p:spPr>
        <p:txBody>
          <a:bodyPr wrap="square" rtlCol="0">
            <a:spAutoFit/>
          </a:bodyPr>
          <a:lstStyle/>
          <a:p>
            <a:r>
              <a:rPr lang="en-US" sz="4000" dirty="0">
                <a:solidFill>
                  <a:schemeClr val="bg1"/>
                </a:solidFill>
              </a:rPr>
              <a:t>More efficient use of land</a:t>
            </a:r>
          </a:p>
        </p:txBody>
      </p:sp>
    </p:spTree>
    <p:extLst>
      <p:ext uri="{BB962C8B-B14F-4D97-AF65-F5344CB8AC3E}">
        <p14:creationId xmlns:p14="http://schemas.microsoft.com/office/powerpoint/2010/main" val="108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83300" y="3416300"/>
            <a:ext cx="12700" cy="12700"/>
          </a:xfrm>
          <a:prstGeom prst="rect">
            <a:avLst/>
          </a:prstGeom>
        </p:spPr>
      </p:pic>
      <p:pic>
        <p:nvPicPr>
          <p:cNvPr id="5" name="Picture 4"/>
          <p:cNvPicPr>
            <a:picLocks noChangeAspect="1"/>
          </p:cNvPicPr>
          <p:nvPr/>
        </p:nvPicPr>
        <p:blipFill>
          <a:blip r:embed="rId2"/>
          <a:stretch>
            <a:fillRect/>
          </a:stretch>
        </p:blipFill>
        <p:spPr>
          <a:xfrm>
            <a:off x="6083300" y="3416300"/>
            <a:ext cx="12700" cy="12700"/>
          </a:xfrm>
          <a:prstGeom prst="rect">
            <a:avLst/>
          </a:prstGeom>
        </p:spPr>
      </p:pic>
      <p:pic>
        <p:nvPicPr>
          <p:cNvPr id="6" name="Picture 5"/>
          <p:cNvPicPr>
            <a:picLocks noChangeAspect="1"/>
          </p:cNvPicPr>
          <p:nvPr/>
        </p:nvPicPr>
        <p:blipFill>
          <a:blip r:embed="rId3"/>
          <a:stretch>
            <a:fillRect/>
          </a:stretch>
        </p:blipFill>
        <p:spPr>
          <a:xfrm>
            <a:off x="7258595" y="2692389"/>
            <a:ext cx="2402645" cy="1349896"/>
          </a:xfrm>
          <a:prstGeom prst="rect">
            <a:avLst/>
          </a:prstGeom>
        </p:spPr>
      </p:pic>
      <p:sp>
        <p:nvSpPr>
          <p:cNvPr id="8" name="TextBox 7"/>
          <p:cNvSpPr txBox="1"/>
          <p:nvPr/>
        </p:nvSpPr>
        <p:spPr>
          <a:xfrm>
            <a:off x="4571999" y="0"/>
            <a:ext cx="5833241" cy="523220"/>
          </a:xfrm>
          <a:prstGeom prst="rect">
            <a:avLst/>
          </a:prstGeom>
          <a:noFill/>
        </p:spPr>
        <p:txBody>
          <a:bodyPr wrap="square" rtlCol="0">
            <a:spAutoFit/>
          </a:bodyPr>
          <a:lstStyle/>
          <a:p>
            <a:r>
              <a:rPr lang="en-US" sz="2800" dirty="0">
                <a:solidFill>
                  <a:srgbClr val="FF0000"/>
                </a:solidFill>
              </a:rPr>
              <a:t>Solar conversion efficiencies (net)</a:t>
            </a:r>
          </a:p>
        </p:txBody>
      </p:sp>
      <p:pic>
        <p:nvPicPr>
          <p:cNvPr id="10" name="Picture 9"/>
          <p:cNvPicPr>
            <a:picLocks noChangeAspect="1"/>
          </p:cNvPicPr>
          <p:nvPr/>
        </p:nvPicPr>
        <p:blipFill>
          <a:blip r:embed="rId4"/>
          <a:stretch>
            <a:fillRect/>
          </a:stretch>
        </p:blipFill>
        <p:spPr>
          <a:xfrm>
            <a:off x="197332" y="238124"/>
            <a:ext cx="4192317" cy="2504501"/>
          </a:xfrm>
          <a:prstGeom prst="rect">
            <a:avLst/>
          </a:prstGeom>
        </p:spPr>
      </p:pic>
      <p:cxnSp>
        <p:nvCxnSpPr>
          <p:cNvPr id="12" name="Straight Arrow Connector 11"/>
          <p:cNvCxnSpPr>
            <a:cxnSpLocks/>
          </p:cNvCxnSpPr>
          <p:nvPr/>
        </p:nvCxnSpPr>
        <p:spPr>
          <a:xfrm flipV="1">
            <a:off x="4456100" y="1686925"/>
            <a:ext cx="2425302" cy="2616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9982200" y="2979320"/>
            <a:ext cx="2209800" cy="923330"/>
          </a:xfrm>
          <a:prstGeom prst="rect">
            <a:avLst/>
          </a:prstGeom>
        </p:spPr>
        <p:txBody>
          <a:bodyPr wrap="square">
            <a:spAutoFit/>
          </a:bodyPr>
          <a:lstStyle/>
          <a:p>
            <a:r>
              <a:rPr lang="en-US" b="1" dirty="0"/>
              <a:t>Brazil sugarcane </a:t>
            </a:r>
          </a:p>
          <a:p>
            <a:r>
              <a:rPr lang="en-US" b="1" dirty="0"/>
              <a:t>ethanol 2 (0.2%) </a:t>
            </a:r>
          </a:p>
          <a:p>
            <a:r>
              <a:rPr lang="en-US" b="1" dirty="0"/>
              <a:t>jet fuel 1.1 (0.11%)</a:t>
            </a:r>
          </a:p>
        </p:txBody>
      </p:sp>
      <p:pic>
        <p:nvPicPr>
          <p:cNvPr id="13" name="Picture 19" descr="Corn field"/>
          <p:cNvPicPr>
            <a:picLocks noChangeAspect="1" noChangeArrowheads="1"/>
          </p:cNvPicPr>
          <p:nvPr/>
        </p:nvPicPr>
        <p:blipFill>
          <a:blip r:embed="rId5" cstate="print"/>
          <a:srcRect/>
          <a:stretch>
            <a:fillRect/>
          </a:stretch>
        </p:blipFill>
        <p:spPr bwMode="auto">
          <a:xfrm>
            <a:off x="7239000" y="579134"/>
            <a:ext cx="2362200" cy="1649354"/>
          </a:xfrm>
          <a:prstGeom prst="rect">
            <a:avLst/>
          </a:prstGeom>
          <a:noFill/>
          <a:ln w="9525">
            <a:noFill/>
            <a:miter lim="800000"/>
            <a:headEnd/>
            <a:tailEnd/>
          </a:ln>
        </p:spPr>
      </p:pic>
      <p:cxnSp>
        <p:nvCxnSpPr>
          <p:cNvPr id="17" name="Straight Arrow Connector 16"/>
          <p:cNvCxnSpPr>
            <a:cxnSpLocks/>
          </p:cNvCxnSpPr>
          <p:nvPr/>
        </p:nvCxnSpPr>
        <p:spPr>
          <a:xfrm>
            <a:off x="4436189" y="1978327"/>
            <a:ext cx="2465125" cy="11167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9722333" y="1301234"/>
            <a:ext cx="2272334" cy="646331"/>
          </a:xfrm>
          <a:prstGeom prst="rect">
            <a:avLst/>
          </a:prstGeom>
        </p:spPr>
        <p:txBody>
          <a:bodyPr wrap="square">
            <a:spAutoFit/>
          </a:bodyPr>
          <a:lstStyle/>
          <a:p>
            <a:pPr algn="ctr"/>
            <a:r>
              <a:rPr lang="en-US" b="1" dirty="0"/>
              <a:t>Iowa corn ethanol</a:t>
            </a:r>
          </a:p>
          <a:p>
            <a:pPr algn="ctr"/>
            <a:r>
              <a:rPr lang="en-US" b="1" dirty="0"/>
              <a:t> 1.3  (0.13%)</a:t>
            </a:r>
          </a:p>
        </p:txBody>
      </p:sp>
      <p:pic>
        <p:nvPicPr>
          <p:cNvPr id="27" name="Picture 26"/>
          <p:cNvPicPr>
            <a:picLocks noChangeAspect="1"/>
          </p:cNvPicPr>
          <p:nvPr/>
        </p:nvPicPr>
        <p:blipFill>
          <a:blip r:embed="rId6"/>
          <a:stretch>
            <a:fillRect/>
          </a:stretch>
        </p:blipFill>
        <p:spPr>
          <a:xfrm>
            <a:off x="489250" y="3567026"/>
            <a:ext cx="3761787" cy="2624562"/>
          </a:xfrm>
          <a:prstGeom prst="rect">
            <a:avLst/>
          </a:prstGeom>
        </p:spPr>
      </p:pic>
      <p:sp>
        <p:nvSpPr>
          <p:cNvPr id="28" name="Rectangle 27"/>
          <p:cNvSpPr/>
          <p:nvPr/>
        </p:nvSpPr>
        <p:spPr>
          <a:xfrm>
            <a:off x="1423664" y="6352143"/>
            <a:ext cx="2423121" cy="369332"/>
          </a:xfrm>
          <a:prstGeom prst="rect">
            <a:avLst/>
          </a:prstGeom>
        </p:spPr>
        <p:txBody>
          <a:bodyPr wrap="square">
            <a:spAutoFit/>
          </a:bodyPr>
          <a:lstStyle/>
          <a:p>
            <a:r>
              <a:rPr lang="en-US" b="1" dirty="0"/>
              <a:t>PV:  &gt;110 (&gt;11%)   </a:t>
            </a:r>
          </a:p>
        </p:txBody>
      </p:sp>
      <p:cxnSp>
        <p:nvCxnSpPr>
          <p:cNvPr id="29" name="Straight Arrow Connector 28"/>
          <p:cNvCxnSpPr>
            <a:cxnSpLocks/>
          </p:cNvCxnSpPr>
          <p:nvPr/>
        </p:nvCxnSpPr>
        <p:spPr>
          <a:xfrm>
            <a:off x="2083182" y="2742632"/>
            <a:ext cx="0" cy="791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9F8D1DEB-6695-4FDE-90E9-7E562EA81482}" type="slidenum">
              <a:rPr lang="en-US" smtClean="0"/>
              <a:pPr/>
              <a:t>5</a:t>
            </a:fld>
            <a:endParaRPr lang="en-US"/>
          </a:p>
        </p:txBody>
      </p:sp>
      <p:sp>
        <p:nvSpPr>
          <p:cNvPr id="11" name="TextBox 10">
            <a:extLst>
              <a:ext uri="{FF2B5EF4-FFF2-40B4-BE49-F238E27FC236}">
                <a16:creationId xmlns:a16="http://schemas.microsoft.com/office/drawing/2014/main" id="{11BE03E5-627A-606E-AA7B-D6B3CF75D1A1}"/>
              </a:ext>
            </a:extLst>
          </p:cNvPr>
          <p:cNvSpPr txBox="1"/>
          <p:nvPr/>
        </p:nvSpPr>
        <p:spPr>
          <a:xfrm>
            <a:off x="1351075" y="1624340"/>
            <a:ext cx="2050181" cy="523220"/>
          </a:xfrm>
          <a:prstGeom prst="rect">
            <a:avLst/>
          </a:prstGeom>
          <a:noFill/>
        </p:spPr>
        <p:txBody>
          <a:bodyPr wrap="square" rtlCol="0">
            <a:spAutoFit/>
          </a:bodyPr>
          <a:lstStyle/>
          <a:p>
            <a:r>
              <a:rPr lang="en-US" sz="2800" b="1" dirty="0"/>
              <a:t>1000 joules</a:t>
            </a:r>
          </a:p>
        </p:txBody>
      </p:sp>
      <p:pic>
        <p:nvPicPr>
          <p:cNvPr id="3074" name="Picture 2" descr="Record soybean crop forecast for Brazil in 2020-21 | 2020-10-08 | World  Grain">
            <a:extLst>
              <a:ext uri="{FF2B5EF4-FFF2-40B4-BE49-F238E27FC236}">
                <a16:creationId xmlns:a16="http://schemas.microsoft.com/office/drawing/2014/main" id="{FE0FE969-248D-BE0A-8FF6-7C2AB97B4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19687" y="4400247"/>
            <a:ext cx="2402645" cy="1601022"/>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C12CC690-3600-473B-352C-148D2BAC4E39}"/>
              </a:ext>
            </a:extLst>
          </p:cNvPr>
          <p:cNvSpPr txBox="1"/>
          <p:nvPr/>
        </p:nvSpPr>
        <p:spPr>
          <a:xfrm>
            <a:off x="9905999" y="4910436"/>
            <a:ext cx="2286001" cy="923330"/>
          </a:xfrm>
          <a:prstGeom prst="rect">
            <a:avLst/>
          </a:prstGeom>
          <a:noFill/>
        </p:spPr>
        <p:txBody>
          <a:bodyPr wrap="square" rtlCol="0">
            <a:spAutoFit/>
          </a:bodyPr>
          <a:lstStyle/>
          <a:p>
            <a:r>
              <a:rPr lang="en-US" b="1" dirty="0"/>
              <a:t>Brazilian &amp; U.S. soybean biodiesel ~1 (0.1%)</a:t>
            </a:r>
          </a:p>
        </p:txBody>
      </p:sp>
      <p:cxnSp>
        <p:nvCxnSpPr>
          <p:cNvPr id="22" name="Straight Arrow Connector 21">
            <a:extLst>
              <a:ext uri="{FF2B5EF4-FFF2-40B4-BE49-F238E27FC236}">
                <a16:creationId xmlns:a16="http://schemas.microsoft.com/office/drawing/2014/main" id="{AE56C90A-2802-6B39-4A73-2CD03778DA56}"/>
              </a:ext>
            </a:extLst>
          </p:cNvPr>
          <p:cNvCxnSpPr>
            <a:cxnSpLocks/>
          </p:cNvCxnSpPr>
          <p:nvPr/>
        </p:nvCxnSpPr>
        <p:spPr>
          <a:xfrm>
            <a:off x="4467829" y="1978327"/>
            <a:ext cx="2497505" cy="29119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8465E5AF-F1E9-490F-F239-6D780A87A58C}"/>
              </a:ext>
            </a:extLst>
          </p:cNvPr>
          <p:cNvSpPr txBox="1"/>
          <p:nvPr/>
        </p:nvSpPr>
        <p:spPr>
          <a:xfrm>
            <a:off x="2983993" y="3498929"/>
            <a:ext cx="6677247" cy="1384995"/>
          </a:xfrm>
          <a:prstGeom prst="rect">
            <a:avLst/>
          </a:prstGeom>
          <a:solidFill>
            <a:schemeClr val="tx1"/>
          </a:solidFill>
        </p:spPr>
        <p:txBody>
          <a:bodyPr wrap="square" rtlCol="0">
            <a:spAutoFit/>
          </a:bodyPr>
          <a:lstStyle/>
          <a:p>
            <a:r>
              <a:rPr lang="en-US" dirty="0">
                <a:solidFill>
                  <a:schemeClr val="bg1"/>
                </a:solidFill>
              </a:rPr>
              <a:t> </a:t>
            </a:r>
            <a:r>
              <a:rPr lang="en-US" sz="4200" dirty="0">
                <a:solidFill>
                  <a:schemeClr val="bg1"/>
                </a:solidFill>
              </a:rPr>
              <a:t>In electric car,  300x more miles per acre</a:t>
            </a:r>
          </a:p>
        </p:txBody>
      </p:sp>
    </p:spTree>
    <p:extLst>
      <p:ext uri="{BB962C8B-B14F-4D97-AF65-F5344CB8AC3E}">
        <p14:creationId xmlns:p14="http://schemas.microsoft.com/office/powerpoint/2010/main" val="135144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8503-30CF-2286-29B4-9789D2E49D05}"/>
              </a:ext>
            </a:extLst>
          </p:cNvPr>
          <p:cNvSpPr>
            <a:spLocks noGrp="1"/>
          </p:cNvSpPr>
          <p:nvPr>
            <p:ph type="title"/>
          </p:nvPr>
        </p:nvSpPr>
        <p:spPr/>
        <p:txBody>
          <a:bodyPr/>
          <a:lstStyle/>
          <a:p>
            <a:r>
              <a:rPr lang="en-US" dirty="0">
                <a:solidFill>
                  <a:schemeClr val="accent6">
                    <a:lumMod val="50000"/>
                  </a:schemeClr>
                </a:solidFill>
              </a:rPr>
              <a:t>COP proposed 4-fold increase in sustainable fuels  </a:t>
            </a:r>
          </a:p>
        </p:txBody>
      </p:sp>
      <p:sp>
        <p:nvSpPr>
          <p:cNvPr id="3" name="Content Placeholder 2">
            <a:extLst>
              <a:ext uri="{FF2B5EF4-FFF2-40B4-BE49-F238E27FC236}">
                <a16:creationId xmlns:a16="http://schemas.microsoft.com/office/drawing/2014/main" id="{BE6FF06E-C18A-5AA0-37C4-64CA3A093868}"/>
              </a:ext>
            </a:extLst>
          </p:cNvPr>
          <p:cNvSpPr>
            <a:spLocks noGrp="1"/>
          </p:cNvSpPr>
          <p:nvPr>
            <p:ph idx="1"/>
          </p:nvPr>
        </p:nvSpPr>
        <p:spPr/>
        <p:txBody>
          <a:bodyPr/>
          <a:lstStyle/>
          <a:p>
            <a:r>
              <a:rPr lang="en-US" dirty="0">
                <a:solidFill>
                  <a:schemeClr val="accent6">
                    <a:lumMod val="50000"/>
                  </a:schemeClr>
                </a:solidFill>
              </a:rPr>
              <a:t>If biofuels, this would require ~375 million more acres cropland – equivalent to all U.S. cropland</a:t>
            </a:r>
          </a:p>
          <a:p>
            <a:pPr marL="0" indent="0">
              <a:buNone/>
            </a:pPr>
            <a:endParaRPr lang="en-US" dirty="0">
              <a:solidFill>
                <a:schemeClr val="accent6">
                  <a:lumMod val="50000"/>
                </a:schemeClr>
              </a:solidFill>
            </a:endParaRPr>
          </a:p>
        </p:txBody>
      </p:sp>
    </p:spTree>
    <p:extLst>
      <p:ext uri="{BB962C8B-B14F-4D97-AF65-F5344CB8AC3E}">
        <p14:creationId xmlns:p14="http://schemas.microsoft.com/office/powerpoint/2010/main" val="2102773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 full-size commercial jet plane parked in the middle of an oil palm plantation, which has been carved out of a vast Southeast Asian rainforest. The background features a dense tropical jungle with towering trees and thick foliage, contrasting sharply with the cleared land of the plantation. A gasoline pump stands nearby with the word 'Biodiesel' clearly written on it, emphasizing the connection between aviation and renewable fuel sources. The scene is bathed in warm sunlight, highlighting the deep green hues of the rainforest and the metallic body of the jet.">
            <a:extLst>
              <a:ext uri="{FF2B5EF4-FFF2-40B4-BE49-F238E27FC236}">
                <a16:creationId xmlns:a16="http://schemas.microsoft.com/office/drawing/2014/main" id="{D564FEF4-8BD7-492E-DD89-FC17810F60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520" y="0"/>
            <a:ext cx="106476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 full-size commercial jet plane parked in the middle of an oil palm plantation, which has been carved out of a vast Southeast Asian rainforest. The background features a dense tropical jungle with towering trees and thick foliage, contrasting sharply with the cleared land of the plantation. A gasoline pump stands nearby with the word 'Biodiesel' clearly written on it, emphasizing the connection between aviation and renewable fuel sources. The scene is bathed in warm sunlight, highlighting the deep green hues of the rainforest and the metallic body of the jet.">
            <a:extLst>
              <a:ext uri="{FF2B5EF4-FFF2-40B4-BE49-F238E27FC236}">
                <a16:creationId xmlns:a16="http://schemas.microsoft.com/office/drawing/2014/main" id="{568F6705-4B72-F16D-2C1C-89E526B7B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0"/>
            <a:ext cx="1178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8BE3E78-549F-B2D7-297D-CBF1C11EC41C}"/>
              </a:ext>
            </a:extLst>
          </p:cNvPr>
          <p:cNvSpPr txBox="1"/>
          <p:nvPr/>
        </p:nvSpPr>
        <p:spPr>
          <a:xfrm>
            <a:off x="1228978" y="157146"/>
            <a:ext cx="8796130" cy="2062103"/>
          </a:xfrm>
          <a:prstGeom prst="rect">
            <a:avLst/>
          </a:prstGeom>
          <a:solidFill>
            <a:schemeClr val="accent6">
              <a:lumMod val="50000"/>
            </a:schemeClr>
          </a:solidFill>
        </p:spPr>
        <p:txBody>
          <a:bodyPr wrap="square" rtlCol="0">
            <a:spAutoFit/>
          </a:bodyPr>
          <a:lstStyle/>
          <a:p>
            <a:pPr algn="ctr"/>
            <a:r>
              <a:rPr lang="en-US" sz="3200" dirty="0">
                <a:solidFill>
                  <a:schemeClr val="bg1"/>
                </a:solidFill>
              </a:rPr>
              <a:t>Making just 25% of Global Aviation Fuel in 2050 from Vegetable Oil? </a:t>
            </a:r>
          </a:p>
          <a:p>
            <a:pPr algn="ctr"/>
            <a:r>
              <a:rPr lang="en-US" sz="3200" dirty="0">
                <a:solidFill>
                  <a:schemeClr val="bg1"/>
                </a:solidFill>
              </a:rPr>
              <a:t>20-40% of global cropland</a:t>
            </a:r>
          </a:p>
          <a:p>
            <a:pPr algn="ctr"/>
            <a:r>
              <a:rPr lang="en-US" sz="3200" dirty="0">
                <a:solidFill>
                  <a:schemeClr val="bg1"/>
                </a:solidFill>
              </a:rPr>
              <a:t>Requires 1 to 2 more Indias </a:t>
            </a:r>
          </a:p>
        </p:txBody>
      </p:sp>
      <p:sp>
        <p:nvSpPr>
          <p:cNvPr id="5" name="TextBox 4">
            <a:extLst>
              <a:ext uri="{FF2B5EF4-FFF2-40B4-BE49-F238E27FC236}">
                <a16:creationId xmlns:a16="http://schemas.microsoft.com/office/drawing/2014/main" id="{70477B5C-FBBA-74F6-7B6E-D820D17AC85B}"/>
              </a:ext>
            </a:extLst>
          </p:cNvPr>
          <p:cNvSpPr txBox="1"/>
          <p:nvPr/>
        </p:nvSpPr>
        <p:spPr>
          <a:xfrm>
            <a:off x="1425039" y="4655127"/>
            <a:ext cx="8383979" cy="769441"/>
          </a:xfrm>
          <a:prstGeom prst="rect">
            <a:avLst/>
          </a:prstGeom>
          <a:solidFill>
            <a:schemeClr val="accent6">
              <a:lumMod val="50000"/>
            </a:schemeClr>
          </a:solidFill>
        </p:spPr>
        <p:txBody>
          <a:bodyPr wrap="square" rtlCol="0">
            <a:spAutoFit/>
          </a:bodyPr>
          <a:lstStyle/>
          <a:p>
            <a:r>
              <a:rPr lang="en-US" sz="2200" dirty="0">
                <a:solidFill>
                  <a:schemeClr val="bg1"/>
                </a:solidFill>
              </a:rPr>
              <a:t>All crops could provide 15% of global primary energy and far less final energy</a:t>
            </a:r>
          </a:p>
        </p:txBody>
      </p:sp>
    </p:spTree>
    <p:extLst>
      <p:ext uri="{BB962C8B-B14F-4D97-AF65-F5344CB8AC3E}">
        <p14:creationId xmlns:p14="http://schemas.microsoft.com/office/powerpoint/2010/main" val="317775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626642-CEA5-AE86-84B2-D474688E9104}"/>
              </a:ext>
            </a:extLst>
          </p:cNvPr>
          <p:cNvPicPr>
            <a:picLocks noChangeAspect="1"/>
          </p:cNvPicPr>
          <p:nvPr/>
        </p:nvPicPr>
        <p:blipFill>
          <a:blip r:embed="rId2"/>
          <a:stretch>
            <a:fillRect/>
          </a:stretch>
        </p:blipFill>
        <p:spPr>
          <a:xfrm>
            <a:off x="2773342" y="309093"/>
            <a:ext cx="8306068" cy="5863107"/>
          </a:xfrm>
          <a:prstGeom prst="rect">
            <a:avLst/>
          </a:prstGeom>
        </p:spPr>
      </p:pic>
      <p:sp>
        <p:nvSpPr>
          <p:cNvPr id="4" name="TextBox 3">
            <a:extLst>
              <a:ext uri="{FF2B5EF4-FFF2-40B4-BE49-F238E27FC236}">
                <a16:creationId xmlns:a16="http://schemas.microsoft.com/office/drawing/2014/main" id="{ADB95F3A-6DAF-DD12-A463-977055485B78}"/>
              </a:ext>
            </a:extLst>
          </p:cNvPr>
          <p:cNvSpPr txBox="1"/>
          <p:nvPr/>
        </p:nvSpPr>
        <p:spPr>
          <a:xfrm>
            <a:off x="630462" y="2474893"/>
            <a:ext cx="8788195" cy="1384995"/>
          </a:xfrm>
          <a:prstGeom prst="rect">
            <a:avLst/>
          </a:prstGeom>
          <a:solidFill>
            <a:schemeClr val="accent6">
              <a:lumMod val="50000"/>
            </a:schemeClr>
          </a:solidFill>
        </p:spPr>
        <p:txBody>
          <a:bodyPr wrap="square" rtlCol="0">
            <a:spAutoFit/>
          </a:bodyPr>
          <a:lstStyle/>
          <a:p>
            <a:r>
              <a:rPr lang="en-US" sz="2800" dirty="0">
                <a:solidFill>
                  <a:schemeClr val="bg1"/>
                </a:solidFill>
              </a:rPr>
              <a:t>Oil seeds expanded  ~250 million acres over 20 years</a:t>
            </a:r>
          </a:p>
          <a:p>
            <a:r>
              <a:rPr lang="en-US" sz="2800" dirty="0">
                <a:solidFill>
                  <a:schemeClr val="bg1"/>
                </a:solidFill>
              </a:rPr>
              <a:t>40% growth in vegetable oil due to biomass-based diesel</a:t>
            </a:r>
          </a:p>
        </p:txBody>
      </p:sp>
    </p:spTree>
    <p:extLst>
      <p:ext uri="{BB962C8B-B14F-4D97-AF65-F5344CB8AC3E}">
        <p14:creationId xmlns:p14="http://schemas.microsoft.com/office/powerpoint/2010/main" val="118939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2D323-72F8-52B9-EE03-3901CE7A4A0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46B1DE0-64EC-B229-6087-8C0A0BA13593}"/>
              </a:ext>
            </a:extLst>
          </p:cNvPr>
          <p:cNvSpPr txBox="1"/>
          <p:nvPr/>
        </p:nvSpPr>
        <p:spPr>
          <a:xfrm>
            <a:off x="-4385" y="1219385"/>
            <a:ext cx="3611880" cy="278594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dirty="0">
                <a:solidFill>
                  <a:schemeClr val="tx1"/>
                </a:solidFill>
                <a:latin typeface="+mj-lt"/>
                <a:ea typeface="+mj-ea"/>
                <a:cs typeface="+mj-cs"/>
              </a:rPr>
              <a:t>Direct Deforestation</a:t>
            </a:r>
          </a:p>
        </p:txBody>
      </p:sp>
      <p:pic>
        <p:nvPicPr>
          <p:cNvPr id="6" name="Picture 5">
            <a:extLst>
              <a:ext uri="{FF2B5EF4-FFF2-40B4-BE49-F238E27FC236}">
                <a16:creationId xmlns:a16="http://schemas.microsoft.com/office/drawing/2014/main" id="{EA93611E-498C-052E-234E-86E69D24446F}"/>
              </a:ext>
            </a:extLst>
          </p:cNvPr>
          <p:cNvPicPr>
            <a:picLocks noChangeAspect="1"/>
          </p:cNvPicPr>
          <p:nvPr/>
        </p:nvPicPr>
        <p:blipFill rotWithShape="1">
          <a:blip r:embed="rId3"/>
          <a:srcRect l="11019" r="-4" b="-4"/>
          <a:stretch/>
        </p:blipFill>
        <p:spPr>
          <a:xfrm>
            <a:off x="7570565" y="68673"/>
            <a:ext cx="4489888" cy="3368111"/>
          </a:xfrm>
          <a:prstGeom prst="rect">
            <a:avLst/>
          </a:prstGeom>
        </p:spPr>
      </p:pic>
      <p:pic>
        <p:nvPicPr>
          <p:cNvPr id="1028" name="Picture 4" descr="Soya | Greenpeace UK">
            <a:extLst>
              <a:ext uri="{FF2B5EF4-FFF2-40B4-BE49-F238E27FC236}">
                <a16:creationId xmlns:a16="http://schemas.microsoft.com/office/drawing/2014/main" id="{1CD2E7DE-1B81-2BA9-A02C-A199D9A813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30" r="-1" b="-1"/>
          <a:stretch/>
        </p:blipFill>
        <p:spPr bwMode="auto">
          <a:xfrm>
            <a:off x="7570565" y="3509264"/>
            <a:ext cx="4614002" cy="33487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DCD1155-F614-2C5F-C619-428AAB88978F}"/>
              </a:ext>
            </a:extLst>
          </p:cNvPr>
          <p:cNvPicPr>
            <a:picLocks noChangeAspect="1"/>
          </p:cNvPicPr>
          <p:nvPr/>
        </p:nvPicPr>
        <p:blipFill>
          <a:blip r:embed="rId5"/>
          <a:stretch>
            <a:fillRect/>
          </a:stretch>
        </p:blipFill>
        <p:spPr>
          <a:xfrm>
            <a:off x="1771650" y="4005332"/>
            <a:ext cx="5473700" cy="2844800"/>
          </a:xfrm>
          <a:prstGeom prst="rect">
            <a:avLst/>
          </a:prstGeom>
        </p:spPr>
      </p:pic>
      <p:pic>
        <p:nvPicPr>
          <p:cNvPr id="10" name="Picture 9">
            <a:extLst>
              <a:ext uri="{FF2B5EF4-FFF2-40B4-BE49-F238E27FC236}">
                <a16:creationId xmlns:a16="http://schemas.microsoft.com/office/drawing/2014/main" id="{6598B52B-50A1-5210-C95B-5907C4D9E99C}"/>
              </a:ext>
            </a:extLst>
          </p:cNvPr>
          <p:cNvPicPr>
            <a:picLocks noChangeAspect="1"/>
          </p:cNvPicPr>
          <p:nvPr/>
        </p:nvPicPr>
        <p:blipFill>
          <a:blip r:embed="rId6"/>
          <a:stretch>
            <a:fillRect/>
          </a:stretch>
        </p:blipFill>
        <p:spPr>
          <a:xfrm>
            <a:off x="1632496" y="228600"/>
            <a:ext cx="5891106" cy="3111500"/>
          </a:xfrm>
          <a:prstGeom prst="rect">
            <a:avLst/>
          </a:prstGeom>
        </p:spPr>
      </p:pic>
      <p:sp>
        <p:nvSpPr>
          <p:cNvPr id="11" name="TextBox 10">
            <a:extLst>
              <a:ext uri="{FF2B5EF4-FFF2-40B4-BE49-F238E27FC236}">
                <a16:creationId xmlns:a16="http://schemas.microsoft.com/office/drawing/2014/main" id="{7A9B10A4-248B-8E5B-E171-5D216351ABEA}"/>
              </a:ext>
            </a:extLst>
          </p:cNvPr>
          <p:cNvSpPr txBox="1"/>
          <p:nvPr/>
        </p:nvSpPr>
        <p:spPr>
          <a:xfrm>
            <a:off x="3492500" y="495300"/>
            <a:ext cx="2235200" cy="369332"/>
          </a:xfrm>
          <a:prstGeom prst="rect">
            <a:avLst/>
          </a:prstGeom>
          <a:noFill/>
        </p:spPr>
        <p:txBody>
          <a:bodyPr wrap="square" rtlCol="0">
            <a:spAutoFit/>
          </a:bodyPr>
          <a:lstStyle/>
          <a:p>
            <a:r>
              <a:rPr lang="en-US" dirty="0"/>
              <a:t>Oil Palm</a:t>
            </a:r>
          </a:p>
        </p:txBody>
      </p:sp>
      <p:sp>
        <p:nvSpPr>
          <p:cNvPr id="12" name="TextBox 11">
            <a:extLst>
              <a:ext uri="{FF2B5EF4-FFF2-40B4-BE49-F238E27FC236}">
                <a16:creationId xmlns:a16="http://schemas.microsoft.com/office/drawing/2014/main" id="{E55774F7-2FD3-7DA9-EAAE-2529625FF363}"/>
              </a:ext>
            </a:extLst>
          </p:cNvPr>
          <p:cNvSpPr txBox="1"/>
          <p:nvPr/>
        </p:nvSpPr>
        <p:spPr>
          <a:xfrm>
            <a:off x="3607495" y="4485898"/>
            <a:ext cx="2806700" cy="369332"/>
          </a:xfrm>
          <a:prstGeom prst="rect">
            <a:avLst/>
          </a:prstGeom>
          <a:noFill/>
        </p:spPr>
        <p:txBody>
          <a:bodyPr wrap="square" rtlCol="0">
            <a:spAutoFit/>
          </a:bodyPr>
          <a:lstStyle/>
          <a:p>
            <a:r>
              <a:rPr lang="en-US" dirty="0"/>
              <a:t>Soy</a:t>
            </a:r>
          </a:p>
        </p:txBody>
      </p:sp>
      <p:sp>
        <p:nvSpPr>
          <p:cNvPr id="3" name="TextBox 2">
            <a:extLst>
              <a:ext uri="{FF2B5EF4-FFF2-40B4-BE49-F238E27FC236}">
                <a16:creationId xmlns:a16="http://schemas.microsoft.com/office/drawing/2014/main" id="{0418CEA1-5916-34B5-98DB-060BF9528CF0}"/>
              </a:ext>
            </a:extLst>
          </p:cNvPr>
          <p:cNvSpPr txBox="1"/>
          <p:nvPr/>
        </p:nvSpPr>
        <p:spPr>
          <a:xfrm>
            <a:off x="6915521" y="5703945"/>
            <a:ext cx="4574979" cy="954107"/>
          </a:xfrm>
          <a:prstGeom prst="rect">
            <a:avLst/>
          </a:prstGeom>
          <a:noFill/>
        </p:spPr>
        <p:txBody>
          <a:bodyPr wrap="square" rtlCol="0">
            <a:spAutoFit/>
          </a:bodyPr>
          <a:lstStyle/>
          <a:p>
            <a:r>
              <a:rPr lang="en-US" sz="1400" dirty="0"/>
              <a:t>Sources: WRI, </a:t>
            </a:r>
            <a:r>
              <a:rPr lang="en-US" sz="1400" dirty="0">
                <a:hlinkClick r:id="rId7"/>
              </a:rPr>
              <a:t>https://research.wri.org/gfr/forest-extent-indicators/deforestation-agriculture</a:t>
            </a:r>
            <a:r>
              <a:rPr lang="en-US" sz="1400" dirty="0"/>
              <a:t> &amp; own calculations from FAO data (assembled World in Data, Statista data biodiesel &amp; various sources contribution of vegetable oil</a:t>
            </a:r>
          </a:p>
        </p:txBody>
      </p:sp>
    </p:spTree>
    <p:extLst>
      <p:ext uri="{BB962C8B-B14F-4D97-AF65-F5344CB8AC3E}">
        <p14:creationId xmlns:p14="http://schemas.microsoft.com/office/powerpoint/2010/main" val="3285347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72601200F3D046825A75DF5A6E819F" ma:contentTypeVersion="19" ma:contentTypeDescription="Create a new document." ma:contentTypeScope="" ma:versionID="afc1ba1c9bb591d69d7214efababc163">
  <xsd:schema xmlns:xsd="http://www.w3.org/2001/XMLSchema" xmlns:xs="http://www.w3.org/2001/XMLSchema" xmlns:p="http://schemas.microsoft.com/office/2006/metadata/properties" xmlns:ns1="http://schemas.microsoft.com/sharepoint/v3" xmlns:ns2="79adf513-09a8-4850-8ad5-7ab91760ab77" xmlns:ns3="f01af37b-b357-48b0-a576-b64b7e6d7c4b" targetNamespace="http://schemas.microsoft.com/office/2006/metadata/properties" ma:root="true" ma:fieldsID="3a5afd62d34146b17e0875da11510999" ns1:_="" ns2:_="" ns3:_="">
    <xsd:import namespace="http://schemas.microsoft.com/sharepoint/v3"/>
    <xsd:import namespace="79adf513-09a8-4850-8ad5-7ab91760ab77"/>
    <xsd:import namespace="f01af37b-b357-48b0-a576-b64b7e6d7c4b"/>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DateTaken" minOccurs="0"/>
                <xsd:element ref="ns3:SharedWithUsers" minOccurs="0"/>
                <xsd:element ref="ns3:SharedWithDetails" minOccurs="0"/>
                <xsd:element ref="ns2:MediaLengthInSeconds" minOccurs="0"/>
                <xsd:element ref="ns2:MediaServiceObjectDetectorVersions" minOccurs="0"/>
                <xsd:element ref="ns2:MediaServiceLocation"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adf513-09a8-4850-8ad5-7ab91760ab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5073050-3fd1-4e92-a2b5-a3b9c7057e57"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1af37b-b357-48b0-a576-b64b7e6d7c4b"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d36659e-3135-4dd3-8b42-93ada21b5fbd}" ma:internalName="TaxCatchAll" ma:showField="CatchAllData" ma:web="f01af37b-b357-48b0-a576-b64b7e6d7c4b">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9adf513-09a8-4850-8ad5-7ab91760ab77">
      <Terms xmlns="http://schemas.microsoft.com/office/infopath/2007/PartnerControls"/>
    </lcf76f155ced4ddcb4097134ff3c332f>
    <TaxCatchAll xmlns="f01af37b-b357-48b0-a576-b64b7e6d7c4b"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14D03196-0979-4A33-A508-1B9E5E01F5DF}"/>
</file>

<file path=customXml/itemProps2.xml><?xml version="1.0" encoding="utf-8"?>
<ds:datastoreItem xmlns:ds="http://schemas.openxmlformats.org/officeDocument/2006/customXml" ds:itemID="{8D853B04-62EB-4D88-987F-A84E8849837A}"/>
</file>

<file path=customXml/itemProps3.xml><?xml version="1.0" encoding="utf-8"?>
<ds:datastoreItem xmlns:ds="http://schemas.openxmlformats.org/officeDocument/2006/customXml" ds:itemID="{C4D316A4-C85C-43AB-825E-BAE88D57DEA7}"/>
</file>

<file path=docProps/app.xml><?xml version="1.0" encoding="utf-8"?>
<Properties xmlns="http://schemas.openxmlformats.org/officeDocument/2006/extended-properties" xmlns:vt="http://schemas.openxmlformats.org/officeDocument/2006/docPropsVTypes">
  <TotalTime>14855</TotalTime>
  <Words>2107</Words>
  <Application>Microsoft Macintosh PowerPoint</Application>
  <PresentationFormat>Widescreen</PresentationFormat>
  <Paragraphs>201</Paragraphs>
  <Slides>37</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Aptos Display</vt:lpstr>
      <vt:lpstr>Arial</vt:lpstr>
      <vt:lpstr>Calibri</vt:lpstr>
      <vt:lpstr>Tahoma</vt:lpstr>
      <vt:lpstr>Times New Roman</vt:lpstr>
      <vt:lpstr>Office Theme</vt:lpstr>
      <vt:lpstr>PowerPoint Presentation</vt:lpstr>
      <vt:lpstr>Even more pasture than crop expansion into forest </vt:lpstr>
      <vt:lpstr>PowerPoint Presentation</vt:lpstr>
      <vt:lpstr>PowerPoint Presentation</vt:lpstr>
      <vt:lpstr>PowerPoint Presentation</vt:lpstr>
      <vt:lpstr>COP proposed 4-fold increase in sustainable fuels  </vt:lpstr>
      <vt:lpstr>PowerPoint Presentation</vt:lpstr>
      <vt:lpstr>PowerPoint Presentation</vt:lpstr>
      <vt:lpstr>PowerPoint Presentation</vt:lpstr>
      <vt:lpstr>PowerPoint Presentation</vt:lpstr>
      <vt:lpstr>PowerPoint Presentation</vt:lpstr>
      <vt:lpstr>PowerPoint Presentation</vt:lpstr>
      <vt:lpstr>Claims to carbon advantages of biofuels treat  land as free.</vt:lpstr>
      <vt:lpstr>PowerPoint Presentation</vt:lpstr>
      <vt:lpstr>PowerPoint Presentation</vt:lpstr>
      <vt:lpstr>PowerPoint Presentation</vt:lpstr>
      <vt:lpstr>PowerPoint Presentation</vt:lpstr>
      <vt:lpstr>Carbon Opportunity Cost</vt:lpstr>
      <vt:lpstr>PowerPoint Presentation</vt:lpstr>
      <vt:lpstr>COCs  (and all ILUC) significantly underestimate carbon costs: each 1 acre of additional cropland in forests results in 1.5 to 2 acres of deforestation</vt:lpstr>
      <vt:lpstr>Q: In a world that badly needs more food per acre, does it make sense:  (a) to divert the world’s best farmland away from food?   </vt:lpstr>
      <vt:lpstr>Why ILUC?</vt:lpstr>
      <vt:lpstr>Best ILUC calculations</vt:lpstr>
      <vt:lpstr>Low ILUC values world’s best farmland as very, very, very cheap! </vt:lpstr>
      <vt:lpstr>Why model claims higher prices cause economic feedbacks that lower carbon cost</vt:lpstr>
      <vt:lpstr>PowerPoint Presentation</vt:lpstr>
      <vt:lpstr>Good news</vt:lpstr>
      <vt:lpstr>But bad news: less food reduction, more ILUC,   and </vt:lpstr>
      <vt:lpstr>PowerPoint Presentation</vt:lpstr>
      <vt:lpstr>PowerPoint Presentation</vt:lpstr>
      <vt:lpstr>PowerPoint Presentation</vt:lpstr>
      <vt:lpstr>ILUC asks the wrong question:</vt:lpstr>
      <vt:lpstr>Summary</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Timothy D. Searchinger</dc:creator>
  <cp:lastModifiedBy>Timothy D. Searchinger</cp:lastModifiedBy>
  <cp:revision>91</cp:revision>
  <dcterms:created xsi:type="dcterms:W3CDTF">2025-10-24T01:37:20Z</dcterms:created>
  <dcterms:modified xsi:type="dcterms:W3CDTF">2025-11-06T16:48:22Z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0x010100FF72601200F3D046825A75DF5A6E819F</vt:lpwstr>
  </property>
</Properties>
</file>