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1"/>
  </p:sldMasterIdLst>
  <p:notesMasterIdLst>
    <p:notesMasterId r:id="rId10"/>
  </p:notesMasterIdLst>
  <p:handoutMasterIdLst>
    <p:handoutMasterId r:id="rId11"/>
  </p:handoutMasterIdLst>
  <p:sldIdLst>
    <p:sldId id="260" r:id="rId2"/>
    <p:sldId id="278" r:id="rId3"/>
    <p:sldId id="2468" r:id="rId4"/>
    <p:sldId id="2460" r:id="rId5"/>
    <p:sldId id="2467" r:id="rId6"/>
    <p:sldId id="2463" r:id="rId7"/>
    <p:sldId id="2469" r:id="rId8"/>
    <p:sldId id="2466" r:id="rId9"/>
  </p:sldIdLst>
  <p:sldSz cx="14630400" cy="8229600"/>
  <p:notesSz cx="6858000" cy="9144000"/>
  <p:defaultTextStyle>
    <a:defPPr>
      <a:defRPr lang="en-US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19500"/>
    <a:srgbClr val="007836"/>
    <a:srgbClr val="BE0F34"/>
    <a:srgbClr val="820150"/>
    <a:srgbClr val="502D7F"/>
    <a:srgbClr val="00338E"/>
    <a:srgbClr val="0081AB"/>
    <a:srgbClr val="758F9D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26" autoAdjust="0"/>
    <p:restoredTop sz="81349"/>
  </p:normalViewPr>
  <p:slideViewPr>
    <p:cSldViewPr snapToGrid="0" snapToObjects="1">
      <p:cViewPr varScale="1">
        <p:scale>
          <a:sx n="81" d="100"/>
          <a:sy n="81" d="100"/>
        </p:scale>
        <p:origin x="6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7" d="100"/>
          <a:sy n="117" d="100"/>
        </p:scale>
        <p:origin x="497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A69A9C-1087-184F-8370-423E175D9D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090E3D-F5E5-0D40-B323-A25B85CF9E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6E50B8-2EF8-564F-AE86-D84E6C503530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E3AA97-2F38-5340-B685-1E0EA3E358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B732F3-25A6-284F-A24C-5FD21AE6BEE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078BA3-E235-9946-9A4D-07E907F68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00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C8D20-1945-7145-91A2-3D134BDA25E2}" type="datetimeFigureOut">
              <a:rPr lang="en-US" smtClean="0"/>
              <a:t>10/13/25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104DB-87CA-D64F-AB86-DB2520DDF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55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Stock image of cloud formations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0104DB-87CA-D64F-AB86-DB2520DDF5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61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0104DB-87CA-D64F-AB86-DB2520DDF5D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09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0104DB-87CA-D64F-AB86-DB2520DDF5D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06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_Plain_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36B83B-A5E4-524E-96A9-DFC12D58F12A}"/>
              </a:ext>
            </a:extLst>
          </p:cNvPr>
          <p:cNvSpPr/>
          <p:nvPr userDrawn="1"/>
        </p:nvSpPr>
        <p:spPr>
          <a:xfrm>
            <a:off x="914400" y="0"/>
            <a:ext cx="5486400" cy="822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1DF1AC-1D08-B945-A034-B740A35902F9}"/>
              </a:ext>
            </a:extLst>
          </p:cNvPr>
          <p:cNvSpPr txBox="1"/>
          <p:nvPr userDrawn="1"/>
        </p:nvSpPr>
        <p:spPr>
          <a:xfrm>
            <a:off x="1371600" y="7543800"/>
            <a:ext cx="3657600" cy="2286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en-US" sz="800" dirty="0">
                <a:solidFill>
                  <a:srgbClr val="616265">
                    <a:alpha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PNNL is operated by Battelle for the U.S. Department of Energy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743200"/>
            <a:ext cx="4572000" cy="18288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r">
              <a:defRPr sz="48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3061D5F4-8719-384B-945C-9A27060F99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0529" y="5669280"/>
            <a:ext cx="4572000" cy="27432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 algn="r">
              <a:buNone/>
              <a:defRPr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add presenter’s name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E2D432E-6648-6643-9C6E-38B1EFF5EE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71600" y="5983356"/>
            <a:ext cx="4572000" cy="27432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 algn="r">
              <a:buNone/>
              <a:defRPr sz="1600">
                <a:solidFill>
                  <a:srgbClr val="6162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/>
            </a:lvl2pPr>
            <a:lvl3pPr marL="1097280" indent="0">
              <a:buNone/>
              <a:defRPr/>
            </a:lvl3pPr>
            <a:lvl4pPr marL="1645920" indent="0">
              <a:buNone/>
              <a:defRPr/>
            </a:lvl4pPr>
            <a:lvl5pPr marL="2194560" indent="0">
              <a:buNone/>
              <a:defRPr/>
            </a:lvl5pPr>
          </a:lstStyle>
          <a:p>
            <a:pPr lvl="0"/>
            <a:r>
              <a:rPr lang="en-US" dirty="0"/>
              <a:t>Click to add presenter’s title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15389B-4BB4-1644-9B7E-35A85D0C1E3B}"/>
              </a:ext>
            </a:extLst>
          </p:cNvPr>
          <p:cNvSpPr txBox="1"/>
          <p:nvPr userDrawn="1"/>
        </p:nvSpPr>
        <p:spPr>
          <a:xfrm>
            <a:off x="3710609" y="-1245704"/>
            <a:ext cx="18473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5A7D3E1-BCC3-C843-81A0-EA4EDFB4452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71600" y="237744"/>
            <a:ext cx="1280160" cy="124922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290C8FB-601C-A04C-84F7-213A857D3E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70529" y="7260594"/>
            <a:ext cx="929809" cy="155448"/>
          </a:xfrm>
          <a:prstGeom prst="rect">
            <a:avLst/>
          </a:prstGeom>
        </p:spPr>
      </p:pic>
      <p:sp>
        <p:nvSpPr>
          <p:cNvPr id="15" name="Date Placeholder 1">
            <a:extLst>
              <a:ext uri="{FF2B5EF4-FFF2-40B4-BE49-F238E27FC236}">
                <a16:creationId xmlns:a16="http://schemas.microsoft.com/office/drawing/2014/main" id="{9D9DB338-5D5C-4ACA-9ECF-C3E34C4412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51641" y="4915645"/>
            <a:ext cx="3290888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4F8E3-4ED9-44B4-99E6-8A3D2CF8D415}" type="datetime4">
              <a:rPr lang="en-US" smtClean="0"/>
              <a:t>October 13, 2025</a:t>
            </a:fld>
            <a:endParaRPr lang="en-US" dirty="0"/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F55B65E8-4040-44D0-A4FE-A050FD948A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9037" y="7730118"/>
            <a:ext cx="4937125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305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49C90B8-4BAF-9A46-98DB-81259C436289}"/>
              </a:ext>
            </a:extLst>
          </p:cNvPr>
          <p:cNvSpPr/>
          <p:nvPr userDrawn="1"/>
        </p:nvSpPr>
        <p:spPr>
          <a:xfrm>
            <a:off x="5029200" y="0"/>
            <a:ext cx="9601200" cy="822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66026595-8D7E-D24C-9263-B65316A326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0800" y="457200"/>
            <a:ext cx="7772400" cy="7315200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3338E046-DF9E-FC49-A812-491AB8058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994296" y="7772400"/>
            <a:ext cx="453223" cy="4572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12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E7A4BB3-E848-5A44-82DF-322201952C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1D0CE8D1-2F12-5A44-A6B5-2CD466F52A6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00800" y="6858000"/>
            <a:ext cx="7772400" cy="9144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99B87A2-8960-403D-AE0D-D54946272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9" y="2295525"/>
            <a:ext cx="4572001" cy="1590675"/>
          </a:xfrm>
          <a:prstGeom prst="rect">
            <a:avLst/>
          </a:prstGeom>
        </p:spPr>
        <p:txBody>
          <a:bodyPr lIns="0" anchor="b"/>
          <a:lstStyle>
            <a:lvl1pPr>
              <a:defRPr lang="en-US" sz="3600" b="1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1" name="Content Placeholder 13">
            <a:extLst>
              <a:ext uri="{FF2B5EF4-FFF2-40B4-BE49-F238E27FC236}">
                <a16:creationId xmlns:a16="http://schemas.microsoft.com/office/drawing/2014/main" id="{29354FF4-9871-4E1B-A45A-ABAA2BE2B69B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1394459" y="4373033"/>
            <a:ext cx="4572000" cy="3429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822960" indent="-274320">
              <a:buFont typeface="Wingdings" panose="05000000000000000000" pitchFamily="2" charset="2"/>
              <a:buChar char="§"/>
              <a:defRPr sz="2400"/>
            </a:lvl2pPr>
            <a:lvl3pPr marL="1371600" indent="-274320">
              <a:buFont typeface="Wingdings" panose="05000000000000000000" pitchFamily="2" charset="2"/>
              <a:buChar char="ü"/>
              <a:defRPr sz="2000"/>
            </a:lvl3pPr>
            <a:lvl4pPr>
              <a:defRPr sz="1800"/>
            </a:lvl4pPr>
            <a:lvl5pPr marL="2468880" indent="-274320"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47EFCEB6-2E27-4C42-A1E5-AC8A8BA837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03408" y="7795155"/>
            <a:ext cx="3108007" cy="4344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E7B1-A6C1-4E39-8665-A73ED03F32E1}" type="datetimeFigureOut">
              <a:rPr lang="en-US" smtClean="0"/>
              <a:pPr/>
              <a:t>10/13/25</a:t>
            </a:fld>
            <a:endParaRPr lang="en-US" dirty="0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A86FAFB9-0DC0-4AB0-9E8B-6EC7C8ABAA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9246" y="7772400"/>
            <a:ext cx="12007821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82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49C90B8-4BAF-9A46-98DB-81259C436289}"/>
              </a:ext>
            </a:extLst>
          </p:cNvPr>
          <p:cNvSpPr/>
          <p:nvPr userDrawn="1"/>
        </p:nvSpPr>
        <p:spPr>
          <a:xfrm>
            <a:off x="5029200" y="0"/>
            <a:ext cx="9601200" cy="822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3338E046-DF9E-FC49-A812-491AB8058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994296" y="7772400"/>
            <a:ext cx="453223" cy="4572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12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E7A4BB3-E848-5A44-82DF-322201952C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0C408BC-A7DE-4A08-AD26-56414D2DD80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6430642" y="457199"/>
            <a:ext cx="7772400" cy="7315200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22960" indent="-274320"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1600" indent="-274320">
              <a:buFont typeface="Wingdings" panose="05000000000000000000" pitchFamily="2" charset="2"/>
              <a:buChar char="ü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68880" indent="-274320"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A3C58F0F-5237-4527-BB8E-6EEF623543BB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1394459" y="4373033"/>
            <a:ext cx="4572000" cy="3429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822960" indent="-274320">
              <a:buFont typeface="Wingdings" panose="05000000000000000000" pitchFamily="2" charset="2"/>
              <a:buChar char="§"/>
              <a:defRPr sz="2400"/>
            </a:lvl2pPr>
            <a:lvl3pPr marL="1371600" indent="-274320">
              <a:buFont typeface="Wingdings" panose="05000000000000000000" pitchFamily="2" charset="2"/>
              <a:buChar char="ü"/>
              <a:defRPr sz="2000"/>
            </a:lvl3pPr>
            <a:lvl4pPr>
              <a:defRPr sz="1800"/>
            </a:lvl4pPr>
            <a:lvl5pPr marL="2468880" indent="-274320"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Date Placeholder 1">
            <a:extLst>
              <a:ext uri="{FF2B5EF4-FFF2-40B4-BE49-F238E27FC236}">
                <a16:creationId xmlns:a16="http://schemas.microsoft.com/office/drawing/2014/main" id="{33D0FD2D-15F4-4320-9C04-2023CAB47E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03408" y="7795155"/>
            <a:ext cx="3108007" cy="4344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E7B1-A6C1-4E39-8665-A73ED03F32E1}" type="datetimeFigureOut">
              <a:rPr lang="en-US" smtClean="0"/>
              <a:pPr/>
              <a:t>10/13/25</a:t>
            </a:fld>
            <a:endParaRPr lang="en-US" dirty="0"/>
          </a:p>
        </p:txBody>
      </p:sp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08FBEF60-4239-4E67-A385-B22B813AD4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9246" y="7772400"/>
            <a:ext cx="12007821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77614967-FAA9-4DA9-B7DE-539AA89235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9" y="2295525"/>
            <a:ext cx="4572001" cy="1590675"/>
          </a:xfrm>
          <a:prstGeom prst="rect">
            <a:avLst/>
          </a:prstGeom>
        </p:spPr>
        <p:txBody>
          <a:bodyPr lIns="0" anchor="b"/>
          <a:lstStyle>
            <a:lvl1pPr>
              <a:defRPr lang="en-US" sz="3600" b="1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</p:spTree>
    <p:extLst>
      <p:ext uri="{BB962C8B-B14F-4D97-AF65-F5344CB8AC3E}">
        <p14:creationId xmlns:p14="http://schemas.microsoft.com/office/powerpoint/2010/main" val="99034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D96EEDE-6486-774B-B0E3-751BBA42CE35}"/>
              </a:ext>
            </a:extLst>
          </p:cNvPr>
          <p:cNvSpPr/>
          <p:nvPr userDrawn="1"/>
        </p:nvSpPr>
        <p:spPr>
          <a:xfrm>
            <a:off x="5029200" y="0"/>
            <a:ext cx="9601200" cy="822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3994296" y="7772400"/>
            <a:ext cx="453223" cy="4572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12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E7A4BB3-E848-5A44-82DF-322201952C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C1406DC-BAEC-4717-8F68-46C92F1663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00400" y="270933"/>
            <a:ext cx="10972800" cy="1310979"/>
          </a:xfrm>
          <a:prstGeom prst="rect">
            <a:avLst/>
          </a:prstGeom>
        </p:spPr>
        <p:txBody>
          <a:bodyPr lIns="0" anchor="b"/>
          <a:lstStyle>
            <a:lvl1pPr>
              <a:defRPr lang="en-US" sz="3600" b="1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028E3363-7137-4431-9927-3AE087A5B2BE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371600" y="2057399"/>
            <a:ext cx="12801600" cy="548640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22960" indent="-274320"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1600" indent="-274320">
              <a:buFont typeface="Wingdings" panose="05000000000000000000" pitchFamily="2" charset="2"/>
              <a:buChar char="ü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68880" indent="-274320"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Date Placeholder 1">
            <a:extLst>
              <a:ext uri="{FF2B5EF4-FFF2-40B4-BE49-F238E27FC236}">
                <a16:creationId xmlns:a16="http://schemas.microsoft.com/office/drawing/2014/main" id="{E76F451D-D169-4CA9-91EE-97F19A35C6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03408" y="7795155"/>
            <a:ext cx="3108007" cy="4344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E7B1-A6C1-4E39-8665-A73ED03F32E1}" type="datetimeFigureOut">
              <a:rPr lang="en-US" smtClean="0"/>
              <a:pPr/>
              <a:t>10/13/25</a:t>
            </a:fld>
            <a:endParaRPr lang="en-US" dirty="0"/>
          </a:p>
        </p:txBody>
      </p:sp>
      <p:sp>
        <p:nvSpPr>
          <p:cNvPr id="15" name="Footer Placeholder 2">
            <a:extLst>
              <a:ext uri="{FF2B5EF4-FFF2-40B4-BE49-F238E27FC236}">
                <a16:creationId xmlns:a16="http://schemas.microsoft.com/office/drawing/2014/main" id="{8A19F790-0343-4862-A140-1B409986B7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9246" y="7772400"/>
            <a:ext cx="12007821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792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Picture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49C90B8-4BAF-9A46-98DB-81259C436289}"/>
              </a:ext>
            </a:extLst>
          </p:cNvPr>
          <p:cNvSpPr/>
          <p:nvPr userDrawn="1"/>
        </p:nvSpPr>
        <p:spPr>
          <a:xfrm>
            <a:off x="5029200" y="0"/>
            <a:ext cx="9601200" cy="822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EE2FC3-856F-2F4B-A52D-94189159AC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0800" y="457200"/>
            <a:ext cx="3657600" cy="3429000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FD00854A-4EC7-2D48-A025-5B0B48548B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515600" y="457200"/>
            <a:ext cx="3657600" cy="3429000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7A8C708-D197-CF47-8089-89928BE1E30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00800" y="4343400"/>
            <a:ext cx="3657600" cy="3429000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3C4D2EBC-B863-FD49-A9DF-1381563078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515600" y="4343400"/>
            <a:ext cx="3657600" cy="3429000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E93B472-4A32-7C41-A565-485FDC3EB83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00800" y="2971800"/>
            <a:ext cx="3657600" cy="9144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19F7807A-D120-BD49-9CBD-9174F26D798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0800" y="6858000"/>
            <a:ext cx="3657600" cy="9144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08ED17FC-CAF8-9A40-9A88-897DEF9CFE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515600" y="2971800"/>
            <a:ext cx="3657600" cy="9144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4A16FA60-8BA9-8B4A-86AA-F8336C26C78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515600" y="6858000"/>
            <a:ext cx="3657600" cy="9144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7DC2EC3E-C641-FD49-9F15-878B1AFFFD9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3994296" y="7772400"/>
            <a:ext cx="453223" cy="4572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12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E7A4BB3-E848-5A44-82DF-322201952C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3648737A-DE0E-48DB-87F0-65418715CF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599" y="2295525"/>
            <a:ext cx="4572001" cy="1590675"/>
          </a:xfrm>
          <a:prstGeom prst="rect">
            <a:avLst/>
          </a:prstGeom>
        </p:spPr>
        <p:txBody>
          <a:bodyPr lIns="0" anchor="b"/>
          <a:lstStyle>
            <a:lvl1pPr>
              <a:defRPr lang="en-US" sz="3600" b="1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21" name="Content Placeholder 13">
            <a:extLst>
              <a:ext uri="{FF2B5EF4-FFF2-40B4-BE49-F238E27FC236}">
                <a16:creationId xmlns:a16="http://schemas.microsoft.com/office/drawing/2014/main" id="{97DA340F-6103-4F2C-B3B8-8D8A524DC19C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1394459" y="4373033"/>
            <a:ext cx="4572000" cy="3429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822960" indent="-274320">
              <a:buFont typeface="Wingdings" panose="05000000000000000000" pitchFamily="2" charset="2"/>
              <a:buChar char="§"/>
              <a:defRPr sz="2400"/>
            </a:lvl2pPr>
            <a:lvl3pPr marL="1371600" indent="-274320">
              <a:buFont typeface="Wingdings" panose="05000000000000000000" pitchFamily="2" charset="2"/>
              <a:buChar char="ü"/>
              <a:defRPr sz="2000"/>
            </a:lvl3pPr>
            <a:lvl4pPr>
              <a:defRPr sz="1800"/>
            </a:lvl4pPr>
            <a:lvl5pPr marL="2468880" indent="-274320">
              <a:buFont typeface="Wingdings" panose="05000000000000000000" pitchFamily="2" charset="2"/>
              <a:buChar char="§"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Date Placeholder 1">
            <a:extLst>
              <a:ext uri="{FF2B5EF4-FFF2-40B4-BE49-F238E27FC236}">
                <a16:creationId xmlns:a16="http://schemas.microsoft.com/office/drawing/2014/main" id="{EE384947-F0AD-4E73-95AD-CAD4DEE446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03408" y="7795155"/>
            <a:ext cx="3108007" cy="4344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E7B1-A6C1-4E39-8665-A73ED03F32E1}" type="datetimeFigureOut">
              <a:rPr lang="en-US" smtClean="0"/>
              <a:pPr/>
              <a:t>10/13/25</a:t>
            </a:fld>
            <a:endParaRPr lang="en-US" dirty="0"/>
          </a:p>
        </p:txBody>
      </p: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8259C4D6-850D-4393-9434-3F69451FB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9246" y="7772400"/>
            <a:ext cx="12007821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2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Picture Grid with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49C90B8-4BAF-9A46-98DB-81259C436289}"/>
              </a:ext>
            </a:extLst>
          </p:cNvPr>
          <p:cNvSpPr/>
          <p:nvPr userDrawn="1"/>
        </p:nvSpPr>
        <p:spPr>
          <a:xfrm>
            <a:off x="5029200" y="0"/>
            <a:ext cx="9601200" cy="822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EE2FC3-856F-2F4B-A52D-94189159AC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71600" y="5394960"/>
            <a:ext cx="4069080" cy="2377440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FE341CF1-EFF3-A64D-A9D4-B96C8CD8F30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371600" y="2743200"/>
            <a:ext cx="4069080" cy="2377440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D0629C78-28FC-874B-96C1-DFAAFF975DE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737860" y="5394960"/>
            <a:ext cx="4069080" cy="2377440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089EEED-3863-BD48-BCCB-4D264015DA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37860" y="2743200"/>
            <a:ext cx="4069080" cy="2377440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EEF5B44F-191D-F44D-8AB3-0B9E4AF4B4E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104120" y="5394960"/>
            <a:ext cx="4069080" cy="2377440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A26442AE-D905-374C-9CB4-1A1F44C08C6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104120" y="2743200"/>
            <a:ext cx="4069080" cy="2377440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CEBE105C-2ECB-0B46-923F-378B0A5AEB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71600" y="4297680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B0900D4-1543-834B-AE27-9A72FD91B39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71600" y="6949440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F64FB6B4-B0C6-5949-9F2B-7BCB7B20739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37860" y="4297680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8FDD81E0-346D-A544-A838-A6991588AE4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37860" y="6949440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CDB91CB5-0E93-FA44-9508-60493542C74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104120" y="4297680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2F736B8-F799-F047-BE4E-297E64A754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04120" y="6949440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24" name="Slide Number Placeholder 3">
            <a:extLst>
              <a:ext uri="{FF2B5EF4-FFF2-40B4-BE49-F238E27FC236}">
                <a16:creationId xmlns:a16="http://schemas.microsoft.com/office/drawing/2014/main" id="{183198DF-9C78-DD40-9CE1-2BC11B88882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3994296" y="7772400"/>
            <a:ext cx="453223" cy="4572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12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E7A4BB3-E848-5A44-82DF-322201952C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BE0A6ECC-C9D0-4240-B978-69D09F2C99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00400" y="270933"/>
            <a:ext cx="10972800" cy="1310979"/>
          </a:xfrm>
          <a:prstGeom prst="rect">
            <a:avLst/>
          </a:prstGeom>
        </p:spPr>
        <p:txBody>
          <a:bodyPr lIns="0" anchor="b"/>
          <a:lstStyle>
            <a:lvl1pPr>
              <a:defRPr lang="en-US" sz="3600" b="1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0" name="Date Placeholder 1">
            <a:extLst>
              <a:ext uri="{FF2B5EF4-FFF2-40B4-BE49-F238E27FC236}">
                <a16:creationId xmlns:a16="http://schemas.microsoft.com/office/drawing/2014/main" id="{E4CF0CE7-333F-4604-B518-6F7EE2AA82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03408" y="7795155"/>
            <a:ext cx="3108007" cy="4344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E7B1-A6C1-4E39-8665-A73ED03F32E1}" type="datetimeFigureOut">
              <a:rPr lang="en-US" smtClean="0"/>
              <a:pPr/>
              <a:t>10/13/25</a:t>
            </a:fld>
            <a:endParaRPr lang="en-US" dirty="0"/>
          </a:p>
        </p:txBody>
      </p:sp>
      <p:sp>
        <p:nvSpPr>
          <p:cNvPr id="31" name="Footer Placeholder 2">
            <a:extLst>
              <a:ext uri="{FF2B5EF4-FFF2-40B4-BE49-F238E27FC236}">
                <a16:creationId xmlns:a16="http://schemas.microsoft.com/office/drawing/2014/main" id="{21303C4E-FB0C-4A46-BF34-C99D885AA3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9246" y="7772400"/>
            <a:ext cx="12007821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2" name="Content Placeholder 4">
            <a:extLst>
              <a:ext uri="{FF2B5EF4-FFF2-40B4-BE49-F238E27FC236}">
                <a16:creationId xmlns:a16="http://schemas.microsoft.com/office/drawing/2014/main" id="{C14080C3-5390-4F4E-9C88-2C080B5CE5D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1371600" y="2194560"/>
            <a:ext cx="12801600" cy="525886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22960" indent="-274320">
              <a:buFont typeface="Wingdings" panose="05000000000000000000" pitchFamily="2" charset="2"/>
              <a:buChar char="§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1600" indent="-274320">
              <a:buFont typeface="Wingdings" panose="05000000000000000000" pitchFamily="2" charset="2"/>
              <a:buChar char="ü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468880" indent="-274320">
              <a:buFont typeface="Wingdings" panose="05000000000000000000" pitchFamily="2" charset="2"/>
              <a:buChar char="§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8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-Picture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49C90B8-4BAF-9A46-98DB-81259C436289}"/>
              </a:ext>
            </a:extLst>
          </p:cNvPr>
          <p:cNvSpPr/>
          <p:nvPr userDrawn="1"/>
        </p:nvSpPr>
        <p:spPr>
          <a:xfrm>
            <a:off x="5029200" y="0"/>
            <a:ext cx="9601200" cy="822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EE2FC3-856F-2F4B-A52D-94189159AC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71600" y="5060515"/>
            <a:ext cx="4069080" cy="2711885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FE341CF1-EFF3-A64D-A9D4-B96C8CD8F30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371600" y="2066544"/>
            <a:ext cx="4069080" cy="2715768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D0629C78-28FC-874B-96C1-DFAAFF975DE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737860" y="5060515"/>
            <a:ext cx="4069080" cy="2711885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5089EEED-3863-BD48-BCCB-4D264015DA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37860" y="2066544"/>
            <a:ext cx="4069080" cy="2715768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EEF5B44F-191D-F44D-8AB3-0B9E4AF4B4E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104120" y="5060515"/>
            <a:ext cx="4069080" cy="2711885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A26442AE-D905-374C-9CB4-1A1F44C08C6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104120" y="2066544"/>
            <a:ext cx="4069080" cy="2715768"/>
          </a:xfrm>
          <a:prstGeom prst="rect">
            <a:avLst/>
          </a:prstGeom>
          <a:solidFill>
            <a:srgbClr val="B3B3B3"/>
          </a:solidFill>
        </p:spPr>
        <p:txBody>
          <a:bodyPr lIns="0" tIns="0" rIns="0" bIns="0" anchor="ctr" anchorCtr="0"/>
          <a:lstStyle>
            <a:lvl1pPr marL="0" indent="0" algn="ctr">
              <a:buNone/>
              <a:defRPr sz="1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CEBE105C-2ECB-0B46-923F-378B0A5AEBC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71600" y="3959352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B0900D4-1543-834B-AE27-9A72FD91B39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371600" y="6949440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F64FB6B4-B0C6-5949-9F2B-7BCB7B20739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37860" y="3959352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8FDD81E0-346D-A544-A838-A6991588AE4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737860" y="6949440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CDB91CB5-0E93-FA44-9508-60493542C74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104120" y="3959352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2F736B8-F799-F047-BE4E-297E64A754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04120" y="6949440"/>
            <a:ext cx="4069080" cy="8229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/>
              </a:gs>
            </a:gsLst>
            <a:lin ang="5400000" scaled="0"/>
          </a:gradFill>
        </p:spPr>
        <p:txBody>
          <a:bodyPr lIns="182880" tIns="182880" rIns="182880" bIns="182880" anchor="b" anchorCtr="0"/>
          <a:lstStyle>
            <a:lvl1pPr marL="0" indent="0">
              <a:buNone/>
              <a:defRPr sz="1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4864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9728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4592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9456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insert image caption</a:t>
            </a:r>
          </a:p>
        </p:txBody>
      </p:sp>
      <p:sp>
        <p:nvSpPr>
          <p:cNvPr id="24" name="Slide Number Placeholder 3">
            <a:extLst>
              <a:ext uri="{FF2B5EF4-FFF2-40B4-BE49-F238E27FC236}">
                <a16:creationId xmlns:a16="http://schemas.microsoft.com/office/drawing/2014/main" id="{183198DF-9C78-DD40-9CE1-2BC11B888821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3994296" y="7772400"/>
            <a:ext cx="453223" cy="4572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12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E7A4BB3-E848-5A44-82DF-322201952C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Date Placeholder 1">
            <a:extLst>
              <a:ext uri="{FF2B5EF4-FFF2-40B4-BE49-F238E27FC236}">
                <a16:creationId xmlns:a16="http://schemas.microsoft.com/office/drawing/2014/main" id="{68F188F7-153E-49D5-8DFC-1902520470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03408" y="7795155"/>
            <a:ext cx="3108007" cy="4344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E7B1-A6C1-4E39-8665-A73ED03F32E1}" type="datetimeFigureOut">
              <a:rPr lang="en-US" smtClean="0"/>
              <a:pPr/>
              <a:t>10/13/25</a:t>
            </a:fld>
            <a:endParaRPr lang="en-US" dirty="0"/>
          </a:p>
        </p:txBody>
      </p:sp>
      <p:sp>
        <p:nvSpPr>
          <p:cNvPr id="29" name="Footer Placeholder 2">
            <a:extLst>
              <a:ext uri="{FF2B5EF4-FFF2-40B4-BE49-F238E27FC236}">
                <a16:creationId xmlns:a16="http://schemas.microsoft.com/office/drawing/2014/main" id="{578EF931-9BED-4D2C-8850-F588C3E360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9246" y="7772400"/>
            <a:ext cx="12007821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7B7AD090-7EA2-424E-A15B-B80A20326A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00400" y="270933"/>
            <a:ext cx="10972800" cy="1310979"/>
          </a:xfrm>
          <a:prstGeom prst="rect">
            <a:avLst/>
          </a:prstGeom>
        </p:spPr>
        <p:txBody>
          <a:bodyPr lIns="0" anchor="b"/>
          <a:lstStyle>
            <a:lvl1pPr>
              <a:defRPr lang="en-US" sz="3600" b="1" kern="1200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</p:spTree>
    <p:extLst>
      <p:ext uri="{BB962C8B-B14F-4D97-AF65-F5344CB8AC3E}">
        <p14:creationId xmlns:p14="http://schemas.microsoft.com/office/powerpoint/2010/main" val="48292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D96EEDE-6486-774B-B0E3-751BBA42CE35}"/>
              </a:ext>
            </a:extLst>
          </p:cNvPr>
          <p:cNvSpPr/>
          <p:nvPr userDrawn="1"/>
        </p:nvSpPr>
        <p:spPr>
          <a:xfrm>
            <a:off x="5029200" y="0"/>
            <a:ext cx="9601200" cy="822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3994296" y="7772400"/>
            <a:ext cx="453223" cy="4572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12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E7A4BB3-E848-5A44-82DF-322201952C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1">
            <a:extLst>
              <a:ext uri="{FF2B5EF4-FFF2-40B4-BE49-F238E27FC236}">
                <a16:creationId xmlns:a16="http://schemas.microsoft.com/office/drawing/2014/main" id="{8F28E1ED-1888-403E-AAF0-8053EF9DF5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703408" y="7795155"/>
            <a:ext cx="3108007" cy="4344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EE7B1-A6C1-4E39-8665-A73ED03F32E1}" type="datetimeFigureOut">
              <a:rPr lang="en-US" smtClean="0"/>
              <a:pPr/>
              <a:t>10/13/25</a:t>
            </a:fld>
            <a:endParaRPr lang="en-US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227E8059-8EC0-42A2-8A9E-251427CDC0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9246" y="7772400"/>
            <a:ext cx="12007821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14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hank You / Conclu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3994296" y="7772400"/>
            <a:ext cx="453223" cy="4572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E7A4BB3-E848-5A44-82DF-322201952CD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66D1A4-6DD7-B54C-AB7B-63074374BB93}"/>
              </a:ext>
            </a:extLst>
          </p:cNvPr>
          <p:cNvSpPr txBox="1"/>
          <p:nvPr userDrawn="1"/>
        </p:nvSpPr>
        <p:spPr>
          <a:xfrm>
            <a:off x="1371600" y="2057400"/>
            <a:ext cx="4572000" cy="54864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B62A8373-42F9-431F-865E-129CCA0046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9247" y="7772400"/>
            <a:ext cx="5471554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765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729221F-20F2-144C-A638-0A6C756C26C9}"/>
              </a:ext>
            </a:extLst>
          </p:cNvPr>
          <p:cNvSpPr/>
          <p:nvPr userDrawn="1"/>
        </p:nvSpPr>
        <p:spPr>
          <a:xfrm>
            <a:off x="914400" y="0"/>
            <a:ext cx="5486400" cy="8229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88D28A-E737-5049-8A98-3AC3A6EA2CDB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371600" y="237744"/>
            <a:ext cx="1280160" cy="1249224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EAA279-64AD-4C24-987C-D056E5350C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89037" y="7627938"/>
            <a:ext cx="4937125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107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epis.epa.gov/Exe/ZyPDF.cgi?Dockey=P1017P9B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epis.epa.gov/Exe/ZyPDF.cgi?Dockey=P1017P9B.pd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doi.org/10.1142/S2010007822500087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FD0D9-1CAC-4FBD-8120-CBD5A07EB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0529" y="1625600"/>
            <a:ext cx="4572000" cy="3290045"/>
          </a:xfrm>
        </p:spPr>
        <p:txBody>
          <a:bodyPr/>
          <a:lstStyle/>
          <a:p>
            <a:r>
              <a:rPr lang="en-US" dirty="0"/>
              <a:t>Model-based Land Use Change Emissions Estimation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86310-1A8B-41C6-8ABF-4E94922462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Page Kyle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99C3C0-764A-4145-9480-D79B28BB65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71600" y="5983355"/>
            <a:ext cx="4570929" cy="761089"/>
          </a:xfrm>
        </p:spPr>
        <p:txBody>
          <a:bodyPr/>
          <a:lstStyle/>
          <a:p>
            <a:r>
              <a:rPr lang="en-US" dirty="0"/>
              <a:t>Pacific Northwest National Laboratory</a:t>
            </a:r>
          </a:p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8696A4F-5314-46CD-B205-CC2D44570D6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6, 2025</a:t>
            </a:r>
          </a:p>
        </p:txBody>
      </p:sp>
    </p:spTree>
    <p:extLst>
      <p:ext uri="{BB962C8B-B14F-4D97-AF65-F5344CB8AC3E}">
        <p14:creationId xmlns:p14="http://schemas.microsoft.com/office/powerpoint/2010/main" val="115215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553746-A661-E84F-81AA-A4A2C2A7E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4BB3-E848-5A44-82DF-322201952CD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4C1BCA0-9628-C346-B311-AAEA62D7C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F5D5D-D635-F64C-BAD1-3085186530DA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371599" y="1819655"/>
            <a:ext cx="12622697" cy="6139012"/>
          </a:xfrm>
        </p:spPr>
        <p:txBody>
          <a:bodyPr/>
          <a:lstStyle/>
          <a:p>
            <a:r>
              <a:rPr lang="en-US" dirty="0"/>
              <a:t>Estimation of the land use change (LUC) emissions footprint of biofuel production and use is inherently complex and uncertain</a:t>
            </a:r>
          </a:p>
          <a:p>
            <a:pPr lvl="1"/>
            <a:r>
              <a:rPr lang="en-US" dirty="0"/>
              <a:t>First-order supply chain uncertainty (land cleared and its characteristics)</a:t>
            </a:r>
          </a:p>
          <a:p>
            <a:pPr lvl="1"/>
            <a:r>
              <a:rPr lang="en-US" dirty="0"/>
              <a:t>Biophysical uncertainty (soil carbon responses over time)</a:t>
            </a:r>
          </a:p>
          <a:p>
            <a:pPr lvl="1"/>
            <a:r>
              <a:rPr lang="en-US" dirty="0"/>
              <a:t>Market-mediated effects (trade, feed/food substitution, demand levels)</a:t>
            </a:r>
          </a:p>
          <a:p>
            <a:pPr lvl="2"/>
            <a:r>
              <a:rPr lang="en-US" dirty="0"/>
              <a:t>Indirect (i.e., not related to fuel supply chain) LUC emissions appear especially significant here</a:t>
            </a:r>
          </a:p>
          <a:p>
            <a:endParaRPr lang="en-US" dirty="0"/>
          </a:p>
          <a:p>
            <a:r>
              <a:rPr lang="en-US" dirty="0"/>
              <a:t>A variety of different modeling approaches have been used; this is documented in detail by the US EPA in a 2023 technical report: </a:t>
            </a:r>
            <a:r>
              <a:rPr lang="en-US" dirty="0">
                <a:hlinkClick r:id="rId3"/>
              </a:rPr>
              <a:t>https://nepis.epa.gov/Exe/ZyPDF.cgi?Dockey=P1017P9B.pdf</a:t>
            </a:r>
            <a:endParaRPr lang="en-US" dirty="0"/>
          </a:p>
          <a:p>
            <a:pPr lvl="1"/>
            <a:r>
              <a:rPr lang="en-US" dirty="0"/>
              <a:t>Supply chain life cycle analysis models (GREET) evaluate the upstream GHG emissions from a specific method of supplying biofuels</a:t>
            </a:r>
          </a:p>
          <a:p>
            <a:pPr lvl="1"/>
            <a:r>
              <a:rPr lang="en-US" dirty="0"/>
              <a:t>Economic models (ADAGE, GCAM, GLOBIOM, and GTAP) evaluate the net GHG impacts of a marginal change in biofuel production, considering market-mediated effects</a:t>
            </a:r>
          </a:p>
        </p:txBody>
      </p:sp>
    </p:spTree>
    <p:extLst>
      <p:ext uri="{BB962C8B-B14F-4D97-AF65-F5344CB8AC3E}">
        <p14:creationId xmlns:p14="http://schemas.microsoft.com/office/powerpoint/2010/main" val="284773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352313-935C-DD28-F703-0ACA79BE9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4BB3-E848-5A44-82DF-322201952CD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9030155-E36D-4C0E-D264-1FA51E73F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LUC complexity and inter-model heterogeneity (US soybean biodiesel example)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7B14E2-9A04-38B6-29FA-1F27EC7DCE55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371599" y="2057399"/>
            <a:ext cx="7001745" cy="5901268"/>
          </a:xfrm>
        </p:spPr>
        <p:txBody>
          <a:bodyPr/>
          <a:lstStyle/>
          <a:p>
            <a:r>
              <a:rPr lang="en-US" dirty="0"/>
              <a:t>Each billion gallons of soybean biodiesel is produced from about 20 Mt of soybeans</a:t>
            </a:r>
          </a:p>
          <a:p>
            <a:r>
              <a:rPr lang="en-US" dirty="0"/>
              <a:t>If US soybean biodiesel production increases, soybean exports will likely decrease</a:t>
            </a:r>
          </a:p>
          <a:p>
            <a:r>
              <a:rPr lang="en-US" dirty="0"/>
              <a:t>The response of soybean importers (e.g. China) will be important for the net LUC signal</a:t>
            </a:r>
          </a:p>
          <a:p>
            <a:pPr lvl="1"/>
            <a:r>
              <a:rPr lang="en-US" dirty="0"/>
              <a:t>An Armington-based bilateral trade model will tend to backfill China’s imports from Brazil (i.e. tropical deforestation)</a:t>
            </a:r>
          </a:p>
          <a:p>
            <a:pPr lvl="1"/>
            <a:r>
              <a:rPr lang="en-US" dirty="0"/>
              <a:t>A Heckscher-Ohlin trade model will backfill according to marginal cost of production (and shipping)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B106AA2-957F-977A-CEB9-20C365B81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780713"/>
              </p:ext>
            </p:extLst>
          </p:nvPr>
        </p:nvGraphicFramePr>
        <p:xfrm>
          <a:off x="8373345" y="2074204"/>
          <a:ext cx="4428255" cy="4799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51483">
                  <a:extLst>
                    <a:ext uri="{9D8B030D-6E8A-4147-A177-3AD203B41FA5}">
                      <a16:colId xmlns:a16="http://schemas.microsoft.com/office/drawing/2014/main" val="3287544523"/>
                    </a:ext>
                  </a:extLst>
                </a:gridCol>
                <a:gridCol w="1576772">
                  <a:extLst>
                    <a:ext uri="{9D8B030D-6E8A-4147-A177-3AD203B41FA5}">
                      <a16:colId xmlns:a16="http://schemas.microsoft.com/office/drawing/2014/main" val="3092524379"/>
                    </a:ext>
                  </a:extLst>
                </a:gridCol>
              </a:tblGrid>
              <a:tr h="6468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b="1" u="none" strike="noStrike" dirty="0">
                          <a:effectLst/>
                        </a:rPr>
                        <a:t>Flow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u="none" strike="noStrike" dirty="0">
                          <a:effectLst/>
                        </a:rPr>
                        <a:t>Mt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1677590"/>
                  </a:ext>
                </a:extLst>
              </a:tr>
              <a:tr h="10175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US soybean exports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69.4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8581724"/>
                  </a:ext>
                </a:extLst>
              </a:tr>
              <a:tr h="11946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China soybean imports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96.9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2912956"/>
                  </a:ext>
                </a:extLst>
              </a:tr>
              <a:tr h="6468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from USA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27.3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02263474"/>
                  </a:ext>
                </a:extLst>
              </a:tr>
              <a:tr h="6468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from Brazil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60.5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74267608"/>
                  </a:ext>
                </a:extLst>
              </a:tr>
              <a:tr h="6468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from other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9.1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5464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9853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BC4D76-7314-7804-9DA6-A8126C3D7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4BB3-E848-5A44-82DF-322201952CD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8C4C4DF-C4C0-EEEC-1452-9CF2B527D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Supply chain modeling approach (GREET)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872DAA-0C40-B398-4277-91EF6F1EB02D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371600" y="1823043"/>
            <a:ext cx="12486290" cy="6135624"/>
          </a:xfrm>
        </p:spPr>
        <p:txBody>
          <a:bodyPr/>
          <a:lstStyle/>
          <a:p>
            <a:r>
              <a:rPr lang="en-US" dirty="0"/>
              <a:t>Purpose: evaluate all GHGs associated with a specific fuel supply chain, taking into account all relevant associated emissions</a:t>
            </a:r>
          </a:p>
          <a:p>
            <a:endParaRPr lang="en-US" dirty="0"/>
          </a:p>
          <a:p>
            <a:r>
              <a:rPr lang="en-US" dirty="0"/>
              <a:t>Method: detailed analysis of all stages of the supply chain</a:t>
            </a:r>
          </a:p>
          <a:p>
            <a:pPr lvl="1"/>
            <a:r>
              <a:rPr lang="en-US" dirty="0"/>
              <a:t>LUC emissions do not lend themselves to this sort of approach</a:t>
            </a:r>
          </a:p>
          <a:p>
            <a:pPr lvl="1"/>
            <a:r>
              <a:rPr lang="en-US" dirty="0"/>
              <a:t>As such, direct and indirect LUC emissions in GREET are estimated from GTAP model runs, parameterized with biofuel shocks, summarized by CCLUB</a:t>
            </a:r>
          </a:p>
          <a:p>
            <a:endParaRPr lang="en-US" dirty="0"/>
          </a:p>
          <a:p>
            <a:r>
              <a:rPr lang="en-US" dirty="0"/>
              <a:t>The standard bottom-up and detailed approach for estimating life-cycle emissions in GREET is not applied to LUC emissions, whether direct or indirect</a:t>
            </a:r>
          </a:p>
        </p:txBody>
      </p:sp>
    </p:spTree>
    <p:extLst>
      <p:ext uri="{BB962C8B-B14F-4D97-AF65-F5344CB8AC3E}">
        <p14:creationId xmlns:p14="http://schemas.microsoft.com/office/powerpoint/2010/main" val="1499591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258BB7-4D6B-7AE0-28DB-304460556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4BB3-E848-5A44-82DF-322201952CD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F5295A0-525D-35FE-370B-C2FD9A7DB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modeling approach (GCAM et al)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375EB1-B4DF-A3D6-4A71-FA06F6DD45CD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r>
              <a:rPr lang="en-US" dirty="0"/>
              <a:t>Purpose: to evaluate the system-wide response to a marginal increase in biofuel production</a:t>
            </a:r>
          </a:p>
          <a:p>
            <a:endParaRPr lang="en-US" dirty="0"/>
          </a:p>
          <a:p>
            <a:r>
              <a:rPr lang="en-US" dirty="0"/>
              <a:t>Method: for each fuel analyzed, pair-wise scenarios are run, with a prescribed “baseline” and “shock” level of production and/or consumption</a:t>
            </a:r>
          </a:p>
          <a:p>
            <a:pPr lvl="1"/>
            <a:r>
              <a:rPr lang="en-US" dirty="0"/>
              <a:t>Timeframe is typically 25-40 years</a:t>
            </a:r>
          </a:p>
          <a:p>
            <a:pPr lvl="1"/>
            <a:r>
              <a:rPr lang="en-US" dirty="0"/>
              <a:t>All (shock – baseline) emissions from all parts of the economy (including LUC), domestically and internationally, are attributed to the marginal increase in fuel production</a:t>
            </a:r>
          </a:p>
          <a:p>
            <a:pPr lvl="1"/>
            <a:r>
              <a:rPr lang="en-US" dirty="0"/>
              <a:t>LUC CO</a:t>
            </a:r>
            <a:r>
              <a:rPr lang="en-US" baseline="-25000" dirty="0"/>
              <a:t>2</a:t>
            </a:r>
            <a:r>
              <a:rPr lang="en-US" dirty="0"/>
              <a:t> emissions are estimated from LUC using a simple carbon cycle model</a:t>
            </a:r>
          </a:p>
          <a:p>
            <a:endParaRPr lang="en-US" dirty="0"/>
          </a:p>
          <a:p>
            <a:r>
              <a:rPr lang="en-US" dirty="0"/>
              <a:t>This approach incorporates many economic equilibrium impacts</a:t>
            </a:r>
          </a:p>
          <a:p>
            <a:pPr lvl="1"/>
            <a:r>
              <a:rPr lang="en-US" dirty="0"/>
              <a:t>E.g., forcing in a higher-price fuel can reduce demand which reduces emissions</a:t>
            </a:r>
          </a:p>
        </p:txBody>
      </p:sp>
    </p:spTree>
    <p:extLst>
      <p:ext uri="{BB962C8B-B14F-4D97-AF65-F5344CB8AC3E}">
        <p14:creationId xmlns:p14="http://schemas.microsoft.com/office/powerpoint/2010/main" val="245339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5D4275-C45D-0643-6428-B92D86BB4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4BB3-E848-5A44-82DF-322201952CD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104FE6E-86F6-3788-659F-4B0F6DD31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in GCAM</a:t>
            </a:r>
          </a:p>
        </p:txBody>
      </p:sp>
      <p:pic>
        <p:nvPicPr>
          <p:cNvPr id="5" name="Picture 4" descr="Text&#10;&#10;AI-generated content may be incorrect.">
            <a:extLst>
              <a:ext uri="{FF2B5EF4-FFF2-40B4-BE49-F238E27FC236}">
                <a16:creationId xmlns:a16="http://schemas.microsoft.com/office/drawing/2014/main" id="{B5D1DFAA-CC86-449D-11A8-DCE9781C9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0787" y="2416556"/>
            <a:ext cx="5486400" cy="2260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18DC87E-F96D-B2AC-2B77-007407B1EA40}"/>
              </a:ext>
            </a:extLst>
          </p:cNvPr>
          <p:cNvSpPr txBox="1"/>
          <p:nvPr/>
        </p:nvSpPr>
        <p:spPr>
          <a:xfrm>
            <a:off x="1718442" y="1991824"/>
            <a:ext cx="1691489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Baseline (B)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358D1E0-7F64-F9B7-8E39-E987920ED2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24884" y="2435606"/>
            <a:ext cx="5549900" cy="2222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3AD011C-6B46-2571-1BA6-CD5D7FEE5137}"/>
              </a:ext>
            </a:extLst>
          </p:cNvPr>
          <p:cNvSpPr txBox="1"/>
          <p:nvPr/>
        </p:nvSpPr>
        <p:spPr>
          <a:xfrm>
            <a:off x="7930054" y="1991824"/>
            <a:ext cx="16161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Shock (RD)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121171-3EDB-2DBB-1132-B6EDE58B4D19}"/>
                  </a:ext>
                </a:extLst>
              </p:cNvPr>
              <p:cNvSpPr txBox="1"/>
              <p:nvPr/>
            </p:nvSpPr>
            <p:spPr>
              <a:xfrm>
                <a:off x="1513491" y="5101888"/>
                <a:ext cx="12265572" cy="1287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𝐶𝐼</m:t>
                          </m:r>
                        </m:e>
                        <m:sub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𝐿𝑈𝐶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𝑅𝐷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=2025</m:t>
                              </m:r>
                            </m:sub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2050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𝐿𝑈𝐶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𝑅𝐷</m:t>
                                  </m:r>
                                </m:sub>
                              </m:sSub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</m:nary>
                          <m:nary>
                            <m:naryPr>
                              <m:chr m:val="∑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=2025</m:t>
                              </m:r>
                            </m:sub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2050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  <m:t>𝐿𝑈𝐶</m:t>
                                  </m:r>
                                </m:e>
                                <m:sub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nary>
                            <m:naryPr>
                              <m:chr m:val="∑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=2025</m:t>
                              </m:r>
                            </m:sub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2050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𝐹𝑢𝑒𝑙𝑃𝑟𝑜𝑑</m:t>
                                  </m:r>
                                </m:e>
                                <m:sub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  <m:t>𝑅𝐷</m:t>
                                  </m:r>
                                </m:sub>
                              </m:sSub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</m:nary>
                          <m:nary>
                            <m:naryPr>
                              <m:chr m:val="∑"/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=2025</m:t>
                              </m:r>
                            </m:sub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2050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0" i="1" smtClean="0">
                                      <a:latin typeface="Cambria Math" panose="02040503050406030204" pitchFamily="18" charset="0"/>
                                    </a:rPr>
                                    <m:t>𝐹𝑢𝑒𝑙𝑃𝑟𝑜𝑑</m:t>
                                  </m:r>
                                </m:e>
                                <m:sub>
                                  <m:r>
                                    <a:rPr lang="en-US" sz="36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</m:e>
                          </m:nary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5121171-3EDB-2DBB-1132-B6EDE58B4D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3491" y="5101888"/>
                <a:ext cx="12265572" cy="1287468"/>
              </a:xfrm>
              <a:prstGeom prst="rect">
                <a:avLst/>
              </a:prstGeom>
              <a:blipFill>
                <a:blip r:embed="rId4"/>
                <a:stretch>
                  <a:fillRect t="-69903" b="-1077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5EC2CE7-A063-38ED-0859-FD27EB5E360B}"/>
              </a:ext>
            </a:extLst>
          </p:cNvPr>
          <p:cNvSpPr txBox="1"/>
          <p:nvPr/>
        </p:nvSpPr>
        <p:spPr>
          <a:xfrm>
            <a:off x="2522483" y="7015655"/>
            <a:ext cx="9005992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 the unit above is EJ/yr; 1 billion gallons of diesel is about 0.135 EJ</a:t>
            </a:r>
          </a:p>
        </p:txBody>
      </p:sp>
    </p:spTree>
    <p:extLst>
      <p:ext uri="{BB962C8B-B14F-4D97-AF65-F5344CB8AC3E}">
        <p14:creationId xmlns:p14="http://schemas.microsoft.com/office/powerpoint/2010/main" val="1969814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50620EC-9920-67D4-AE56-D3D10E756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4BB3-E848-5A44-82DF-322201952CD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D3B568-23D9-A0EA-254E-97715C3CB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 published results (corn ethanol)</a:t>
            </a:r>
          </a:p>
        </p:txBody>
      </p:sp>
      <p:pic>
        <p:nvPicPr>
          <p:cNvPr id="6" name="Picture 5" descr="Table&#10;&#10;AI-generated content may be incorrect.">
            <a:extLst>
              <a:ext uri="{FF2B5EF4-FFF2-40B4-BE49-F238E27FC236}">
                <a16:creationId xmlns:a16="http://schemas.microsoft.com/office/drawing/2014/main" id="{3C6D030F-A945-DCBE-FC75-50E53C8088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40" y="1715157"/>
            <a:ext cx="7976915" cy="407833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A3BD72-6E96-7566-128F-3DE69564FF86}"/>
              </a:ext>
            </a:extLst>
          </p:cNvPr>
          <p:cNvSpPr txBox="1"/>
          <p:nvPr/>
        </p:nvSpPr>
        <p:spPr>
          <a:xfrm>
            <a:off x="1781940" y="5926740"/>
            <a:ext cx="9510681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p86 in </a:t>
            </a:r>
            <a:r>
              <a:rPr lang="en-US" dirty="0">
                <a:hlinkClick r:id="rId3"/>
              </a:rPr>
              <a:t>https://nepis.epa.gov/Exe/ZyPDF.cgi?Dockey=P1017P9B.pdf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FD4EDD-81A5-EB20-5C1A-0CC1E2F3C14F}"/>
              </a:ext>
            </a:extLst>
          </p:cNvPr>
          <p:cNvSpPr txBox="1"/>
          <p:nvPr/>
        </p:nvSpPr>
        <p:spPr>
          <a:xfrm>
            <a:off x="1907628" y="6858000"/>
            <a:ext cx="11868570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 one reason for inter-model divergence on the LUC signal is exogenous land conversion</a:t>
            </a:r>
          </a:p>
          <a:p>
            <a:r>
              <a:rPr lang="en-US" dirty="0"/>
              <a:t>constraints. GCAM applied none in this study, but can replicate others’ results when constraints</a:t>
            </a:r>
          </a:p>
          <a:p>
            <a:r>
              <a:rPr lang="en-US" dirty="0"/>
              <a:t>are applied; see </a:t>
            </a:r>
            <a:r>
              <a:rPr lang="en-US" dirty="0">
                <a:hlinkClick r:id="rId4"/>
              </a:rPr>
              <a:t>https://doi.org/10.1142/S2010007822500087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1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93EF0F-A550-9655-5485-B0083584C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A4BB3-E848-5A44-82DF-322201952CD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7A93D32-0C9D-0B04-9C33-F34A0DB73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0" y="444354"/>
            <a:ext cx="10972800" cy="1310979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BBF1E4-D8C1-51DA-AA7C-7965675DB105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r>
              <a:rPr lang="en-US" dirty="0"/>
              <a:t>CI_LUC from GCAM can be indicated by region, or by groups of regions (e.g., USA and all other countries), but not by individual land use types</a:t>
            </a:r>
          </a:p>
          <a:p>
            <a:endParaRPr lang="en-US" dirty="0"/>
          </a:p>
          <a:p>
            <a:r>
              <a:rPr lang="en-US" dirty="0"/>
              <a:t>GCAM can be used to estimate CI_LUC of any fuels whose input-output relationships are known</a:t>
            </a:r>
          </a:p>
          <a:p>
            <a:pPr lvl="1"/>
            <a:r>
              <a:rPr lang="en-US" dirty="0"/>
              <a:t>The implementation example was for a fuel that is not typically in GCAM</a:t>
            </a:r>
          </a:p>
          <a:p>
            <a:endParaRPr lang="en-US" dirty="0"/>
          </a:p>
          <a:p>
            <a:r>
              <a:rPr lang="en-US" dirty="0"/>
              <a:t>The CI_LUC values estimated consider many economic equilibrium impacts of a biofuel policy, such as impacts on trade, prices, and overseas land use choices</a:t>
            </a:r>
          </a:p>
          <a:p>
            <a:pPr lvl="1"/>
            <a:r>
              <a:rPr lang="en-US" dirty="0"/>
              <a:t>CI_LUC results are downstream of any impacts of a biofuel shock on retail fuel prices and therefore consumption</a:t>
            </a:r>
          </a:p>
        </p:txBody>
      </p:sp>
    </p:spTree>
    <p:extLst>
      <p:ext uri="{BB962C8B-B14F-4D97-AF65-F5344CB8AC3E}">
        <p14:creationId xmlns:p14="http://schemas.microsoft.com/office/powerpoint/2010/main" val="408949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NNL_Option_4">
  <a:themeElements>
    <a:clrScheme name="PNNL">
      <a:dk1>
        <a:srgbClr val="616265"/>
      </a:dk1>
      <a:lt1>
        <a:srgbClr val="FFFFFF"/>
      </a:lt1>
      <a:dk2>
        <a:srgbClr val="D77600"/>
      </a:dk2>
      <a:lt2>
        <a:srgbClr val="B3B3B3"/>
      </a:lt2>
      <a:accent1>
        <a:srgbClr val="A63F1E"/>
      </a:accent1>
      <a:accent2>
        <a:srgbClr val="191C1F"/>
      </a:accent2>
      <a:accent3>
        <a:srgbClr val="F4AA00"/>
      </a:accent3>
      <a:accent4>
        <a:srgbClr val="007836"/>
      </a:accent4>
      <a:accent5>
        <a:srgbClr val="C10435"/>
      </a:accent5>
      <a:accent6>
        <a:srgbClr val="00338E"/>
      </a:accent6>
      <a:hlink>
        <a:srgbClr val="003698"/>
      </a:hlink>
      <a:folHlink>
        <a:srgbClr val="8A0752"/>
      </a:folHlink>
    </a:clrScheme>
    <a:fontScheme name="PNNL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NNL_13.potx" id="{BCBC73A8-371F-474A-B8C1-26262A6B9152}" vid="{9127C93A-8C49-4036-BD05-3A3B6DCD0A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72601200F3D046825A75DF5A6E819F" ma:contentTypeVersion="19" ma:contentTypeDescription="Create a new document." ma:contentTypeScope="" ma:versionID="afc1ba1c9bb591d69d7214efababc163">
  <xsd:schema xmlns:xsd="http://www.w3.org/2001/XMLSchema" xmlns:xs="http://www.w3.org/2001/XMLSchema" xmlns:p="http://schemas.microsoft.com/office/2006/metadata/properties" xmlns:ns1="http://schemas.microsoft.com/sharepoint/v3" xmlns:ns2="79adf513-09a8-4850-8ad5-7ab91760ab77" xmlns:ns3="f01af37b-b357-48b0-a576-b64b7e6d7c4b" targetNamespace="http://schemas.microsoft.com/office/2006/metadata/properties" ma:root="true" ma:fieldsID="3a5afd62d34146b17e0875da11510999" ns1:_="" ns2:_="" ns3:_="">
    <xsd:import namespace="http://schemas.microsoft.com/sharepoint/v3"/>
    <xsd:import namespace="79adf513-09a8-4850-8ad5-7ab91760ab77"/>
    <xsd:import namespace="f01af37b-b357-48b0-a576-b64b7e6d7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adf513-09a8-4850-8ad5-7ab91760ab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5073050-3fd1-4e92-a2b5-a3b9c7057e5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1af37b-b357-48b0-a576-b64b7e6d7c4b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d36659e-3135-4dd3-8b42-93ada21b5fbd}" ma:internalName="TaxCatchAll" ma:showField="CatchAllData" ma:web="f01af37b-b357-48b0-a576-b64b7e6d7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79adf513-09a8-4850-8ad5-7ab91760ab77">
      <Terms xmlns="http://schemas.microsoft.com/office/infopath/2007/PartnerControls"/>
    </lcf76f155ced4ddcb4097134ff3c332f>
    <TaxCatchAll xmlns="f01af37b-b357-48b0-a576-b64b7e6d7c4b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C696D2F-8CBD-4C8A-AEE9-41B6AB22D5AC}"/>
</file>

<file path=customXml/itemProps2.xml><?xml version="1.0" encoding="utf-8"?>
<ds:datastoreItem xmlns:ds="http://schemas.openxmlformats.org/officeDocument/2006/customXml" ds:itemID="{1A914646-58A2-4A15-877B-3626A83AA781}"/>
</file>

<file path=customXml/itemProps3.xml><?xml version="1.0" encoding="utf-8"?>
<ds:datastoreItem xmlns:ds="http://schemas.openxmlformats.org/officeDocument/2006/customXml" ds:itemID="{216E31DE-EDFD-4D83-9C05-3A6E6E8E03C8}"/>
</file>

<file path=docProps/app.xml><?xml version="1.0" encoding="utf-8"?>
<Properties xmlns="http://schemas.openxmlformats.org/officeDocument/2006/extended-properties" xmlns:vt="http://schemas.openxmlformats.org/officeDocument/2006/docPropsVTypes">
  <Template>PNNL_Option_4</Template>
  <TotalTime>23794</TotalTime>
  <Words>754</Words>
  <Application>Microsoft Macintosh PowerPoint</Application>
  <PresentationFormat>Custom</PresentationFormat>
  <Paragraphs>79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 Narrow</vt:lpstr>
      <vt:lpstr>Arial</vt:lpstr>
      <vt:lpstr>Calibri</vt:lpstr>
      <vt:lpstr>Cambria Math</vt:lpstr>
      <vt:lpstr>Wingdings</vt:lpstr>
      <vt:lpstr>PNNL_Option_4</vt:lpstr>
      <vt:lpstr>Model-based Land Use Change Emissions Estimation</vt:lpstr>
      <vt:lpstr>Background</vt:lpstr>
      <vt:lpstr>LUC complexity and inter-model heterogeneity (US soybean biodiesel example)</vt:lpstr>
      <vt:lpstr>Supply chain modeling approach (GREET)</vt:lpstr>
      <vt:lpstr>Economic modeling approach (GCAM et al)</vt:lpstr>
      <vt:lpstr>Implementation in GCAM</vt:lpstr>
      <vt:lpstr>Past published results (corn ethanol)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Change Analysis Model Expansion - Hydrogen Pathways</dc:title>
  <dc:subject>SA181, 2024 Hydrogen and Fuel Cell Technologies Office Annual Merit Review</dc:subject>
  <dc:creator>Page Kyle, Pacific Northwest National Laboratory</dc:creator>
  <cp:keywords/>
  <dc:description/>
  <cp:lastModifiedBy>Kyle, Page</cp:lastModifiedBy>
  <cp:revision>85</cp:revision>
  <dcterms:created xsi:type="dcterms:W3CDTF">2022-02-22T18:40:00Z</dcterms:created>
  <dcterms:modified xsi:type="dcterms:W3CDTF">2025-10-15T18:24:21Z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0x010100FF72601200F3D046825A75DF5A6E819F</vt:lpwstr>
  </property>
</Properties>
</file>