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2147479706" r:id="rId5"/>
    <p:sldId id="2147479784" r:id="rId6"/>
    <p:sldId id="2147479777" r:id="rId7"/>
    <p:sldId id="2147479778" r:id="rId8"/>
    <p:sldId id="2147479779" r:id="rId9"/>
    <p:sldId id="2147479781" r:id="rId10"/>
    <p:sldId id="2147479786" r:id="rId11"/>
    <p:sldId id="2147479783" r:id="rId12"/>
    <p:sldId id="2147479785" r:id="rId13"/>
  </p:sldIdLst>
  <p:sldSz cx="12192000" cy="6858000"/>
  <p:notesSz cx="7315200" cy="9601200"/>
  <p:custDataLst>
    <p:tags r:id="rId16"/>
  </p:custDataLst>
  <p:defaultTextStyle>
    <a:defPPr>
      <a:defRPr lang="en-US"/>
    </a:defPPr>
    <a:lvl1pPr marL="0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1pPr>
    <a:lvl2pPr marL="531570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2pPr>
    <a:lvl3pPr marL="1063139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3pPr>
    <a:lvl4pPr marL="1594710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4pPr>
    <a:lvl5pPr marL="2126279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5pPr>
    <a:lvl6pPr marL="2657848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6pPr>
    <a:lvl7pPr marL="3189418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7pPr>
    <a:lvl8pPr marL="3720988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8pPr>
    <a:lvl9pPr marL="4252558" algn="l" defTabSz="1063139" rtl="0" eaLnBrk="1" latinLnBrk="0" hangingPunct="1">
      <a:defRPr sz="20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32" userDrawn="1">
          <p15:clr>
            <a:srgbClr val="A4A3A4"/>
          </p15:clr>
        </p15:guide>
        <p15:guide id="2" pos="2376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19"/>
    <a:srgbClr val="ECE5E5"/>
    <a:srgbClr val="185A96"/>
    <a:srgbClr val="FDE787"/>
    <a:srgbClr val="FBD828"/>
    <a:srgbClr val="F9D32B"/>
    <a:srgbClr val="F8CA2D"/>
    <a:srgbClr val="F5C02F"/>
    <a:srgbClr val="F4B531"/>
    <a:srgbClr val="F2A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4" autoAdjust="0"/>
    <p:restoredTop sz="93529" autoAdjust="0"/>
  </p:normalViewPr>
  <p:slideViewPr>
    <p:cSldViewPr snapToGrid="0">
      <p:cViewPr varScale="1">
        <p:scale>
          <a:sx n="85" d="100"/>
          <a:sy n="85" d="100"/>
        </p:scale>
        <p:origin x="44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32"/>
        <p:guide pos="2376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699" cy="479403"/>
          </a:xfrm>
          <a:prstGeom prst="rect">
            <a:avLst/>
          </a:prstGeom>
        </p:spPr>
        <p:txBody>
          <a:bodyPr vert="horz" lIns="94965" tIns="47483" rIns="94965" bIns="474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4965" tIns="47483" rIns="94965" bIns="47483" rtlCol="0"/>
          <a:lstStyle>
            <a:lvl1pPr algn="r">
              <a:defRPr sz="1200"/>
            </a:lvl1pPr>
          </a:lstStyle>
          <a:p>
            <a:fld id="{799064DF-AEA8-452A-9AEB-79760D3744F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58"/>
            <a:ext cx="3169699" cy="479403"/>
          </a:xfrm>
          <a:prstGeom prst="rect">
            <a:avLst/>
          </a:prstGeom>
        </p:spPr>
        <p:txBody>
          <a:bodyPr vert="horz" lIns="94965" tIns="47483" rIns="94965" bIns="474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3" y="9120158"/>
            <a:ext cx="3169699" cy="479403"/>
          </a:xfrm>
          <a:prstGeom prst="rect">
            <a:avLst/>
          </a:prstGeom>
        </p:spPr>
        <p:txBody>
          <a:bodyPr vert="horz" lIns="94965" tIns="47483" rIns="94965" bIns="47483" rtlCol="0" anchor="b"/>
          <a:lstStyle>
            <a:lvl1pPr algn="r">
              <a:defRPr sz="1200"/>
            </a:lvl1pPr>
          </a:lstStyle>
          <a:p>
            <a:fld id="{EC5C5FDE-2F58-4D40-8176-132AEFC34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4965" tIns="47483" rIns="94965" bIns="474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4965" tIns="47483" rIns="94965" bIns="47483" rtlCol="0"/>
          <a:lstStyle>
            <a:lvl1pPr algn="r">
              <a:defRPr sz="1200"/>
            </a:lvl1pPr>
          </a:lstStyle>
          <a:p>
            <a:fld id="{8F0EA9FA-4BA9-4F6E-8993-4FE59C3ABDD1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65" tIns="47483" rIns="94965" bIns="474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4965" tIns="47483" rIns="94965" bIns="474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4965" tIns="47483" rIns="94965" bIns="474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4965" tIns="47483" rIns="94965" bIns="47483" rtlCol="0" anchor="b"/>
          <a:lstStyle>
            <a:lvl1pPr algn="r">
              <a:defRPr sz="1200"/>
            </a:lvl1pPr>
          </a:lstStyle>
          <a:p>
            <a:fld id="{330246F7-8D45-4A9B-B3DD-49E829952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3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1pPr>
    <a:lvl2pPr marL="531570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2pPr>
    <a:lvl3pPr marL="1063139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3pPr>
    <a:lvl4pPr marL="1594710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4pPr>
    <a:lvl5pPr marL="2126279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5pPr>
    <a:lvl6pPr marL="2657848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6pPr>
    <a:lvl7pPr marL="3189418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7pPr>
    <a:lvl8pPr marL="3720988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8pPr>
    <a:lvl9pPr marL="4252558" algn="l" defTabSz="1063139" rtl="0" eaLnBrk="1" latinLnBrk="0" hangingPunct="1">
      <a:defRPr sz="13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7D02C9EF-B1CA-B350-3E99-84B963EAFD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0097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3" imgH="503" progId="TCLayout.ActiveDocument.1">
                  <p:embed/>
                </p:oleObj>
              </mc:Choice>
              <mc:Fallback>
                <p:oleObj name="think-cell Slide" r:id="rId3" imgW="503" imgH="503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02C9EF-B1CA-B350-3E99-84B963EAF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hp_CoverTitle"/>
          <p:cNvSpPr>
            <a:spLocks noGrp="1"/>
          </p:cNvSpPr>
          <p:nvPr>
            <p:ph type="ctrTitle" hasCustomPrompt="1"/>
          </p:nvPr>
        </p:nvSpPr>
        <p:spPr>
          <a:xfrm>
            <a:off x="694944" y="2743352"/>
            <a:ext cx="9572219" cy="840225"/>
          </a:xfrm>
          <a:noFill/>
        </p:spPr>
        <p:txBody>
          <a:bodyPr vert="horz" wrap="square" lIns="0" tIns="91440" rIns="0" bIns="91435" rtlCol="0" anchor="ctr" anchorCtr="0">
            <a:spAutoFit/>
          </a:bodyPr>
          <a:lstStyle>
            <a:lvl1pPr algn="l">
              <a:defRPr lang="en-GB" sz="4800" b="1" noProof="0" dirty="0">
                <a:solidFill>
                  <a:schemeClr val="accent3"/>
                </a:solidFill>
              </a:defRPr>
            </a:lvl1pPr>
          </a:lstStyle>
          <a:p>
            <a:pPr lvl="0" algn="ctr"/>
            <a:r>
              <a:rPr lang="en-US" noProof="0"/>
              <a:t>Client Name/Presentation Title</a:t>
            </a:r>
          </a:p>
        </p:txBody>
      </p:sp>
      <p:sp>
        <p:nvSpPr>
          <p:cNvPr id="3" name="shp_CoverSubject"/>
          <p:cNvSpPr>
            <a:spLocks noGrp="1"/>
          </p:cNvSpPr>
          <p:nvPr>
            <p:ph type="subTitle" idx="1" hasCustomPrompt="1"/>
          </p:nvPr>
        </p:nvSpPr>
        <p:spPr>
          <a:xfrm>
            <a:off x="694944" y="3535360"/>
            <a:ext cx="5011022" cy="461665"/>
          </a:xfrm>
          <a:noFill/>
        </p:spPr>
        <p:txBody>
          <a:bodyPr vert="horz" wrap="square" lIns="0" tIns="91440" rIns="0" bIns="91435" rtlCol="0" anchor="ctr" anchorCtr="0">
            <a:noAutofit/>
          </a:bodyPr>
          <a:lstStyle>
            <a:lvl1pPr algn="l">
              <a:defRPr lang="en-GB" sz="2400" b="0" cap="none" spc="0" baseline="0" noProof="0">
                <a:solidFill>
                  <a:srgbClr val="17864A"/>
                </a:solidFill>
                <a:latin typeface="+mn-lt"/>
              </a:defRPr>
            </a:lvl1pPr>
          </a:lstStyle>
          <a:p>
            <a:pPr lvl="0" algn="ctr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Presentation 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7A4179-9643-615C-2A75-8D9A1F67AAA2}"/>
              </a:ext>
            </a:extLst>
          </p:cNvPr>
          <p:cNvGrpSpPr/>
          <p:nvPr userDrawn="1"/>
        </p:nvGrpSpPr>
        <p:grpSpPr>
          <a:xfrm>
            <a:off x="0" y="0"/>
            <a:ext cx="467360" cy="6858000"/>
            <a:chOff x="0" y="0"/>
            <a:chExt cx="4673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C19B37-2134-27C3-BA1A-A2C594D3CBF3}"/>
                </a:ext>
              </a:extLst>
            </p:cNvPr>
            <p:cNvSpPr/>
            <p:nvPr userDrawn="1"/>
          </p:nvSpPr>
          <p:spPr>
            <a:xfrm>
              <a:off x="0" y="0"/>
              <a:ext cx="345440" cy="6858000"/>
            </a:xfrm>
            <a:prstGeom prst="rect">
              <a:avLst/>
            </a:prstGeom>
            <a:solidFill>
              <a:srgbClr val="17864A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DCBD89-543C-D2E1-A678-722E3FDC8777}"/>
                </a:ext>
              </a:extLst>
            </p:cNvPr>
            <p:cNvSpPr/>
            <p:nvPr userDrawn="1"/>
          </p:nvSpPr>
          <p:spPr>
            <a:xfrm>
              <a:off x="264160" y="0"/>
              <a:ext cx="203200" cy="6858000"/>
            </a:xfrm>
            <a:prstGeom prst="rect">
              <a:avLst/>
            </a:prstGeom>
            <a:solidFill>
              <a:srgbClr val="185A96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17FD52-E626-B440-43D5-8C47138BD617}"/>
                </a:ext>
              </a:extLst>
            </p:cNvPr>
            <p:cNvSpPr/>
            <p:nvPr userDrawn="1"/>
          </p:nvSpPr>
          <p:spPr>
            <a:xfrm>
              <a:off x="0" y="0"/>
              <a:ext cx="467360" cy="497840"/>
            </a:xfrm>
            <a:prstGeom prst="rect">
              <a:avLst/>
            </a:prstGeom>
            <a:solidFill>
              <a:srgbClr val="FDCC19"/>
            </a:solidFill>
            <a:ln w="12700" cap="flat" cmpd="sng" algn="ctr">
              <a:solidFill>
                <a:srgbClr val="FDCC1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Google Shape;63;p8">
            <a:extLst>
              <a:ext uri="{FF2B5EF4-FFF2-40B4-BE49-F238E27FC236}">
                <a16:creationId xmlns:a16="http://schemas.microsoft.com/office/drawing/2014/main" id="{D1E59CFC-0210-B2A3-58BC-7004B28BF392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7205" y="6450675"/>
            <a:ext cx="675952" cy="25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0;p5">
            <a:extLst>
              <a:ext uri="{FF2B5EF4-FFF2-40B4-BE49-F238E27FC236}">
                <a16:creationId xmlns:a16="http://schemas.microsoft.com/office/drawing/2014/main" id="{67B8C8D6-2914-FFB5-DD11-E21E37D00D51}"/>
              </a:ext>
            </a:extLst>
          </p:cNvPr>
          <p:cNvPicPr preferRelativeResize="0"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3" r="8567"/>
          <a:stretch/>
        </p:blipFill>
        <p:spPr>
          <a:xfrm>
            <a:off x="6773334" y="0"/>
            <a:ext cx="54186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GB" noProof="0" dirty="0"/>
            </a:lvl1pPr>
          </a:lstStyle>
          <a:p>
            <a:pPr lvl="0"/>
            <a:r>
              <a:rPr lang="en-US" noProof="0"/>
              <a:t>Page Heading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7F16-DFBD-474A-A885-535A46EC7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40FF2-FFFD-41B2-ABEF-2650AB17DAE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481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_Draft" hidden="1"/>
          <p:cNvSpPr/>
          <p:nvPr userDrawn="1"/>
        </p:nvSpPr>
        <p:spPr>
          <a:xfrm>
            <a:off x="554182" y="233606"/>
            <a:ext cx="1293090" cy="371512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/>
          <a:p>
            <a:r>
              <a:rPr lang="en-US" sz="1814" b="1" kern="1200">
                <a:solidFill>
                  <a:srgbClr val="BEBEBE"/>
                </a:solidFill>
                <a:latin typeface="+mn-lt"/>
                <a:ea typeface="+mn-ea"/>
                <a:cs typeface="+mn-cs"/>
              </a:rPr>
              <a:t>DRAFT</a:t>
            </a:r>
            <a:endParaRPr lang="en-US" sz="2145">
              <a:solidFill>
                <a:srgbClr val="BEBEB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4183" y="1411942"/>
            <a:ext cx="11083637" cy="1401"/>
          </a:xfrm>
          <a:prstGeom prst="line">
            <a:avLst/>
          </a:prstGeom>
          <a:noFill/>
          <a:ln w="3175">
            <a:noFill/>
            <a:round/>
            <a:headEnd/>
            <a:tailEnd/>
          </a:ln>
        </p:spPr>
      </p:cxnSp>
      <p:sp>
        <p:nvSpPr>
          <p:cNvPr id="14" name="shp_Confidential"/>
          <p:cNvSpPr txBox="1">
            <a:spLocks/>
          </p:cNvSpPr>
          <p:nvPr userDrawn="1"/>
        </p:nvSpPr>
        <p:spPr>
          <a:xfrm>
            <a:off x="2736273" y="605118"/>
            <a:ext cx="6719455" cy="161365"/>
          </a:xfrm>
          <a:prstGeom prst="rect">
            <a:avLst/>
          </a:prstGeom>
        </p:spPr>
        <p:txBody>
          <a:bodyPr vert="horz" lIns="0" tIns="0" rIns="0" bIns="24881" rtlCol="0" anchor="b" anchorCtr="0"/>
          <a:lstStyle>
            <a:defPPr>
              <a:defRPr lang="en-US"/>
            </a:defPPr>
            <a:lvl1pPr marL="0" algn="r" defTabSz="1018824" rtl="0" eaLnBrk="1" latinLnBrk="0" hangingPunct="1">
              <a:defRPr sz="800" b="1" i="0" kern="1200" cap="all" spc="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5" b="0">
              <a:solidFill>
                <a:srgbClr val="FFFFFF">
                  <a:lumMod val="50000"/>
                </a:srgbClr>
              </a:solidFill>
              <a:latin typeface="Aptos Narrow" panose="020B0606020202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254B1BC-FF95-4E30-BECC-6832915FD3D2}"/>
              </a:ext>
            </a:extLst>
          </p:cNvPr>
          <p:cNvSpPr txBox="1">
            <a:spLocks/>
          </p:cNvSpPr>
          <p:nvPr userDrawn="1"/>
        </p:nvSpPr>
        <p:spPr>
          <a:xfrm>
            <a:off x="676656" y="585216"/>
            <a:ext cx="11083637" cy="361151"/>
          </a:xfrm>
          <a:prstGeom prst="rect">
            <a:avLst/>
          </a:prstGeom>
        </p:spPr>
        <p:txBody>
          <a:bodyPr vert="horz" lIns="0" tIns="0" rIns="0" bIns="82935" rtlCol="0" anchor="b" anchorCtr="0">
            <a:noAutofit/>
          </a:bodyPr>
          <a:lstStyle>
            <a:lvl1pPr lvl="0">
              <a:lnSpc>
                <a:spcPct val="85000"/>
              </a:lnSpc>
              <a:spcBef>
                <a:spcPct val="0"/>
              </a:spcBef>
              <a:buNone/>
              <a:defRPr lang="en-US" sz="2200" b="0" i="0" baseline="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900" b="1" noProof="0">
                <a:solidFill>
                  <a:srgbClr val="0F236A"/>
                </a:solidFill>
              </a:rPr>
              <a:t>Table of Contents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90CA4C-815D-388B-0604-FC3465BE1F67}"/>
              </a:ext>
            </a:extLst>
          </p:cNvPr>
          <p:cNvGrpSpPr/>
          <p:nvPr userDrawn="1"/>
        </p:nvGrpSpPr>
        <p:grpSpPr>
          <a:xfrm>
            <a:off x="0" y="0"/>
            <a:ext cx="467360" cy="6858000"/>
            <a:chOff x="0" y="0"/>
            <a:chExt cx="46736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A3F440-1B45-8C28-DE9A-83A62BCDCCBE}"/>
                </a:ext>
              </a:extLst>
            </p:cNvPr>
            <p:cNvSpPr/>
            <p:nvPr userDrawn="1"/>
          </p:nvSpPr>
          <p:spPr>
            <a:xfrm>
              <a:off x="0" y="0"/>
              <a:ext cx="345440" cy="6858000"/>
            </a:xfrm>
            <a:prstGeom prst="rect">
              <a:avLst/>
            </a:prstGeom>
            <a:solidFill>
              <a:srgbClr val="17864A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438287-60B4-63CF-CCA8-F661F8D7E736}"/>
                </a:ext>
              </a:extLst>
            </p:cNvPr>
            <p:cNvSpPr/>
            <p:nvPr userDrawn="1"/>
          </p:nvSpPr>
          <p:spPr>
            <a:xfrm>
              <a:off x="264160" y="0"/>
              <a:ext cx="203200" cy="6858000"/>
            </a:xfrm>
            <a:prstGeom prst="rect">
              <a:avLst/>
            </a:prstGeom>
            <a:solidFill>
              <a:srgbClr val="185A96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341E6B-3264-C3BB-94F7-D46581A7E497}"/>
                </a:ext>
              </a:extLst>
            </p:cNvPr>
            <p:cNvSpPr/>
            <p:nvPr userDrawn="1"/>
          </p:nvSpPr>
          <p:spPr>
            <a:xfrm>
              <a:off x="0" y="0"/>
              <a:ext cx="467360" cy="497840"/>
            </a:xfrm>
            <a:prstGeom prst="rect">
              <a:avLst/>
            </a:prstGeom>
            <a:solidFill>
              <a:srgbClr val="FDCC19"/>
            </a:solidFill>
            <a:ln w="12700" cap="flat" cmpd="sng" algn="ctr">
              <a:solidFill>
                <a:srgbClr val="FDCC1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A8EBE5-4AB8-DCF1-C309-233D80580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4972" y="6457281"/>
            <a:ext cx="776432" cy="16136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1059" b="0" i="0" baseline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Line 2">
            <a:extLst>
              <a:ext uri="{FF2B5EF4-FFF2-40B4-BE49-F238E27FC236}">
                <a16:creationId xmlns:a16="http://schemas.microsoft.com/office/drawing/2014/main" id="{7CEB569E-BBCA-45C3-8836-BBCDD9215393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11436278" y="6369617"/>
            <a:ext cx="0" cy="338328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endParaRPr lang="en-US" sz="214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DC9A3-461F-BD26-56AD-CFE83CDF2F54}"/>
              </a:ext>
            </a:extLst>
          </p:cNvPr>
          <p:cNvSpPr txBox="1"/>
          <p:nvPr userDrawn="1"/>
        </p:nvSpPr>
        <p:spPr>
          <a:xfrm>
            <a:off x="10373845" y="149148"/>
            <a:ext cx="1387559" cy="246221"/>
          </a:xfrm>
          <a:prstGeom prst="rect">
            <a:avLst/>
          </a:prstGeom>
          <a:noFill/>
        </p:spPr>
        <p:txBody>
          <a:bodyPr vert="horz" wrap="none" rIns="0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STRICTLY CONFIDENTIAL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GB" noProof="0" dirty="0"/>
            </a:lvl1pPr>
          </a:lstStyle>
          <a:p>
            <a:pPr lvl="0"/>
            <a:r>
              <a:rPr lang="en-US" noProof="0"/>
              <a:t>Disclaimer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FDBE2B-A224-7312-0C50-A622FE7E36EF}"/>
              </a:ext>
            </a:extLst>
          </p:cNvPr>
          <p:cNvGrpSpPr/>
          <p:nvPr userDrawn="1"/>
        </p:nvGrpSpPr>
        <p:grpSpPr>
          <a:xfrm>
            <a:off x="0" y="0"/>
            <a:ext cx="467360" cy="6858000"/>
            <a:chOff x="0" y="0"/>
            <a:chExt cx="46736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FCC0B-7ABA-D8DA-FE44-A3EA8D600324}"/>
                </a:ext>
              </a:extLst>
            </p:cNvPr>
            <p:cNvSpPr/>
            <p:nvPr userDrawn="1"/>
          </p:nvSpPr>
          <p:spPr>
            <a:xfrm>
              <a:off x="0" y="0"/>
              <a:ext cx="345440" cy="6858000"/>
            </a:xfrm>
            <a:prstGeom prst="rect">
              <a:avLst/>
            </a:prstGeom>
            <a:solidFill>
              <a:srgbClr val="17864A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92E2C7-5988-9665-04C0-3141E5C40784}"/>
                </a:ext>
              </a:extLst>
            </p:cNvPr>
            <p:cNvSpPr/>
            <p:nvPr userDrawn="1"/>
          </p:nvSpPr>
          <p:spPr>
            <a:xfrm>
              <a:off x="264160" y="0"/>
              <a:ext cx="203200" cy="6858000"/>
            </a:xfrm>
            <a:prstGeom prst="rect">
              <a:avLst/>
            </a:prstGeom>
            <a:solidFill>
              <a:srgbClr val="185A96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4F8554-87FD-0DD6-3239-29C7D593E25F}"/>
                </a:ext>
              </a:extLst>
            </p:cNvPr>
            <p:cNvSpPr/>
            <p:nvPr userDrawn="1"/>
          </p:nvSpPr>
          <p:spPr>
            <a:xfrm>
              <a:off x="0" y="0"/>
              <a:ext cx="467360" cy="497840"/>
            </a:xfrm>
            <a:prstGeom prst="rect">
              <a:avLst/>
            </a:prstGeom>
            <a:solidFill>
              <a:srgbClr val="FDCC19"/>
            </a:solidFill>
            <a:ln w="12700" cap="flat" cmpd="sng" algn="ctr">
              <a:solidFill>
                <a:srgbClr val="FDCC1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2A5F2F4-F04B-5726-F694-1328A9F7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4972" y="6457281"/>
            <a:ext cx="776432" cy="16136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1059" b="0" i="0" baseline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Line 2">
            <a:extLst>
              <a:ext uri="{FF2B5EF4-FFF2-40B4-BE49-F238E27FC236}">
                <a16:creationId xmlns:a16="http://schemas.microsoft.com/office/drawing/2014/main" id="{0E9D1D9F-4995-5868-0E8E-B9523AD717AF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11436278" y="6369617"/>
            <a:ext cx="0" cy="338328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endParaRPr lang="en-US" sz="2145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B3CBB-7E03-CAB8-828D-77B5881118FF}"/>
              </a:ext>
            </a:extLst>
          </p:cNvPr>
          <p:cNvSpPr txBox="1"/>
          <p:nvPr userDrawn="1"/>
        </p:nvSpPr>
        <p:spPr>
          <a:xfrm>
            <a:off x="10373845" y="149148"/>
            <a:ext cx="1387559" cy="246221"/>
          </a:xfrm>
          <a:prstGeom prst="rect">
            <a:avLst/>
          </a:prstGeom>
          <a:noFill/>
        </p:spPr>
        <p:txBody>
          <a:bodyPr vert="horz" wrap="none" rIns="0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4481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GB" noProof="0" dirty="0"/>
            </a:lvl1pPr>
          </a:lstStyle>
          <a:p>
            <a:pPr lvl="0"/>
            <a:r>
              <a:rPr lang="en-US" noProof="0"/>
              <a:t>Page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4D59F6-763A-42CD-BB25-DB0AF786CB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87394-9C0A-4878-9C17-B3258F8782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6656" y="850392"/>
            <a:ext cx="11083637" cy="2512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/>
                </a:solidFill>
              </a:defRPr>
            </a:lvl2pPr>
            <a:lvl3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</a:defRPr>
            </a:lvl3pPr>
            <a:lvl4pPr marL="685800" indent="-2286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>
                <a:solidFill>
                  <a:schemeClr val="tx1"/>
                </a:solidFill>
              </a:defRPr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</a:defRPr>
            </a:lvl5pPr>
            <a:lvl6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100" b="0">
                <a:solidFill>
                  <a:schemeClr val="tx1"/>
                </a:solidFill>
              </a:defRPr>
            </a:lvl6pPr>
            <a:lvl7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</a:defRPr>
            </a:lvl7pPr>
            <a:lvl8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</a:defRPr>
            </a:lvl8pPr>
            <a:lvl9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</a:defRPr>
            </a:lvl9pPr>
          </a:lstStyle>
          <a:p>
            <a:r>
              <a:rPr lang="en-US"/>
              <a:t>Key Message [Use Alt + Shift + Right or Left Arrow to adjust your text level]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o-a-Page – White on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676656" y="850392"/>
            <a:ext cx="11083637" cy="2512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08977" indent="-207345">
              <a:buFont typeface="Symbol" panose="05050102010706020507" pitchFamily="18" charset="2"/>
              <a:buChar char="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676656" y="1691240"/>
            <a:ext cx="11082528" cy="4581543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buFont typeface="Courier New" panose="02070309020205020404" pitchFamily="49" charset="0"/>
              <a:buChar char="o"/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 marL="182880" indent="-182880">
              <a:lnSpc>
                <a:spcPts val="1600"/>
              </a:lnSpc>
              <a:defRPr sz="882" b="0"/>
            </a:lvl7pPr>
            <a:lvl8pPr marL="365760" indent="-182880">
              <a:lnSpc>
                <a:spcPts val="1600"/>
              </a:lnSpc>
              <a:defRPr sz="882" b="0"/>
            </a:lvl8pPr>
            <a:lvl9pPr marL="548640" indent="-182880">
              <a:lnSpc>
                <a:spcPts val="1600"/>
              </a:lnSpc>
              <a:defRPr sz="882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6656" y="1417320"/>
            <a:ext cx="11082528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tabLst>
                <a:tab pos="10938926" algn="r"/>
              </a:tabLst>
              <a:defRPr kumimoji="0" lang="en-US" sz="13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2CBB-F46C-4F25-BE71-502B32F311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o-a-Page – White on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676656" y="850392"/>
            <a:ext cx="11083637" cy="251236"/>
          </a:xfrm>
        </p:spPr>
        <p:txBody>
          <a:bodyPr/>
          <a:lstStyle>
            <a:lvl1pPr>
              <a:defRPr/>
            </a:lvl1pPr>
            <a:lvl2pPr marL="208977" indent="-207345">
              <a:buFont typeface="Symbol" panose="05050102010706020507" pitchFamily="18" charset="2"/>
              <a:buChar char="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676656" y="1691241"/>
            <a:ext cx="5394960" cy="4657308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6656" y="1417320"/>
            <a:ext cx="53949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tabLst>
                <a:tab pos="5146576" algn="r"/>
              </a:tabLst>
              <a:defRPr kumimoji="0" lang="en-US" sz="13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2CBB-F46C-4F25-BE71-502B32F311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EACE38A-1B25-2F07-DF6A-8DC0C2075D4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65332" y="1691241"/>
            <a:ext cx="5394960" cy="4657308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165875" indent="-165875">
              <a:lnSpc>
                <a:spcPts val="1600"/>
              </a:lnSpc>
              <a:buFont typeface="Symbol" panose="05050102010706020507" pitchFamily="18" charset="2"/>
              <a:buChar char=""/>
              <a:defRPr lang="en-US" sz="1100" b="1" kern="1200" dirty="0">
                <a:solidFill>
                  <a:schemeClr val="tx1"/>
                </a:solidFill>
                <a:latin typeface="+mn-lt"/>
                <a:ea typeface="+mn-ea"/>
                <a:cs typeface="Aptos" panose="020B0604020202020204" pitchFamily="34" charset="0"/>
              </a:defRPr>
            </a:lvl2pPr>
            <a:lvl3pPr marL="331752" indent="-165875">
              <a:lnSpc>
                <a:spcPts val="1600"/>
              </a:lnSpc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7627" indent="-165875">
              <a:lnSpc>
                <a:spcPts val="1600"/>
              </a:lnSpc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3502" indent="-165875">
              <a:lnSpc>
                <a:spcPts val="1600"/>
              </a:lnSpc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marL="228600" lvl="1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/>
              <a:t>Bullet 1</a:t>
            </a:r>
          </a:p>
          <a:p>
            <a:pPr marL="457200" lvl="2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mbol" panose="05050102010706020507" pitchFamily="18" charset="2"/>
              <a:buChar char=""/>
            </a:pPr>
            <a:r>
              <a:rPr lang="en-US"/>
              <a:t>Bullet 2</a:t>
            </a:r>
          </a:p>
          <a:p>
            <a:pPr marL="685800" lvl="3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/>
              <a:t>Bullet 3</a:t>
            </a:r>
          </a:p>
          <a:p>
            <a:pPr marL="914400" lvl="4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mbol" panose="05050102010706020507" pitchFamily="18" charset="2"/>
              <a:buChar char=""/>
            </a:pPr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ADF69F-02EE-10F0-6E07-52D3BEF1525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65333" y="1417320"/>
            <a:ext cx="53949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spcBef>
                <a:spcPts val="182"/>
              </a:spcBef>
              <a:tabLst>
                <a:tab pos="5146576" algn="r"/>
              </a:tabLst>
              <a:defRPr kumimoji="0" lang="en-US" sz="13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5655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to-a-Page – White on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676656" y="850392"/>
            <a:ext cx="11083637" cy="251236"/>
          </a:xfrm>
        </p:spPr>
        <p:txBody>
          <a:bodyPr/>
          <a:lstStyle>
            <a:lvl1pPr>
              <a:defRPr/>
            </a:lvl1pPr>
            <a:lvl2pPr marL="208977" indent="-207345">
              <a:buFont typeface="Symbol" panose="05050102010706020507" pitchFamily="18" charset="2"/>
              <a:buChar char="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6656" y="1417320"/>
            <a:ext cx="53949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tabLst>
                <a:tab pos="5146576" algn="r"/>
              </a:tabLst>
              <a:defRPr kumimoji="0" lang="en-US" sz="13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2CBB-F46C-4F25-BE71-502B32F311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ADF69F-02EE-10F0-6E07-52D3BEF1525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65333" y="1417320"/>
            <a:ext cx="53949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spcBef>
                <a:spcPts val="182"/>
              </a:spcBef>
              <a:tabLst>
                <a:tab pos="5146576" algn="r"/>
              </a:tabLst>
              <a:defRPr kumimoji="0" lang="en-US" sz="13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893086-D182-FA33-F64C-AA21400FFF6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76656" y="3771883"/>
            <a:ext cx="11082528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tabLst>
                <a:tab pos="5146576" algn="r"/>
              </a:tabLst>
              <a:defRPr kumimoji="0" lang="en-US" sz="13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44435CEB-4CFB-3BFF-1F66-83AE1C99117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76655" y="4045803"/>
            <a:ext cx="11082527" cy="2302745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0517645D-4C19-F054-6991-686C098A6B0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76657" y="1691242"/>
            <a:ext cx="5394960" cy="1903224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94605E8-22B6-8BF4-CC4F-C645B2DA2D2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65333" y="1691242"/>
            <a:ext cx="5394960" cy="1903224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</p:spTree>
    <p:extLst>
      <p:ext uri="{BB962C8B-B14F-4D97-AF65-F5344CB8AC3E}">
        <p14:creationId xmlns:p14="http://schemas.microsoft.com/office/powerpoint/2010/main" val="20307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to-a-Page – White on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676656" y="850392"/>
            <a:ext cx="11083637" cy="251236"/>
          </a:xfrm>
        </p:spPr>
        <p:txBody>
          <a:bodyPr/>
          <a:lstStyle>
            <a:lvl1pPr>
              <a:defRPr/>
            </a:lvl1pPr>
            <a:lvl2pPr marL="208977" indent="-207345">
              <a:buFont typeface="Symbol" panose="05050102010706020507" pitchFamily="18" charset="2"/>
              <a:buChar char="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585216"/>
            <a:ext cx="11083637" cy="361151"/>
          </a:xfrm>
        </p:spPr>
        <p:txBody>
          <a:bodyPr vert="horz" lIns="0" tIns="0" rIns="0" bIns="9144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6656" y="1417320"/>
            <a:ext cx="35661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tabLst>
                <a:tab pos="5146576" algn="r"/>
              </a:tabLst>
              <a:defRPr kumimoji="0" lang="en-US" sz="13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2CBB-F46C-4F25-BE71-502B32F311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ADF69F-02EE-10F0-6E07-52D3BEF1525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4133" y="1417320"/>
            <a:ext cx="35661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spcBef>
                <a:spcPts val="182"/>
              </a:spcBef>
              <a:tabLst>
                <a:tab pos="5146576" algn="r"/>
              </a:tabLst>
              <a:defRPr kumimoji="0" lang="en-US" sz="13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13BCC1-9451-E916-05CE-E0908A0AD3D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435395" y="1417320"/>
            <a:ext cx="3566160" cy="273921"/>
          </a:xfrm>
          <a:solidFill>
            <a:schemeClr val="accent1"/>
          </a:solidFill>
          <a:ln w="12700">
            <a:noFill/>
          </a:ln>
        </p:spPr>
        <p:txBody>
          <a:bodyPr vert="horz" wrap="square" lIns="73152" tIns="36576" rIns="73152" bIns="36576" rtlCol="0" anchor="ctr">
            <a:spAutoFit/>
          </a:bodyPr>
          <a:lstStyle>
            <a:lvl1pPr algn="ctr">
              <a:spcBef>
                <a:spcPts val="182"/>
              </a:spcBef>
              <a:tabLst>
                <a:tab pos="5146576" algn="r"/>
              </a:tabLst>
              <a:defRPr kumimoji="0" lang="en-US" sz="13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R="0" lvl="0" defTabSz="86969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buFont typeface="Wingdings" pitchFamily="2" charset="2"/>
              <a:tabLst>
                <a:tab pos="3809956" algn="r"/>
              </a:tabLst>
            </a:pPr>
            <a:r>
              <a:rPr lang="en-US"/>
              <a:t>Heading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F3A59B67-F8B6-C74F-45FD-7FBC7E3DE54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76657" y="1691241"/>
            <a:ext cx="3566158" cy="4581541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9417D3F-99CC-404C-817A-56BE0EA4A4C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35396" y="1691241"/>
            <a:ext cx="3566158" cy="4581541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6FE4073-34C6-D497-8BF0-C40CC6C1152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94135" y="1691241"/>
            <a:ext cx="3566158" cy="4581541"/>
          </a:xfrm>
        </p:spPr>
        <p:txBody>
          <a:bodyPr lIns="0" tIns="36576" rIns="0">
            <a:noAutofit/>
          </a:bodyPr>
          <a:lstStyle>
            <a:lvl1pPr>
              <a:lnSpc>
                <a:spcPct val="100000"/>
              </a:lnSpc>
              <a:defRPr sz="1100" b="0">
                <a:latin typeface="+mn-lt"/>
              </a:defRPr>
            </a:lvl1pPr>
            <a:lvl2pPr marL="228600" indent="-228600">
              <a:lnSpc>
                <a:spcPts val="1600"/>
              </a:lnSpc>
              <a:buFont typeface="Symbol" panose="05050102010706020507" pitchFamily="18" charset="2"/>
              <a:buChar char=""/>
              <a:defRPr sz="1100" b="1"/>
            </a:lvl2pPr>
            <a:lvl3pPr marL="457200" indent="-228600">
              <a:lnSpc>
                <a:spcPts val="1600"/>
              </a:lnSpc>
              <a:defRPr sz="1100" b="0"/>
            </a:lvl3pPr>
            <a:lvl4pPr marL="685800" indent="-228600">
              <a:lnSpc>
                <a:spcPts val="1600"/>
              </a:lnSpc>
              <a:defRPr sz="1100" b="0"/>
            </a:lvl4pPr>
            <a:lvl5pPr marL="914400" indent="-228600">
              <a:lnSpc>
                <a:spcPts val="1600"/>
              </a:lnSpc>
              <a:defRPr sz="1100" b="0"/>
            </a:lvl5pPr>
            <a:lvl6pPr marL="0" indent="0">
              <a:lnSpc>
                <a:spcPct val="100000"/>
              </a:lnSpc>
              <a:defRPr sz="971" b="0"/>
            </a:lvl6pPr>
            <a:lvl7pPr>
              <a:lnSpc>
                <a:spcPct val="100000"/>
              </a:lnSpc>
              <a:defRPr sz="794" b="0"/>
            </a:lvl7pPr>
            <a:lvl8pPr>
              <a:defRPr sz="794" b="0"/>
            </a:lvl8pPr>
            <a:lvl9pPr>
              <a:defRPr sz="794" b="0"/>
            </a:lvl9pPr>
          </a:lstStyle>
          <a:p>
            <a:pPr lvl="0"/>
            <a:r>
              <a:rPr lang="en-US"/>
              <a:t>Use Alt + Shift + Right or Left Arrow to adjust your text level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Normal Text</a:t>
            </a:r>
          </a:p>
          <a:p>
            <a:pPr lvl="6"/>
            <a:r>
              <a:rPr lang="en-US"/>
              <a:t>Tiny Bullet 1</a:t>
            </a:r>
          </a:p>
          <a:p>
            <a:pPr lvl="7"/>
            <a:r>
              <a:rPr lang="en-US"/>
              <a:t>Tiny Bullet 2</a:t>
            </a:r>
          </a:p>
          <a:p>
            <a:pPr lvl="8"/>
            <a:r>
              <a:rPr lang="en-US"/>
              <a:t>Tiny Bullet 3</a:t>
            </a:r>
          </a:p>
        </p:txBody>
      </p:sp>
    </p:spTree>
    <p:extLst>
      <p:ext uri="{BB962C8B-B14F-4D97-AF65-F5344CB8AC3E}">
        <p14:creationId xmlns:p14="http://schemas.microsoft.com/office/powerpoint/2010/main" val="40761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3;p3">
            <a:extLst>
              <a:ext uri="{FF2B5EF4-FFF2-40B4-BE49-F238E27FC236}">
                <a16:creationId xmlns:a16="http://schemas.microsoft.com/office/drawing/2014/main" id="{689F4E91-B360-9950-504F-C01C5ED3291C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52" y="-1"/>
            <a:ext cx="12199952" cy="69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0A2D285-2445-4F99-1C6F-251324125BCF}"/>
              </a:ext>
            </a:extLst>
          </p:cNvPr>
          <p:cNvSpPr/>
          <p:nvPr userDrawn="1"/>
        </p:nvSpPr>
        <p:spPr>
          <a:xfrm rot="10800000">
            <a:off x="-889427" y="4943857"/>
            <a:ext cx="10352403" cy="914400"/>
          </a:xfrm>
          <a:prstGeom prst="parallelogram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err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7;p7">
            <a:extLst>
              <a:ext uri="{FF2B5EF4-FFF2-40B4-BE49-F238E27FC236}">
                <a16:creationId xmlns:a16="http://schemas.microsoft.com/office/drawing/2014/main" id="{4F3FA0ED-5DC1-392A-DB42-74EA6D12AA4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954" y="-18719"/>
            <a:ext cx="12199953" cy="688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0A2D285-2445-4F99-1C6F-251324125BCF}"/>
              </a:ext>
            </a:extLst>
          </p:cNvPr>
          <p:cNvSpPr/>
          <p:nvPr userDrawn="1"/>
        </p:nvSpPr>
        <p:spPr>
          <a:xfrm rot="10800000">
            <a:off x="-889427" y="4943857"/>
            <a:ext cx="10352403" cy="914400"/>
          </a:xfrm>
          <a:prstGeom prst="parallelogram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err="1"/>
          </a:p>
        </p:txBody>
      </p:sp>
    </p:spTree>
    <p:extLst>
      <p:ext uri="{BB962C8B-B14F-4D97-AF65-F5344CB8AC3E}">
        <p14:creationId xmlns:p14="http://schemas.microsoft.com/office/powerpoint/2010/main" val="132622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5">
            <a:extLst>
              <a:ext uri="{FF2B5EF4-FFF2-40B4-BE49-F238E27FC236}">
                <a16:creationId xmlns:a16="http://schemas.microsoft.com/office/drawing/2014/main" id="{CE26812A-D751-9201-A7B6-95E9DEF5B93A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0A2D285-2445-4F99-1C6F-251324125BCF}"/>
              </a:ext>
            </a:extLst>
          </p:cNvPr>
          <p:cNvSpPr/>
          <p:nvPr userDrawn="1"/>
        </p:nvSpPr>
        <p:spPr>
          <a:xfrm rot="10800000">
            <a:off x="-889427" y="4943857"/>
            <a:ext cx="10352403" cy="914400"/>
          </a:xfrm>
          <a:prstGeom prst="parallelogram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err="1"/>
          </a:p>
        </p:txBody>
      </p:sp>
    </p:spTree>
    <p:extLst>
      <p:ext uri="{BB962C8B-B14F-4D97-AF65-F5344CB8AC3E}">
        <p14:creationId xmlns:p14="http://schemas.microsoft.com/office/powerpoint/2010/main" val="228539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DE9CD2DE-4DB4-C2A4-ECD4-8352B3CF3E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345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09" imgH="294" progId="TCLayout.ActiveDocument.1">
                  <p:embed/>
                </p:oleObj>
              </mc:Choice>
              <mc:Fallback>
                <p:oleObj name="think-cell Slide" r:id="rId15" imgW="309" imgH="29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9CD2DE-4DB4-C2A4-ECD4-8352B3CF3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767" y="585276"/>
            <a:ext cx="11083637" cy="361151"/>
          </a:xfrm>
          <a:prstGeom prst="rect">
            <a:avLst/>
          </a:prstGeom>
        </p:spPr>
        <p:txBody>
          <a:bodyPr vert="horz" lIns="0" tIns="0" rIns="0" bIns="91440" rtlCol="0" anchor="b" anchorCtr="0">
            <a:noAutofit/>
          </a:bodyPr>
          <a:lstStyle/>
          <a:p>
            <a:pPr lvl="0"/>
            <a:r>
              <a:rPr lang="en-US" noProof="0" dirty="0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767" y="849657"/>
            <a:ext cx="11083637" cy="251236"/>
          </a:xfrm>
          <a:prstGeom prst="rect">
            <a:avLst/>
          </a:prstGeom>
        </p:spPr>
        <p:txBody>
          <a:bodyPr vert="horz" lIns="0" tIns="76200" rIns="0" bIns="0" rtlCol="0">
            <a:noAutofit/>
          </a:bodyPr>
          <a:lstStyle/>
          <a:p>
            <a:pPr marL="0" lvl="0" indent="0" algn="l" defTabSz="924093" rtl="0" eaLnBrk="1" latinLnBrk="0" hangingPunct="1">
              <a:spcBef>
                <a:spcPts val="1088"/>
              </a:spcBef>
              <a:buFontTx/>
              <a:buNone/>
            </a:pPr>
            <a:r>
              <a:rPr lang="en-GB" noProof="0"/>
              <a:t>Key Message</a:t>
            </a:r>
          </a:p>
          <a:p>
            <a:pPr lvl="1"/>
            <a:r>
              <a:rPr lang="en-GB" noProof="0"/>
              <a:t>Bullet 1 </a:t>
            </a:r>
          </a:p>
          <a:p>
            <a:pPr lvl="2"/>
            <a:r>
              <a:rPr lang="en-GB" noProof="0"/>
              <a:t>Bullet 2</a:t>
            </a:r>
          </a:p>
          <a:p>
            <a:pPr lvl="3"/>
            <a:r>
              <a:rPr lang="en-GB" noProof="0"/>
              <a:t>Bullet 3</a:t>
            </a:r>
          </a:p>
          <a:p>
            <a:pPr lvl="4"/>
            <a:r>
              <a:rPr lang="en-GB" noProof="0"/>
              <a:t>Bullet 4</a:t>
            </a:r>
          </a:p>
          <a:p>
            <a:pPr lvl="5"/>
            <a:r>
              <a:rPr lang="en-GB" noProof="0"/>
              <a:t>Normal Text</a:t>
            </a:r>
          </a:p>
          <a:p>
            <a:pPr lvl="6"/>
            <a:r>
              <a:rPr lang="en-GB" noProof="0"/>
              <a:t>Table Bullet 1</a:t>
            </a:r>
          </a:p>
          <a:p>
            <a:pPr lvl="7"/>
            <a:r>
              <a:rPr lang="en-GB" noProof="0"/>
              <a:t>Table Bullet 2</a:t>
            </a:r>
          </a:p>
          <a:p>
            <a:pPr lvl="8"/>
            <a:r>
              <a:rPr lang="en-GB" noProof="0"/>
              <a:t>Table Bullet 3</a:t>
            </a:r>
          </a:p>
          <a:p>
            <a:pPr lvl="8"/>
            <a:endParaRPr lang="en-GB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84972" y="6457281"/>
            <a:ext cx="776432" cy="16136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1059" b="0" i="0" baseline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lide Number Line 2"/>
          <p:cNvSpPr>
            <a:spLocks noChangeShapeType="1"/>
          </p:cNvSpPr>
          <p:nvPr userDrawn="1"/>
        </p:nvSpPr>
        <p:spPr bwMode="gray">
          <a:xfrm>
            <a:off x="11436278" y="6369617"/>
            <a:ext cx="0" cy="338328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endParaRPr lang="en-US" sz="2145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A6E51-AB19-CD16-41C9-B6AF23E2CDB8}"/>
              </a:ext>
            </a:extLst>
          </p:cNvPr>
          <p:cNvGrpSpPr/>
          <p:nvPr userDrawn="1"/>
        </p:nvGrpSpPr>
        <p:grpSpPr>
          <a:xfrm>
            <a:off x="0" y="0"/>
            <a:ext cx="467360" cy="6858000"/>
            <a:chOff x="0" y="0"/>
            <a:chExt cx="46736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6D0EAC-7033-1481-D258-A8988189A5D2}"/>
                </a:ext>
              </a:extLst>
            </p:cNvPr>
            <p:cNvSpPr/>
            <p:nvPr userDrawn="1"/>
          </p:nvSpPr>
          <p:spPr>
            <a:xfrm>
              <a:off x="0" y="0"/>
              <a:ext cx="345440" cy="6858000"/>
            </a:xfrm>
            <a:prstGeom prst="rect">
              <a:avLst/>
            </a:prstGeom>
            <a:solidFill>
              <a:srgbClr val="17864A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FE80DC-8762-9336-A6E3-65876AC2F4AA}"/>
                </a:ext>
              </a:extLst>
            </p:cNvPr>
            <p:cNvSpPr/>
            <p:nvPr userDrawn="1"/>
          </p:nvSpPr>
          <p:spPr>
            <a:xfrm>
              <a:off x="264160" y="0"/>
              <a:ext cx="203200" cy="6858000"/>
            </a:xfrm>
            <a:prstGeom prst="rect">
              <a:avLst/>
            </a:prstGeom>
            <a:solidFill>
              <a:srgbClr val="185A96"/>
            </a:solidFill>
            <a:ln w="12700" cap="flat" cmpd="sng" algn="ctr">
              <a:solidFill>
                <a:srgbClr val="0F6FC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3DB83A-9686-3290-8941-DD228CF6E1CA}"/>
                </a:ext>
              </a:extLst>
            </p:cNvPr>
            <p:cNvSpPr/>
            <p:nvPr userDrawn="1"/>
          </p:nvSpPr>
          <p:spPr>
            <a:xfrm>
              <a:off x="0" y="0"/>
              <a:ext cx="467360" cy="497840"/>
            </a:xfrm>
            <a:prstGeom prst="rect">
              <a:avLst/>
            </a:prstGeom>
            <a:solidFill>
              <a:srgbClr val="FDCC19"/>
            </a:solidFill>
            <a:ln w="12700" cap="flat" cmpd="sng" algn="ctr">
              <a:solidFill>
                <a:srgbClr val="FDCC1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35" r:id="rId3"/>
    <p:sldLayoutId id="2147483775" r:id="rId4"/>
    <p:sldLayoutId id="2147483898" r:id="rId5"/>
    <p:sldLayoutId id="2147483899" r:id="rId6"/>
    <p:sldLayoutId id="2147483713" r:id="rId7"/>
    <p:sldLayoutId id="2147483900" r:id="rId8"/>
    <p:sldLayoutId id="2147483901" r:id="rId9"/>
    <p:sldLayoutId id="2147483724" r:id="rId10"/>
    <p:sldLayoutId id="2147483716" r:id="rId11"/>
    <p:sldLayoutId id="2147483773" r:id="rId12"/>
  </p:sldLayoutIdLst>
  <p:hf hdr="0" dt="0"/>
  <p:txStyles>
    <p:titleStyle>
      <a:lvl1pPr algn="l" defTabSz="924093" rtl="0" eaLnBrk="1" latinLnBrk="0" hangingPunct="1">
        <a:lnSpc>
          <a:spcPct val="85000"/>
        </a:lnSpc>
        <a:spcBef>
          <a:spcPct val="0"/>
        </a:spcBef>
        <a:buNone/>
        <a:defRPr lang="en-US" sz="2900" b="1" i="0" kern="1200" baseline="0" dirty="0">
          <a:solidFill>
            <a:srgbClr val="0F236A"/>
          </a:solidFill>
          <a:latin typeface="+mj-lt"/>
          <a:ea typeface="+mj-ea"/>
          <a:cs typeface="+mj-cs"/>
        </a:defRPr>
      </a:lvl1pPr>
    </p:titleStyle>
    <p:bodyStyle>
      <a:lvl1pPr marL="0" indent="0" algn="l" defTabSz="924093" rtl="0" eaLnBrk="1" latinLnBrk="0" hangingPunct="1">
        <a:lnSpc>
          <a:spcPts val="1560"/>
        </a:lnSpc>
        <a:spcBef>
          <a:spcPts val="0"/>
        </a:spcBef>
        <a:buFontTx/>
        <a:buNone/>
        <a:defRPr lang="en-US" sz="1300" b="1" i="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228600" indent="-228600" algn="l" defTabSz="924093" rtl="0" eaLnBrk="1" latinLnBrk="0" hangingPunct="1">
        <a:lnSpc>
          <a:spcPts val="1600"/>
        </a:lnSpc>
        <a:spcBef>
          <a:spcPts val="0"/>
        </a:spcBef>
        <a:buClr>
          <a:schemeClr val="tx1"/>
        </a:buClr>
        <a:buSzPct val="100000"/>
        <a:buFont typeface="Symbol" panose="05050102010706020507" pitchFamily="18" charset="2"/>
        <a:buChar char=""/>
        <a:defRPr lang="en-US" sz="1100" b="1" kern="1200" dirty="0" smtClean="0">
          <a:solidFill>
            <a:schemeClr val="tx1"/>
          </a:solidFill>
          <a:latin typeface="+mn-lt"/>
          <a:ea typeface="+mn-ea"/>
          <a:cs typeface="Aptos" panose="020B0604020202020204" pitchFamily="34" charset="0"/>
        </a:defRPr>
      </a:lvl2pPr>
      <a:lvl3pPr marL="457200" indent="-228600" algn="l" defTabSz="924093" rtl="0" eaLnBrk="1" latinLnBrk="0" hangingPunct="1">
        <a:lnSpc>
          <a:spcPts val="1600"/>
        </a:lnSpc>
        <a:spcBef>
          <a:spcPts val="0"/>
        </a:spcBef>
        <a:buClr>
          <a:schemeClr val="tx1"/>
        </a:buClr>
        <a:buSzPct val="80000"/>
        <a:buFont typeface="Symbol" panose="05050102010706020507" pitchFamily="18" charset="2"/>
        <a:buChar char="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24093" rtl="0" eaLnBrk="1" latinLnBrk="0" hangingPunct="1">
        <a:lnSpc>
          <a:spcPts val="1600"/>
        </a:lnSpc>
        <a:spcBef>
          <a:spcPts val="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24093" rtl="0" eaLnBrk="1" latinLnBrk="0" hangingPunct="1">
        <a:lnSpc>
          <a:spcPts val="1600"/>
        </a:lnSpc>
        <a:spcBef>
          <a:spcPts val="0"/>
        </a:spcBef>
        <a:buClr>
          <a:schemeClr val="tx1"/>
        </a:buClr>
        <a:buSzPct val="80000"/>
        <a:buFont typeface="Symbol" panose="05050102010706020507" pitchFamily="18" charset="2"/>
        <a:buChar char="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24093" rtl="0" eaLnBrk="1" latinLnBrk="0" hangingPunct="1">
        <a:lnSpc>
          <a:spcPts val="1270"/>
        </a:lnSpc>
        <a:spcBef>
          <a:spcPts val="363"/>
        </a:spcBef>
        <a:buClr>
          <a:schemeClr val="tx1"/>
        </a:buClr>
        <a:buSzPct val="100000"/>
        <a:buFont typeface="Symbol" panose="05050102010706020507" pitchFamily="18" charset="2"/>
        <a:buNone/>
        <a:defRPr sz="1100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2880" indent="-182880" algn="l" defTabSz="924093" rtl="0" eaLnBrk="1" latinLnBrk="0" hangingPunct="1">
        <a:spcBef>
          <a:spcPts val="0"/>
        </a:spcBef>
        <a:buClr>
          <a:schemeClr val="tx1"/>
        </a:buClr>
        <a:buFont typeface="Symbol" panose="05050102010706020507" pitchFamily="18" charset="2"/>
        <a:buChar char="·"/>
        <a:defRPr sz="11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24093" rtl="0" eaLnBrk="1" latinLnBrk="0" hangingPunct="1">
        <a:spcBef>
          <a:spcPts val="0"/>
        </a:spcBef>
        <a:buClr>
          <a:schemeClr val="tx1"/>
        </a:buClr>
        <a:buSzPct val="80000"/>
        <a:buFont typeface="Symbol" panose="05050102010706020507" pitchFamily="18" charset="2"/>
        <a:buChar char="-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" indent="-182880" algn="l" defTabSz="924093" rtl="0" eaLnBrk="1" latinLnBrk="0" hangingPunct="1">
        <a:spcBef>
          <a:spcPts val="0"/>
        </a:spcBef>
        <a:buClr>
          <a:schemeClr val="tx1"/>
        </a:buClr>
        <a:buFont typeface="Symbol" panose="05050102010706020507" pitchFamily="18" charset="2"/>
        <a:buChar char="·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2047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4093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6140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8186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10233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72279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34326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96373" algn="l" defTabSz="92409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4" pos="3840" userDrawn="1">
          <p15:clr>
            <a:srgbClr val="9FCC3B"/>
          </p15:clr>
        </p15:guide>
        <p15:guide id="7" orient="horz" pos="896" userDrawn="1">
          <p15:clr>
            <a:srgbClr val="F26B43"/>
          </p15:clr>
        </p15:guide>
        <p15:guide id="10" orient="horz" pos="4241" userDrawn="1">
          <p15:clr>
            <a:srgbClr val="F26B43"/>
          </p15:clr>
        </p15:guide>
        <p15:guide id="11" orient="horz" pos="2357" userDrawn="1">
          <p15:clr>
            <a:srgbClr val="9FCC3B"/>
          </p15:clr>
        </p15:guide>
        <p15:guide id="13" orient="horz" pos="3824" userDrawn="1">
          <p15:clr>
            <a:srgbClr val="F26B43"/>
          </p15:clr>
        </p15:guide>
        <p15:guide id="15" pos="4012" userDrawn="1">
          <p15:clr>
            <a:srgbClr val="F26B43"/>
          </p15:clr>
        </p15:guide>
        <p15:guide id="19" pos="3665" userDrawn="1">
          <p15:clr>
            <a:srgbClr val="F26B43"/>
          </p15:clr>
        </p15:guide>
        <p15:guide id="20" orient="horz" pos="3989" userDrawn="1">
          <p15:clr>
            <a:srgbClr val="F26B43"/>
          </p15:clr>
        </p15:guide>
        <p15:guide id="26" orient="horz" pos="672" userDrawn="1">
          <p15:clr>
            <a:srgbClr val="F26B43"/>
          </p15:clr>
        </p15:guide>
        <p15:guide id="27" pos="2443" userDrawn="1">
          <p15:clr>
            <a:srgbClr val="C35EA4"/>
          </p15:clr>
        </p15:guide>
        <p15:guide id="28" pos="5236" userDrawn="1">
          <p15:clr>
            <a:srgbClr val="C35EA4"/>
          </p15:clr>
        </p15:guide>
        <p15:guide id="29" pos="2791" userDrawn="1">
          <p15:clr>
            <a:srgbClr val="C35EA4"/>
          </p15:clr>
        </p15:guide>
        <p15:guide id="30" pos="488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8E180322-82B7-B120-2AC3-D3F0398C71D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7518" y="232499"/>
            <a:ext cx="6287347" cy="3773336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5400" b="0" noProof="0" dirty="0">
                <a:solidFill>
                  <a:srgbClr val="185A96"/>
                </a:solidFill>
              </a:rPr>
              <a:t>Camelina</a:t>
            </a:r>
            <a:br>
              <a:rPr lang="en-US" sz="5400" noProof="0" dirty="0">
                <a:solidFill>
                  <a:srgbClr val="185A96"/>
                </a:solidFill>
              </a:rPr>
            </a:br>
            <a:br>
              <a:rPr lang="en-US" sz="4000" noProof="0" dirty="0">
                <a:solidFill>
                  <a:srgbClr val="185A96"/>
                </a:solidFill>
              </a:rPr>
            </a:br>
            <a:r>
              <a:rPr lang="en-US" sz="4000" b="0" noProof="0" dirty="0">
                <a:solidFill>
                  <a:srgbClr val="185A96"/>
                </a:solidFill>
              </a:rPr>
              <a:t>Scalable, Low CI Feedstocks Without Impacting Food or Feed</a:t>
            </a:r>
          </a:p>
        </p:txBody>
      </p:sp>
      <p:pic>
        <p:nvPicPr>
          <p:cNvPr id="4" name="Picture 23" descr="A green and black logo&#10;&#10;AI-generated content may be incorrect.">
            <a:extLst>
              <a:ext uri="{FF2B5EF4-FFF2-40B4-BE49-F238E27FC236}">
                <a16:creationId xmlns:a16="http://schemas.microsoft.com/office/drawing/2014/main" id="{4F0A717E-5966-2341-6CFE-458B8F91A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94" y="5467942"/>
            <a:ext cx="3348793" cy="1053908"/>
          </a:xfrm>
          <a:prstGeom prst="rect">
            <a:avLst/>
          </a:prstGeom>
        </p:spPr>
      </p:pic>
      <p:sp>
        <p:nvSpPr>
          <p:cNvPr id="9" name="Subtítulo 4">
            <a:extLst>
              <a:ext uri="{FF2B5EF4-FFF2-40B4-BE49-F238E27FC236}">
                <a16:creationId xmlns:a16="http://schemas.microsoft.com/office/drawing/2014/main" id="{CBC2DF04-09D0-A09E-1AA1-EB0547E49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18" y="4568993"/>
            <a:ext cx="6287347" cy="853144"/>
          </a:xfrm>
        </p:spPr>
        <p:txBody>
          <a:bodyPr/>
          <a:lstStyle/>
          <a:p>
            <a:pPr algn="ctr"/>
            <a:r>
              <a:rPr lang="en-US" dirty="0"/>
              <a:t>2025 Land Use Change Expert Workgroup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262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4327-17E0-35D1-E9A1-CA9E3748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B1C1E349-7172-306F-75EE-E92259395B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CD2B5F-E7DD-BF1B-3E40-DD2D93208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2BFA8-F4AD-D267-49C7-39EDD93959C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9F52DE-7495-74FB-1113-6D6BC19A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10" y="1045481"/>
            <a:ext cx="11432217" cy="139291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b="0" dirty="0">
                <a:solidFill>
                  <a:schemeClr val="tx1"/>
                </a:solidFill>
              </a:rPr>
              <a:t>Who We Are</a:t>
            </a:r>
            <a:br>
              <a:rPr lang="en-US" sz="60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rgbClr val="185A96"/>
                </a:solidFill>
              </a:rPr>
              <a:t>Seed </a:t>
            </a:r>
            <a:r>
              <a:rPr lang="en-US" sz="3600" b="0" dirty="0">
                <a:solidFill>
                  <a:srgbClr val="185A96"/>
                </a:solidFill>
                <a:latin typeface="+mn-lt"/>
                <a:ea typeface="+mn-ea"/>
                <a:cs typeface="+mn-cs"/>
              </a:rPr>
              <a:t>to Farm and Farm to Fuel</a:t>
            </a:r>
            <a:r>
              <a:rPr lang="en-US" sz="3600" b="0" dirty="0">
                <a:solidFill>
                  <a:srgbClr val="185A96"/>
                </a:solidFill>
              </a:rPr>
              <a:t>: Two Decades in Camelina</a:t>
            </a:r>
            <a:endParaRPr lang="en-US" sz="6000" b="0" dirty="0">
              <a:solidFill>
                <a:srgbClr val="185A96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064A88-A67C-9AD9-A540-0D1D195E6677}"/>
              </a:ext>
            </a:extLst>
          </p:cNvPr>
          <p:cNvSpPr/>
          <p:nvPr/>
        </p:nvSpPr>
        <p:spPr>
          <a:xfrm>
            <a:off x="551963" y="2615633"/>
            <a:ext cx="5188527" cy="1742541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D81A92-FA9B-9CB9-73DD-BF06A21B7D4C}"/>
              </a:ext>
            </a:extLst>
          </p:cNvPr>
          <p:cNvSpPr/>
          <p:nvPr/>
        </p:nvSpPr>
        <p:spPr>
          <a:xfrm>
            <a:off x="551964" y="4622098"/>
            <a:ext cx="5188526" cy="1742541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5459A8-5DBC-F843-CE9F-B7AE53A68A68}"/>
              </a:ext>
            </a:extLst>
          </p:cNvPr>
          <p:cNvSpPr/>
          <p:nvPr/>
        </p:nvSpPr>
        <p:spPr>
          <a:xfrm>
            <a:off x="6019800" y="2615633"/>
            <a:ext cx="5391643" cy="1742541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9405A4-996B-1E19-D661-DE8E75B6E6E6}"/>
              </a:ext>
            </a:extLst>
          </p:cNvPr>
          <p:cNvSpPr/>
          <p:nvPr/>
        </p:nvSpPr>
        <p:spPr>
          <a:xfrm>
            <a:off x="5992093" y="4622097"/>
            <a:ext cx="5419351" cy="1742541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D43A4-774E-7815-C5FF-66DFF74D9EA1}"/>
              </a:ext>
            </a:extLst>
          </p:cNvPr>
          <p:cNvSpPr txBox="1"/>
          <p:nvPr/>
        </p:nvSpPr>
        <p:spPr>
          <a:xfrm>
            <a:off x="551964" y="2615633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We Are…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6691E-8922-6154-5368-0B8B5B0A6395}"/>
              </a:ext>
            </a:extLst>
          </p:cNvPr>
          <p:cNvSpPr txBox="1"/>
          <p:nvPr/>
        </p:nvSpPr>
        <p:spPr>
          <a:xfrm>
            <a:off x="6135347" y="2615632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Seed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DE7B89-2919-F3F7-CDE5-290BA8680782}"/>
              </a:ext>
            </a:extLst>
          </p:cNvPr>
          <p:cNvSpPr txBox="1"/>
          <p:nvPr/>
        </p:nvSpPr>
        <p:spPr>
          <a:xfrm>
            <a:off x="635091" y="4686886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B608E-19A1-1291-7C8E-67DFD2EC462A}"/>
              </a:ext>
            </a:extLst>
          </p:cNvPr>
          <p:cNvSpPr txBox="1"/>
          <p:nvPr/>
        </p:nvSpPr>
        <p:spPr>
          <a:xfrm>
            <a:off x="6096000" y="4622096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Farmer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5E7AE6-55FB-3C55-E06B-94643BE12C9D}"/>
              </a:ext>
            </a:extLst>
          </p:cNvPr>
          <p:cNvSpPr txBox="1"/>
          <p:nvPr/>
        </p:nvSpPr>
        <p:spPr>
          <a:xfrm>
            <a:off x="587710" y="3240217"/>
            <a:ext cx="515278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A camelina-focused platform with two decades of experience bringing seed, services, and markets together around intermediate crops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86E5FD-F977-D77E-A614-E1ED1B7D13BC}"/>
              </a:ext>
            </a:extLst>
          </p:cNvPr>
          <p:cNvSpPr txBox="1"/>
          <p:nvPr/>
        </p:nvSpPr>
        <p:spPr>
          <a:xfrm>
            <a:off x="6114565" y="3240449"/>
            <a:ext cx="511814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We develop and supply camelina varieties tailored to idle and fallow windows, matching maturity and performance to local rotations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210DA-EC4E-93AC-63DD-3598EE993FCD}"/>
              </a:ext>
            </a:extLst>
          </p:cNvPr>
          <p:cNvSpPr txBox="1"/>
          <p:nvPr/>
        </p:nvSpPr>
        <p:spPr>
          <a:xfrm>
            <a:off x="569148" y="5275685"/>
            <a:ext cx="511814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We wrap seed with agronomy, data, and sustainability services—from planting plans and in-season advice to full value chain traceability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06113B-11B8-0A49-2D4B-5C2375A39F3D}"/>
              </a:ext>
            </a:extLst>
          </p:cNvPr>
          <p:cNvSpPr txBox="1"/>
          <p:nvPr/>
        </p:nvSpPr>
        <p:spPr>
          <a:xfrm>
            <a:off x="6019801" y="5251685"/>
            <a:ext cx="541935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We design programs around farmer reality: closed loop contracts, guaranteed offtake, and systems that protect main crops while adding new revenue</a:t>
            </a:r>
          </a:p>
        </p:txBody>
      </p:sp>
    </p:spTree>
    <p:extLst>
      <p:ext uri="{BB962C8B-B14F-4D97-AF65-F5344CB8AC3E}">
        <p14:creationId xmlns:p14="http://schemas.microsoft.com/office/powerpoint/2010/main" val="346929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575F-39D9-95E6-8EE1-6E96724E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87C995C-DA54-15CB-D46F-818B2B08EB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E474D8-AE7B-EC01-DC81-A441BDD43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A5585-844B-8866-FC6D-62B6A34276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480AB-BE56-3D08-B7C1-5A88D1CF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582285"/>
            <a:ext cx="4214758" cy="3432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0" dirty="0">
                <a:solidFill>
                  <a:srgbClr val="185A96"/>
                </a:solidFill>
              </a:rPr>
              <a:t>Productive Land Cover</a:t>
            </a:r>
            <a:br>
              <a:rPr lang="en-US" sz="3600" b="0" dirty="0">
                <a:solidFill>
                  <a:schemeClr val="tx1"/>
                </a:solidFill>
              </a:rPr>
            </a:br>
            <a:br>
              <a:rPr lang="en-US" sz="5400" b="0" dirty="0">
                <a:solidFill>
                  <a:schemeClr val="tx1"/>
                </a:solidFill>
              </a:rPr>
            </a:br>
            <a:r>
              <a:rPr lang="en-US" sz="5400" b="0" noProof="0" dirty="0">
                <a:solidFill>
                  <a:schemeClr val="tx1"/>
                </a:solidFill>
              </a:rPr>
              <a:t>Intermediate Crops 101</a:t>
            </a:r>
            <a:endParaRPr lang="en-US" sz="4800" b="0" noProof="0" dirty="0">
              <a:solidFill>
                <a:schemeClr val="tx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2FBAEF-012F-A6C9-3478-26BE1D06E6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6656" y="4666015"/>
            <a:ext cx="4214758" cy="1225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185A96"/>
                </a:solidFill>
              </a:rPr>
              <a:t>An additive crop that makes oil + protein in months when the field would otherwise be idle and bare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27CCCE-4CC8-AF7E-A8D6-9A37E6522180}"/>
              </a:ext>
            </a:extLst>
          </p:cNvPr>
          <p:cNvSpPr/>
          <p:nvPr/>
        </p:nvSpPr>
        <p:spPr>
          <a:xfrm>
            <a:off x="5417127" y="546405"/>
            <a:ext cx="6267301" cy="2605504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539FCD-046B-35A3-A069-7BB3C87BF77F}"/>
              </a:ext>
            </a:extLst>
          </p:cNvPr>
          <p:cNvSpPr/>
          <p:nvPr/>
        </p:nvSpPr>
        <p:spPr>
          <a:xfrm>
            <a:off x="5417126" y="3422128"/>
            <a:ext cx="6267301" cy="2605504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8DDCE-0B1E-CFC3-81ED-6165EE7D1374}"/>
              </a:ext>
            </a:extLst>
          </p:cNvPr>
          <p:cNvSpPr txBox="1"/>
          <p:nvPr/>
        </p:nvSpPr>
        <p:spPr>
          <a:xfrm>
            <a:off x="5626841" y="837369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Idle Windows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1DD5E-6940-E463-913D-C4E94436ECAD}"/>
              </a:ext>
            </a:extLst>
          </p:cNvPr>
          <p:cNvSpPr txBox="1"/>
          <p:nvPr/>
        </p:nvSpPr>
        <p:spPr>
          <a:xfrm>
            <a:off x="5626841" y="1723963"/>
            <a:ext cx="588850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Camelina thrives during idle windows, enhancing land productivity without disruption and provides broad regenerative ag benefits to the farming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6E844-FF63-D224-B749-753C2E252A69}"/>
              </a:ext>
            </a:extLst>
          </p:cNvPr>
          <p:cNvSpPr txBox="1"/>
          <p:nvPr/>
        </p:nvSpPr>
        <p:spPr>
          <a:xfrm>
            <a:off x="5626841" y="3771470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Resilient crop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DDD4C-0DB9-FA4D-741B-0060FAEE99E7}"/>
              </a:ext>
            </a:extLst>
          </p:cNvPr>
          <p:cNvSpPr txBox="1"/>
          <p:nvPr/>
        </p:nvSpPr>
        <p:spPr>
          <a:xfrm>
            <a:off x="5626841" y="4666015"/>
            <a:ext cx="576947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Farmers like camelina because: Quick maturity; modest inputs; compatible with no/low till; same equipment; added revenue in idle windows</a:t>
            </a:r>
          </a:p>
        </p:txBody>
      </p:sp>
    </p:spTree>
    <p:extLst>
      <p:ext uri="{BB962C8B-B14F-4D97-AF65-F5344CB8AC3E}">
        <p14:creationId xmlns:p14="http://schemas.microsoft.com/office/powerpoint/2010/main" val="234088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F2BA-C124-7827-FF16-F6D1FF4D6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001E94-1DE8-9691-D27A-0158E6E362FA}"/>
              </a:ext>
            </a:extLst>
          </p:cNvPr>
          <p:cNvSpPr/>
          <p:nvPr/>
        </p:nvSpPr>
        <p:spPr>
          <a:xfrm>
            <a:off x="5207926" y="978997"/>
            <a:ext cx="6782843" cy="4837603"/>
          </a:xfrm>
          <a:prstGeom prst="roundRect">
            <a:avLst>
              <a:gd name="adj" fmla="val 377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0EC1F77-AF85-9CD9-4DC6-203859B942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7C995C-DA54-15CB-D46F-818B2B08E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BA41-0D7A-BDC2-6597-80497D7BA3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2E2021-9D31-B981-867C-E584DAB1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563670"/>
            <a:ext cx="4214758" cy="39960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0" noProof="0" dirty="0">
                <a:solidFill>
                  <a:srgbClr val="185A96"/>
                </a:solidFill>
              </a:rPr>
              <a:t>Regenerative Ag</a:t>
            </a:r>
            <a:br>
              <a:rPr lang="en-US" sz="5400" b="0" noProof="0" dirty="0"/>
            </a:br>
            <a:br>
              <a:rPr lang="en-US" sz="5400" b="0" noProof="0" dirty="0"/>
            </a:br>
            <a:r>
              <a:rPr lang="en-US" sz="5400" b="0" dirty="0">
                <a:solidFill>
                  <a:schemeClr val="tx1"/>
                </a:solidFill>
              </a:rPr>
              <a:t>Carbon Accumulation in Soil</a:t>
            </a:r>
            <a:endParaRPr lang="en-US" sz="4800" b="0" noProof="0" dirty="0">
              <a:solidFill>
                <a:schemeClr val="tx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F9E5880-AB19-F6A1-A74C-088056BC8F0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6656" y="4765206"/>
            <a:ext cx="4126350" cy="15592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185A96"/>
                </a:solidFill>
                <a:latin typeface="+mj-lt"/>
                <a:ea typeface="+mj-ea"/>
                <a:cs typeface="+mj-cs"/>
              </a:rPr>
              <a:t>Residue and roots </a:t>
            </a:r>
            <a:r>
              <a:rPr lang="en-US" sz="2000" b="0" dirty="0">
                <a:solidFill>
                  <a:srgbClr val="185A96"/>
                </a:solidFill>
                <a:latin typeface="+mj-lt"/>
                <a:ea typeface="+mj-ea"/>
                <a:cs typeface="+mj-cs"/>
              </a:rPr>
              <a:t>contribute to soil carbon accumulation; approximately 70% of above-ground residue stays while 100% of roots systems remain in the field</a:t>
            </a:r>
          </a:p>
        </p:txBody>
      </p:sp>
      <p:pic>
        <p:nvPicPr>
          <p:cNvPr id="18" name="Picture 17" descr="A plant growing from soil&#10;&#10;AI-generated content may be incorrect.">
            <a:extLst>
              <a:ext uri="{FF2B5EF4-FFF2-40B4-BE49-F238E27FC236}">
                <a16:creationId xmlns:a16="http://schemas.microsoft.com/office/drawing/2014/main" id="{98326438-E66C-6C35-9232-9FD8AF3E59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rcRect l="11870" r="12419" b="1864"/>
          <a:stretch/>
        </p:blipFill>
        <p:spPr>
          <a:xfrm>
            <a:off x="5413340" y="1184256"/>
            <a:ext cx="2256997" cy="2770838"/>
          </a:xfrm>
          <a:prstGeom prst="roundRect">
            <a:avLst>
              <a:gd name="adj" fmla="val 479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4E54B3-1EFF-FC07-4A1E-ABDF85A9F4EA}"/>
              </a:ext>
            </a:extLst>
          </p:cNvPr>
          <p:cNvSpPr/>
          <p:nvPr/>
        </p:nvSpPr>
        <p:spPr>
          <a:xfrm>
            <a:off x="7929206" y="1184256"/>
            <a:ext cx="3845878" cy="741622"/>
          </a:xfrm>
          <a:prstGeom prst="roundRect">
            <a:avLst>
              <a:gd name="adj" fmla="val 9302"/>
            </a:avLst>
          </a:prstGeom>
          <a:solidFill>
            <a:srgbClr val="FEF4D7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E127F5E-6B94-34E4-535D-4C700F17A576}"/>
              </a:ext>
            </a:extLst>
          </p:cNvPr>
          <p:cNvSpPr/>
          <p:nvPr/>
        </p:nvSpPr>
        <p:spPr>
          <a:xfrm>
            <a:off x="5406813" y="4193728"/>
            <a:ext cx="6361744" cy="1318072"/>
          </a:xfrm>
          <a:prstGeom prst="roundRect">
            <a:avLst>
              <a:gd name="adj" fmla="val 7092"/>
            </a:avLst>
          </a:prstGeom>
          <a:solidFill>
            <a:srgbClr val="FEF4D7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5FA541-EC54-8A06-C38C-7FCE7A4AFC77}"/>
              </a:ext>
            </a:extLst>
          </p:cNvPr>
          <p:cNvSpPr txBox="1"/>
          <p:nvPr/>
        </p:nvSpPr>
        <p:spPr>
          <a:xfrm>
            <a:off x="7969609" y="1227636"/>
            <a:ext cx="379894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dirty="0"/>
              <a:t>Harvested grain is removed: roots &amp; straw stay in field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CB8A50-8CC4-1A05-AB83-5A1A19F79000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910491" y="1581579"/>
            <a:ext cx="1059118" cy="4353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>
            <a:extLst>
              <a:ext uri="{FF2B5EF4-FFF2-40B4-BE49-F238E27FC236}">
                <a16:creationId xmlns:a16="http://schemas.microsoft.com/office/drawing/2014/main" id="{64EE212D-8F2C-8C29-DF14-64B3AB9A2B66}"/>
              </a:ext>
            </a:extLst>
          </p:cNvPr>
          <p:cNvSpPr/>
          <p:nvPr/>
        </p:nvSpPr>
        <p:spPr>
          <a:xfrm>
            <a:off x="7572258" y="2296585"/>
            <a:ext cx="112705" cy="1530350"/>
          </a:xfrm>
          <a:prstGeom prst="rightBrace">
            <a:avLst>
              <a:gd name="adj1" fmla="val 57453"/>
              <a:gd name="adj2" fmla="val 52189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FE59B29-4FCE-F4A2-12FA-70506F2FCA51}"/>
              </a:ext>
            </a:extLst>
          </p:cNvPr>
          <p:cNvSpPr/>
          <p:nvPr/>
        </p:nvSpPr>
        <p:spPr>
          <a:xfrm>
            <a:off x="7922681" y="2198649"/>
            <a:ext cx="3845878" cy="1230352"/>
          </a:xfrm>
          <a:prstGeom prst="roundRect">
            <a:avLst>
              <a:gd name="adj" fmla="val 8519"/>
            </a:avLst>
          </a:prstGeom>
          <a:solidFill>
            <a:srgbClr val="FEF4D7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20F264-EDC1-D370-6C15-DC93188D6418}"/>
              </a:ext>
            </a:extLst>
          </p:cNvPr>
          <p:cNvCxnSpPr>
            <a:cxnSpLocks/>
          </p:cNvCxnSpPr>
          <p:nvPr/>
        </p:nvCxnSpPr>
        <p:spPr>
          <a:xfrm flipH="1">
            <a:off x="7684963" y="2941025"/>
            <a:ext cx="237718" cy="1628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2BACEC8-A55D-28CA-D069-9D2D7CA9204C}"/>
              </a:ext>
            </a:extLst>
          </p:cNvPr>
          <p:cNvSpPr txBox="1"/>
          <p:nvPr/>
        </p:nvSpPr>
        <p:spPr>
          <a:xfrm>
            <a:off x="7969609" y="2290525"/>
            <a:ext cx="384587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/>
              <a:t>SOIL HORIZONS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High biological activity, fresh roots &amp; residues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Aggregation  mineral-associated organic matter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Slow-turnover carbon &amp; parent material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F8E479-9AF2-D08B-B728-C8FEE54D84C7}"/>
              </a:ext>
            </a:extLst>
          </p:cNvPr>
          <p:cNvSpPr txBox="1"/>
          <p:nvPr/>
        </p:nvSpPr>
        <p:spPr>
          <a:xfrm>
            <a:off x="5480597" y="4312581"/>
            <a:ext cx="621417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Root system feeds microbes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Fine-root turnover = organic matter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Soil aggregation protects carbon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Stable soil organic carbon (SOC) increases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3E9494-E372-A4EE-95E5-702671237A03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910491" y="1424624"/>
            <a:ext cx="1059118" cy="1569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3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D98B-E33C-C8B8-A29D-42EA0810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FFAA98F-E2E6-99D2-BBAB-155CABD678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7C995C-DA54-15CB-D46F-818B2B08E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9E3D9-C0F6-6709-A0D4-087D3E100BA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D76B35-DA41-AA7D-EFCA-05E5A2AD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966496"/>
            <a:ext cx="3514344" cy="26872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400" b="0" noProof="0" dirty="0">
                <a:solidFill>
                  <a:schemeClr val="tx1"/>
                </a:solidFill>
              </a:rPr>
              <a:t>Where Camelina Fits</a:t>
            </a:r>
            <a:endParaRPr lang="en-US" sz="4800" b="0" noProof="0" dirty="0">
              <a:solidFill>
                <a:schemeClr val="tx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24BE2D-7716-21CF-A35D-FAD213989C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6656" y="3741147"/>
            <a:ext cx="4214758" cy="1225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185A96"/>
                </a:solidFill>
              </a:rPr>
              <a:t>An additive crop that makes oil + protein in months when fields would otherwise be idle and bare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A5DBF-BFF3-CA78-4D7C-95957E742154}"/>
              </a:ext>
            </a:extLst>
          </p:cNvPr>
          <p:cNvSpPr/>
          <p:nvPr/>
        </p:nvSpPr>
        <p:spPr>
          <a:xfrm>
            <a:off x="5195945" y="428641"/>
            <a:ext cx="6488483" cy="2784286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F680B1-73B0-4FB1-E4D8-97207429212F}"/>
              </a:ext>
            </a:extLst>
          </p:cNvPr>
          <p:cNvSpPr/>
          <p:nvPr/>
        </p:nvSpPr>
        <p:spPr>
          <a:xfrm>
            <a:off x="5195944" y="3304363"/>
            <a:ext cx="6488483" cy="2864705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287B9-DEA2-0093-C6A8-3D32557A4EE1}"/>
              </a:ext>
            </a:extLst>
          </p:cNvPr>
          <p:cNvSpPr txBox="1"/>
          <p:nvPr/>
        </p:nvSpPr>
        <p:spPr>
          <a:xfrm>
            <a:off x="5419022" y="719605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Winter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4CB21-39DD-D58E-BD2A-68B73DD679BB}"/>
              </a:ext>
            </a:extLst>
          </p:cNvPr>
          <p:cNvSpPr txBox="1"/>
          <p:nvPr/>
        </p:nvSpPr>
        <p:spPr>
          <a:xfrm>
            <a:off x="5419022" y="1518927"/>
            <a:ext cx="296110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Camelina seeds can be sown in October and November, maximizing winter productivity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16179-F412-C2B6-9281-CA2CA8AE0397}"/>
              </a:ext>
            </a:extLst>
          </p:cNvPr>
          <p:cNvSpPr txBox="1"/>
          <p:nvPr/>
        </p:nvSpPr>
        <p:spPr>
          <a:xfrm>
            <a:off x="5419022" y="3653706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Spring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DDC6E7-77EE-6961-8C37-83BD508A3E91}"/>
              </a:ext>
            </a:extLst>
          </p:cNvPr>
          <p:cNvSpPr txBox="1"/>
          <p:nvPr/>
        </p:nvSpPr>
        <p:spPr>
          <a:xfrm>
            <a:off x="5419022" y="4453028"/>
            <a:ext cx="2961103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Early spring sowing allows for optimal growth and summer harvests, enhancing overall yield potential</a:t>
            </a:r>
          </a:p>
        </p:txBody>
      </p:sp>
      <p:pic>
        <p:nvPicPr>
          <p:cNvPr id="2" name="Picture 1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53E11BD0-3181-6A2A-DD6F-2D7DB9BAAF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39536" r="55105" b="9445"/>
          <a:stretch/>
        </p:blipFill>
        <p:spPr>
          <a:xfrm>
            <a:off x="8440185" y="3598288"/>
            <a:ext cx="3027851" cy="2334868"/>
          </a:xfrm>
          <a:prstGeom prst="roundRect">
            <a:avLst>
              <a:gd name="adj" fmla="val 479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38643-0CA2-221B-C77E-F7BFCF4DBC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0185" y="688932"/>
            <a:ext cx="3027851" cy="2256400"/>
          </a:xfrm>
          <a:prstGeom prst="roundRect">
            <a:avLst>
              <a:gd name="adj" fmla="val 479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699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3646-0F2F-BFB6-8384-BC38F271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D5D299-6DA1-E07F-CC71-B9B4B28AE3D1}"/>
              </a:ext>
            </a:extLst>
          </p:cNvPr>
          <p:cNvSpPr/>
          <p:nvPr/>
        </p:nvSpPr>
        <p:spPr>
          <a:xfrm>
            <a:off x="647035" y="702719"/>
            <a:ext cx="5781470" cy="5770456"/>
          </a:xfrm>
          <a:prstGeom prst="roundRect">
            <a:avLst>
              <a:gd name="adj" fmla="val 1556"/>
            </a:avLst>
          </a:prstGeom>
          <a:solidFill>
            <a:srgbClr val="FEF4D7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0747B108-52A7-F9DE-2D25-D2698A7278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A9821A-CA08-9A77-028E-168E7F1B2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D8DA9-0CE2-8F24-799B-B2ECE1B53C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9CF4F9-21DE-9A77-5EBD-6166BD44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37386"/>
              </p:ext>
            </p:extLst>
          </p:nvPr>
        </p:nvGraphicFramePr>
        <p:xfrm>
          <a:off x="630305" y="1181896"/>
          <a:ext cx="5494465" cy="521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705">
                  <a:extLst>
                    <a:ext uri="{9D8B030D-6E8A-4147-A177-3AD203B41FA5}">
                      <a16:colId xmlns:a16="http://schemas.microsoft.com/office/drawing/2014/main" val="30940704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74485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20329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52857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75791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743484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033464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8467289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786379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810085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2454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41079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64589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224759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105209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700061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032217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1493371"/>
                    </a:ext>
                  </a:extLst>
                </a:gridCol>
              </a:tblGrid>
              <a:tr h="59746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 Narrow" panose="020B0004020202020204" pitchFamily="34" charset="0"/>
                        </a:rPr>
                        <a:t>Target Definition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7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98152"/>
                  </a:ext>
                </a:extLst>
              </a:tr>
              <a:tr h="59746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 Narrow" panose="020B0004020202020204" pitchFamily="34" charset="0"/>
                        </a:rPr>
                        <a:t>Crosses &amp; Early Selections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694807"/>
                  </a:ext>
                </a:extLst>
              </a:tr>
              <a:tr h="59746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Pre-Yield Plot Trials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3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3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69372"/>
                  </a:ext>
                </a:extLst>
              </a:tr>
              <a:tr h="742442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 Narrow" panose="020B0004020202020204" pitchFamily="34" charset="0"/>
                        </a:rPr>
                        <a:t>Multi-location Yield &amp; Quality Trials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A2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A2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318162"/>
                  </a:ext>
                </a:extLst>
              </a:tr>
              <a:tr h="59746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 Narrow" panose="020B0004020202020204" pitchFamily="34" charset="0"/>
                        </a:rPr>
                        <a:t>Variety Release Decision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0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0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0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0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091178"/>
                  </a:ext>
                </a:extLst>
              </a:tr>
              <a:tr h="742442">
                <a:tc>
                  <a:txBody>
                    <a:bodyPr/>
                    <a:lstStyle/>
                    <a:p>
                      <a:pPr algn="r"/>
                      <a:r>
                        <a:rPr lang="en-US" sz="15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 Narrow" panose="020B0004020202020204" pitchFamily="34" charset="0"/>
                        </a:rPr>
                        <a:t>Certified/Commercial Seed Multiplication</a:t>
                      </a:r>
                      <a:endParaRPr lang="en-US" sz="1500" b="0" i="0" u="none" strike="noStrike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 Narrow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5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5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5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5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57544"/>
                  </a:ext>
                </a:extLst>
              </a:tr>
              <a:tr h="742442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ptos Narrow" panose="020B0004020202020204" pitchFamily="34" charset="0"/>
                        </a:rPr>
                        <a:t>Commercial Launch &amp; Marketing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9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9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9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9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205306"/>
                  </a:ext>
                </a:extLst>
              </a:tr>
              <a:tr h="597460"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42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42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124613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5A9A96-109D-0A83-F782-9D50381B6C0A}"/>
              </a:ext>
            </a:extLst>
          </p:cNvPr>
          <p:cNvCxnSpPr>
            <a:cxnSpLocks/>
          </p:cNvCxnSpPr>
          <p:nvPr/>
        </p:nvCxnSpPr>
        <p:spPr>
          <a:xfrm>
            <a:off x="4037513" y="1177391"/>
            <a:ext cx="0" cy="4709160"/>
          </a:xfrm>
          <a:prstGeom prst="line">
            <a:avLst/>
          </a:prstGeom>
          <a:ln>
            <a:solidFill>
              <a:srgbClr val="51B03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2F086B-DC86-1791-A2DA-79F27E61BDF8}"/>
              </a:ext>
            </a:extLst>
          </p:cNvPr>
          <p:cNvCxnSpPr>
            <a:cxnSpLocks/>
          </p:cNvCxnSpPr>
          <p:nvPr/>
        </p:nvCxnSpPr>
        <p:spPr>
          <a:xfrm>
            <a:off x="4858411" y="1177391"/>
            <a:ext cx="3873" cy="4709160"/>
          </a:xfrm>
          <a:prstGeom prst="line">
            <a:avLst/>
          </a:prstGeom>
          <a:ln>
            <a:solidFill>
              <a:srgbClr val="51B03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D00EAC-6720-7172-8C5F-87B3672A4815}"/>
              </a:ext>
            </a:extLst>
          </p:cNvPr>
          <p:cNvCxnSpPr>
            <a:cxnSpLocks/>
          </p:cNvCxnSpPr>
          <p:nvPr/>
        </p:nvCxnSpPr>
        <p:spPr>
          <a:xfrm>
            <a:off x="5712284" y="1210524"/>
            <a:ext cx="0" cy="466344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B3B140C-8A9C-F915-D955-EA10D839CCF8}"/>
              </a:ext>
            </a:extLst>
          </p:cNvPr>
          <p:cNvSpPr txBox="1"/>
          <p:nvPr/>
        </p:nvSpPr>
        <p:spPr>
          <a:xfrm>
            <a:off x="3634812" y="849013"/>
            <a:ext cx="163185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dirty="0"/>
              <a:t>Variety Release Window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0A0CF981-39A7-F9FD-4724-46AD0D5C27F3}"/>
              </a:ext>
            </a:extLst>
          </p:cNvPr>
          <p:cNvSpPr txBox="1"/>
          <p:nvPr/>
        </p:nvSpPr>
        <p:spPr>
          <a:xfrm>
            <a:off x="3156333" y="1872579"/>
            <a:ext cx="61926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– 2 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3CA6450E-7EA5-E6C6-E9AC-43E4D330377A}"/>
              </a:ext>
            </a:extLst>
          </p:cNvPr>
          <p:cNvSpPr txBox="1"/>
          <p:nvPr/>
        </p:nvSpPr>
        <p:spPr>
          <a:xfrm>
            <a:off x="3551296" y="2493279"/>
            <a:ext cx="61926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– 3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077BCF53-450A-949C-DA90-37D9FD4DEA5B}"/>
              </a:ext>
            </a:extLst>
          </p:cNvPr>
          <p:cNvSpPr txBox="1"/>
          <p:nvPr/>
        </p:nvSpPr>
        <p:spPr>
          <a:xfrm>
            <a:off x="3969669" y="3188012"/>
            <a:ext cx="60373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– 4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D24A7E3F-6182-8478-2F9D-F6E1B85E717D}"/>
              </a:ext>
            </a:extLst>
          </p:cNvPr>
          <p:cNvSpPr txBox="1"/>
          <p:nvPr/>
        </p:nvSpPr>
        <p:spPr>
          <a:xfrm>
            <a:off x="4148112" y="3854872"/>
            <a:ext cx="64375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– 6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0D386DE2-9749-F356-CE19-95BC7AC55238}"/>
              </a:ext>
            </a:extLst>
          </p:cNvPr>
          <p:cNvSpPr txBox="1"/>
          <p:nvPr/>
        </p:nvSpPr>
        <p:spPr>
          <a:xfrm>
            <a:off x="4987451" y="5268175"/>
            <a:ext cx="664554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– 8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C544A650-5AD9-A3AB-BE3E-A3DCF4D7CBB4}"/>
              </a:ext>
            </a:extLst>
          </p:cNvPr>
          <p:cNvSpPr txBox="1"/>
          <p:nvPr/>
        </p:nvSpPr>
        <p:spPr>
          <a:xfrm>
            <a:off x="2725498" y="1296782"/>
            <a:ext cx="61926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– 1 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BECB0221-7DFF-DD68-3C30-4A708B449E6E}"/>
              </a:ext>
            </a:extLst>
          </p:cNvPr>
          <p:cNvSpPr txBox="1"/>
          <p:nvPr/>
        </p:nvSpPr>
        <p:spPr>
          <a:xfrm>
            <a:off x="4896355" y="855803"/>
            <a:ext cx="163185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dirty="0"/>
              <a:t>Scale-Up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4BE88-EE17-369C-FAC4-A630FA822456}"/>
              </a:ext>
            </a:extLst>
          </p:cNvPr>
          <p:cNvSpPr txBox="1"/>
          <p:nvPr/>
        </p:nvSpPr>
        <p:spPr>
          <a:xfrm>
            <a:off x="4564200" y="4525340"/>
            <a:ext cx="64375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– 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618B34-D105-19D3-29A3-F2F23F07BC28}"/>
              </a:ext>
            </a:extLst>
          </p:cNvPr>
          <p:cNvSpPr txBox="1">
            <a:spLocks/>
          </p:cNvSpPr>
          <p:nvPr/>
        </p:nvSpPr>
        <p:spPr>
          <a:xfrm>
            <a:off x="6901263" y="1326849"/>
            <a:ext cx="4214758" cy="2904465"/>
          </a:xfrm>
          <a:prstGeom prst="rect">
            <a:avLst/>
          </a:prstGeom>
        </p:spPr>
        <p:txBody>
          <a:bodyPr vert="horz" lIns="0" tIns="0" rIns="0" bIns="91440" rtlCol="0" anchor="b" anchorCtr="0">
            <a:noAutofit/>
          </a:bodyPr>
          <a:lstStyle>
            <a:lvl1pPr algn="l" defTabSz="92409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900" b="1" i="0" kern="1200" baseline="0" dirty="0">
                <a:solidFill>
                  <a:srgbClr val="0F236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0" dirty="0">
                <a:solidFill>
                  <a:srgbClr val="185A96"/>
                </a:solidFill>
              </a:rPr>
              <a:t>Cycle Time</a:t>
            </a:r>
            <a:br>
              <a:rPr lang="en-US" sz="5400" b="0" dirty="0"/>
            </a:br>
            <a:br>
              <a:rPr lang="en-US" sz="5400" b="0" dirty="0"/>
            </a:br>
            <a:r>
              <a:rPr lang="en-US" sz="5400" b="0" dirty="0">
                <a:solidFill>
                  <a:schemeClr val="tx1"/>
                </a:solidFill>
              </a:rPr>
              <a:t>Pathway to Scale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1C366A9-25F2-C60A-9A5A-326713823040}"/>
              </a:ext>
            </a:extLst>
          </p:cNvPr>
          <p:cNvSpPr txBox="1">
            <a:spLocks/>
          </p:cNvSpPr>
          <p:nvPr/>
        </p:nvSpPr>
        <p:spPr>
          <a:xfrm>
            <a:off x="6861119" y="4525340"/>
            <a:ext cx="4502856" cy="1559210"/>
          </a:xfrm>
          <a:prstGeom prst="rect">
            <a:avLst/>
          </a:prstGeom>
        </p:spPr>
        <p:txBody>
          <a:bodyPr vert="horz" lIns="0" tIns="76200" rIns="0" bIns="0" rtlCol="0">
            <a:noAutofit/>
          </a:bodyPr>
          <a:lstStyle>
            <a:lvl1pPr marL="0" indent="0" algn="l" defTabSz="924093" rtl="0" eaLnBrk="1" latinLnBrk="0" hangingPunct="1">
              <a:lnSpc>
                <a:spcPts val="1560"/>
              </a:lnSpc>
              <a:spcBef>
                <a:spcPts val="0"/>
              </a:spcBef>
              <a:buFontTx/>
              <a:buNone/>
              <a:defRPr lang="en-US" sz="1300" b="1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08977" indent="-207345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defRPr lang="en-US" sz="1100" b="1" kern="1200">
                <a:solidFill>
                  <a:schemeClr val="tx1"/>
                </a:solidFill>
                <a:latin typeface="+mn-lt"/>
                <a:ea typeface="+mn-ea"/>
                <a:cs typeface="Aptos" panose="020B0604020202020204" pitchFamily="34" charset="0"/>
              </a:defRPr>
            </a:lvl2pPr>
            <a:lvl3pPr marL="457200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mbol" panose="05050102010706020507" pitchFamily="18" charset="2"/>
              <a:buChar char="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24093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mbol" panose="05050102010706020507" pitchFamily="18" charset="2"/>
              <a:buChar char="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24093" rtl="0" eaLnBrk="1" latinLnBrk="0" hangingPunct="1">
              <a:lnSpc>
                <a:spcPts val="1270"/>
              </a:lnSpc>
              <a:spcBef>
                <a:spcPts val="363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" indent="-182880" algn="l" defTabSz="924093" rtl="0" eaLnBrk="1" latinLnBrk="0" hangingPunct="1"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·"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" indent="-182880" algn="l" defTabSz="924093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Symbol" panose="05050102010706020507" pitchFamily="18" charset="2"/>
              <a:buChar char="-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" indent="-182880" algn="l" defTabSz="924093" rtl="0" eaLnBrk="1" latinLnBrk="0" hangingPunct="1"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·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185A96"/>
                </a:solidFill>
                <a:latin typeface="+mj-lt"/>
                <a:ea typeface="+mj-ea"/>
                <a:cs typeface="+mj-cs"/>
              </a:rPr>
              <a:t>Crop Innovation Pipeline at a Glance</a:t>
            </a:r>
          </a:p>
        </p:txBody>
      </p:sp>
    </p:spTree>
    <p:extLst>
      <p:ext uri="{BB962C8B-B14F-4D97-AF65-F5344CB8AC3E}">
        <p14:creationId xmlns:p14="http://schemas.microsoft.com/office/powerpoint/2010/main" val="396787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A1DB9-99C0-E739-346D-89CE37BC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1C94E0B5-16D6-C5A2-3295-D91E367837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FAA98F-E2E6-99D2-BBAB-155CABD67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8AE58-1576-6286-A247-C476113020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12B1E-12B4-3F65-4A98-D09DE2CA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966496"/>
            <a:ext cx="3514344" cy="26872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400" b="0" noProof="0" dirty="0">
                <a:solidFill>
                  <a:schemeClr val="tx1"/>
                </a:solidFill>
              </a:rPr>
              <a:t>Over Two Decades of Camelina</a:t>
            </a:r>
            <a:endParaRPr lang="en-US" sz="4800" b="0" noProof="0" dirty="0">
              <a:solidFill>
                <a:schemeClr val="tx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08E6C7-E841-EA00-4EC8-0AE949706D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6656" y="3741147"/>
            <a:ext cx="4214758" cy="9555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185A96"/>
                </a:solidFill>
              </a:rPr>
              <a:t>We’ve learned how to make it work field-by-field, farmer-by-farmer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0B8F5E-F793-F579-0757-A3FC87C50706}"/>
              </a:ext>
            </a:extLst>
          </p:cNvPr>
          <p:cNvSpPr/>
          <p:nvPr/>
        </p:nvSpPr>
        <p:spPr>
          <a:xfrm>
            <a:off x="5195945" y="428641"/>
            <a:ext cx="6488483" cy="2784286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88F955-436A-B9A2-9496-B978769D40B3}"/>
              </a:ext>
            </a:extLst>
          </p:cNvPr>
          <p:cNvSpPr/>
          <p:nvPr/>
        </p:nvSpPr>
        <p:spPr>
          <a:xfrm>
            <a:off x="5195944" y="3304363"/>
            <a:ext cx="6488483" cy="2864705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B4A1A-C32A-9DE8-ABBE-F7E8340EB177}"/>
              </a:ext>
            </a:extLst>
          </p:cNvPr>
          <p:cNvSpPr txBox="1"/>
          <p:nvPr/>
        </p:nvSpPr>
        <p:spPr>
          <a:xfrm>
            <a:off x="5419022" y="719605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On the 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C3569-5C03-5162-4A59-D1669E6B1CD8}"/>
              </a:ext>
            </a:extLst>
          </p:cNvPr>
          <p:cNvSpPr txBox="1"/>
          <p:nvPr/>
        </p:nvSpPr>
        <p:spPr>
          <a:xfrm>
            <a:off x="5419022" y="1518927"/>
            <a:ext cx="620494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We’ve learned how to fit camelina into real rotations without interrupting farmers’ main crops, and how to design agronomy and logistics around that reality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055FF-31C8-4E47-5B1C-1DEE3E10828C}"/>
              </a:ext>
            </a:extLst>
          </p:cNvPr>
          <p:cNvSpPr txBox="1"/>
          <p:nvPr/>
        </p:nvSpPr>
        <p:spPr>
          <a:xfrm>
            <a:off x="5419022" y="3653706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At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232E-B90C-4149-45D8-528A0A66DF51}"/>
              </a:ext>
            </a:extLst>
          </p:cNvPr>
          <p:cNvSpPr txBox="1"/>
          <p:nvPr/>
        </p:nvSpPr>
        <p:spPr>
          <a:xfrm>
            <a:off x="5419022" y="4453028"/>
            <a:ext cx="609632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Success depends on respecting the land-use boundary, keeping systems robust for growers, and building data flows that make additionality visible to regulators</a:t>
            </a:r>
          </a:p>
        </p:txBody>
      </p:sp>
    </p:spTree>
    <p:extLst>
      <p:ext uri="{BB962C8B-B14F-4D97-AF65-F5344CB8AC3E}">
        <p14:creationId xmlns:p14="http://schemas.microsoft.com/office/powerpoint/2010/main" val="287364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CB260-C193-5FFA-20E3-EF78424B5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D84A8726-E25F-7CA4-05F0-B6C1370159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FAA98F-E2E6-99D2-BBAB-155CABD67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25318-AAF3-811C-9578-27DD0D53166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07D35B-CD8F-5299-DA1C-442BC0FA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04" y="2407818"/>
            <a:ext cx="4163284" cy="41428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400" b="0" noProof="0" dirty="0">
                <a:solidFill>
                  <a:schemeClr val="tx1"/>
                </a:solidFill>
              </a:rPr>
              <a:t>Mind the Boundary</a:t>
            </a:r>
            <a:br>
              <a:rPr lang="en-US" sz="5400" b="0" noProof="0" dirty="0">
                <a:solidFill>
                  <a:schemeClr val="tx1"/>
                </a:solidFill>
              </a:rPr>
            </a:br>
            <a:br>
              <a:rPr lang="en-US" sz="5400" b="0" noProof="0" dirty="0">
                <a:solidFill>
                  <a:schemeClr val="tx1"/>
                </a:solidFill>
              </a:rPr>
            </a:br>
            <a:r>
              <a:rPr lang="en-US" sz="2000" b="0" dirty="0"/>
              <a:t>Missed SCA gains + positive meal displacement can lead to systematic undercounting unless boundaries match how Intermediate Crops and residues work</a:t>
            </a:r>
            <a:br>
              <a:rPr lang="en-US" sz="1600" dirty="0"/>
            </a:br>
            <a:endParaRPr lang="en-US" sz="1600" b="0" noProof="0" dirty="0">
              <a:solidFill>
                <a:schemeClr val="tx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D5954F-10E3-AF2F-3A14-F8D63376F2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3964" y="719605"/>
            <a:ext cx="4255589" cy="1225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0" dirty="0">
                <a:solidFill>
                  <a:srgbClr val="185A96"/>
                </a:solidFill>
                <a:latin typeface="+mj-lt"/>
                <a:ea typeface="+mj-ea"/>
                <a:cs typeface="+mj-cs"/>
              </a:rPr>
              <a:t>Don’t Underestimate Camelina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4BF3C-DFAF-69CD-1530-BB68CEB935EB}"/>
              </a:ext>
            </a:extLst>
          </p:cNvPr>
          <p:cNvSpPr/>
          <p:nvPr/>
        </p:nvSpPr>
        <p:spPr>
          <a:xfrm>
            <a:off x="5195945" y="428641"/>
            <a:ext cx="6488483" cy="2784286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087AAB-A515-231E-F12B-ED19E0DE43C1}"/>
              </a:ext>
            </a:extLst>
          </p:cNvPr>
          <p:cNvSpPr/>
          <p:nvPr/>
        </p:nvSpPr>
        <p:spPr>
          <a:xfrm>
            <a:off x="5195944" y="3304363"/>
            <a:ext cx="6488483" cy="2864705"/>
          </a:xfrm>
          <a:prstGeom prst="roundRect">
            <a:avLst>
              <a:gd name="adj" fmla="val 4891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537F6-805F-4E5A-AF51-CF47DD4523FC}"/>
              </a:ext>
            </a:extLst>
          </p:cNvPr>
          <p:cNvSpPr txBox="1"/>
          <p:nvPr/>
        </p:nvSpPr>
        <p:spPr>
          <a:xfrm>
            <a:off x="5419022" y="719605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Attributional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79F2-08F0-EAE3-02DB-CCEC5F834894}"/>
              </a:ext>
            </a:extLst>
          </p:cNvPr>
          <p:cNvSpPr txBox="1"/>
          <p:nvPr/>
        </p:nvSpPr>
        <p:spPr>
          <a:xfrm>
            <a:off x="5419022" y="1606197"/>
            <a:ext cx="302116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Direct Carbon Intensity reflects immediate emissions impacts of a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8912-5D78-697C-70A9-784A30F910D6}"/>
              </a:ext>
            </a:extLst>
          </p:cNvPr>
          <p:cNvSpPr txBox="1"/>
          <p:nvPr/>
        </p:nvSpPr>
        <p:spPr>
          <a:xfrm>
            <a:off x="5419022" y="3653706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Consequential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269A5-C2C3-1AEB-A826-5021BC12D03F}"/>
              </a:ext>
            </a:extLst>
          </p:cNvPr>
          <p:cNvSpPr txBox="1"/>
          <p:nvPr/>
        </p:nvSpPr>
        <p:spPr>
          <a:xfrm>
            <a:off x="5419022" y="4453028"/>
            <a:ext cx="296110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Indirect Land Use Change effects consider broader environmental impacts over time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DC7FC6-91FE-789A-29B4-3DDA0A86EE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04"/>
          <a:stretch/>
        </p:blipFill>
        <p:spPr>
          <a:xfrm>
            <a:off x="8663262" y="3590145"/>
            <a:ext cx="2740056" cy="2300990"/>
          </a:xfrm>
          <a:prstGeom prst="roundRect">
            <a:avLst>
              <a:gd name="adj" fmla="val 479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46044F-93CC-E744-DEDA-EE61B1204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262" y="617521"/>
            <a:ext cx="2740056" cy="2332763"/>
          </a:xfrm>
          <a:prstGeom prst="roundRect">
            <a:avLst>
              <a:gd name="adj" fmla="val 479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482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8AA65-E42D-6CE7-EADE-DEEA6105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7772A02D-73BE-36CF-3B71-DF1EAA283F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49" imgH="448" progId="TCLayout.ActiveDocument.1">
                  <p:embed/>
                </p:oleObj>
              </mc:Choice>
              <mc:Fallback>
                <p:oleObj name="think-cell Slide" r:id="rId3" imgW="449" imgH="4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4A8726-E25F-7CA4-05F0-B6C137015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FB14E-9005-780F-850A-D9AF1DEFAC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1063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0FF2-FFFD-41B2-ABEF-2650AB17DAEF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candia"/>
                <a:ea typeface="+mn-ea"/>
                <a:cs typeface="+mn-cs"/>
              </a:rPr>
              <a:pPr marL="0" marR="0" lvl="0" indent="0" algn="r" defTabSz="1063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candia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16412F-DC7C-28AD-8F9D-257495D6E2FE}"/>
              </a:ext>
            </a:extLst>
          </p:cNvPr>
          <p:cNvSpPr/>
          <p:nvPr/>
        </p:nvSpPr>
        <p:spPr>
          <a:xfrm>
            <a:off x="665496" y="428641"/>
            <a:ext cx="7174637" cy="5709754"/>
          </a:xfrm>
          <a:prstGeom prst="roundRect">
            <a:avLst>
              <a:gd name="adj" fmla="val 3556"/>
            </a:avLst>
          </a:prstGeom>
          <a:solidFill>
            <a:srgbClr val="FDCC19"/>
          </a:solidFill>
        </p:spPr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885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1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ADAD4-5463-D624-2C12-EBCC924600C3}"/>
              </a:ext>
            </a:extLst>
          </p:cNvPr>
          <p:cNvSpPr txBox="1"/>
          <p:nvPr/>
        </p:nvSpPr>
        <p:spPr>
          <a:xfrm>
            <a:off x="888572" y="494232"/>
            <a:ext cx="33207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F236A"/>
                </a:solidFill>
                <a:latin typeface="+mj-lt"/>
                <a:ea typeface="+mj-ea"/>
                <a:cs typeface="+mj-cs"/>
              </a:rPr>
              <a:t>LCFS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38B33-06B8-8C57-EDFF-54AAF5BF3060}"/>
              </a:ext>
            </a:extLst>
          </p:cNvPr>
          <p:cNvSpPr txBox="1"/>
          <p:nvPr/>
        </p:nvSpPr>
        <p:spPr>
          <a:xfrm>
            <a:off x="888572" y="1093745"/>
            <a:ext cx="6861113" cy="46705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Camelina supports CARB’s decarbonization and energy transition goals, contributes to in-state energy stability, sustainable livestock feed, and aligns with global policy frameworks in the European Union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b="1" dirty="0"/>
              <a:t>Camelina Is: </a:t>
            </a:r>
            <a:r>
              <a:rPr lang="en-US" sz="2000" dirty="0"/>
              <a:t>Scalable, Additional, and Aligned with global sustainability frameworks that recognize harvestable cover crops.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en-US" sz="2000" b="1" dirty="0"/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b="1" dirty="0"/>
              <a:t>Camelina Needs: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 a clear intermediate-crop definition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Allow soil-carbon improvements from land management and reflect meal displacement to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a prioritized pathways review to help accelerate adoption of these systems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96F19C-B988-26F7-893F-5ECCDF10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716" y="1319177"/>
            <a:ext cx="4163284" cy="3928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400" b="0" noProof="0" dirty="0">
                <a:solidFill>
                  <a:schemeClr val="tx1"/>
                </a:solidFill>
              </a:rPr>
              <a:t>Policy Alignment</a:t>
            </a:r>
            <a:br>
              <a:rPr lang="en-US" sz="5400" b="0" noProof="0" dirty="0">
                <a:solidFill>
                  <a:schemeClr val="tx1"/>
                </a:solidFill>
              </a:rPr>
            </a:br>
            <a:br>
              <a:rPr lang="en-US" sz="5400" b="0" noProof="0" dirty="0">
                <a:solidFill>
                  <a:schemeClr val="tx1"/>
                </a:solidFill>
              </a:rPr>
            </a:br>
            <a:r>
              <a:rPr lang="en-US" sz="2000" b="0" dirty="0"/>
              <a:t>Today, intermediate crops are less than 1% of production but represent an enormous opportunity  </a:t>
            </a:r>
            <a:endParaRPr lang="en-US" sz="1600" b="0" noProof="0" dirty="0">
              <a:solidFill>
                <a:schemeClr val="tx1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12871AB-6151-B1A7-FF7F-FF2AC638EB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18388" y="572502"/>
            <a:ext cx="4163284" cy="1225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0" dirty="0">
                <a:solidFill>
                  <a:srgbClr val="185A96"/>
                </a:solidFill>
                <a:latin typeface="+mj-lt"/>
                <a:ea typeface="+mj-ea"/>
                <a:cs typeface="+mj-cs"/>
              </a:rPr>
              <a:t>Small But Mighty</a:t>
            </a:r>
          </a:p>
        </p:txBody>
      </p:sp>
    </p:spTree>
    <p:extLst>
      <p:ext uri="{BB962C8B-B14F-4D97-AF65-F5344CB8AC3E}">
        <p14:creationId xmlns:p14="http://schemas.microsoft.com/office/powerpoint/2010/main" val="2986341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MASTERID" val="Lazard Landscape A411 12 2019"/>
  <p:tag name="UPSLIDETOCMASTERNAME" val="Lazard Landscape A4"/>
  <p:tag name="UPSLIDETOCMASTERLASTEDITIONDATE" val="637091705323462909"/>
  <p:tag name="COLUMNSNUMBER" val="3"/>
  <p:tag name="COLUMNSGUTTER" val="28"/>
  <p:tag name="ROWSNUMBER" val="1"/>
  <p:tag name="ROWSGUTTER" val="28"/>
  <p:tag name="UNIQUEMARGIN" val="True"/>
  <p:tag name="TOPMARGIN" val="28"/>
  <p:tag name="LEFTMARGIN" val="28"/>
  <p:tag name="BOTTOMMARGIN" val="28"/>
  <p:tag name="RIGHTMARGIN" val="28"/>
  <p:tag name="MARGINSIZEUNIT" val="pt"/>
  <p:tag name="UPSLIDETOCALGOID" val="ScriptedShapesTocAlgo"/>
  <p:tag name="UPSLIDEPRINTFACINGPAGESLAYOUT" val="Blank"/>
  <p:tag name="DATESCRIPT" val="&lt;%Date%&gt;"/>
  <p:tag name="FOOTERSCRIPT" val="&lt;%Title%&gt;"/>
  <p:tag name="UPSLIDEPRINTFACINGPAGESDESIGN" val="UpSlide Landscape A4"/>
  <p:tag name="UPSLIDE" val="Laz02439_Widescreen_10-06-2023"/>
  <p:tag name="TEMPLATESHORTNAMETAG" val="2  Widescreen Pitchbook"/>
  <p:tag name="TEMPLATEFULLNAMETAG" val="2  Widescreen Pitchbook"/>
  <p:tag name="UPSLIDEVERSION" val="6.9.1.4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tru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 /&gt;&#10;  &lt;/TocSlidesOptions&gt;&#10;  &lt;SectionSlideOptions&gt;&#10;    &lt;ContainsOwnSubSection&gt;false&lt;/ContainsOwnSubSection&gt;&#10;    &lt;ContainsOwnSlide&gt;false&lt;/ContainsOwnSlide&gt;&#10;    &lt;ContainsOtherSections&gt;false&lt;/ContainsOtherSections&gt;&#10;    &lt;ContainsOthersSubsection&gt;false&lt;/ContainsOthersSubsection&gt;&#10;    &lt;containsAppendix&gt;true&lt;/containsAppendix&gt;&#10;    &lt;containsUnnumberedSections&gt;tru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false&lt;/ContainsParentSection&gt;&#10;    &lt;ContainsOtherSections&gt;false&lt;/ContainsOtherSections&gt;&#10;    &lt;containsAppendix&gt;true&lt;/containsAppendix&gt;&#10;    &lt;containsUnnumberedSections&gt;false&lt;/containsUnnumberedSections&gt;&#10;    &lt;SlideTitle /&gt;&#10;  &lt;/SubSectionSlideOptions&gt;&#10;  &lt;UsedSlideLayouts&gt;&#10;    &lt;TocSlidesLayout&gt;&#10;      &lt;DesignName&gt;UpSlide Landscape A4&lt;/DesignName&gt;&#10;      &lt;LayoutName&gt;Table of Contents&lt;/LayoutName&gt;&#10;    &lt;/TocSlidesLayout&gt;&#10;    &lt;SectionLayout&gt;&#10;      &lt;DesignName&gt;UpSlide Landscape A4&lt;/DesignName&gt;&#10;      &lt;LayoutName&gt;Section Header&lt;/LayoutName&gt;&#10;    &lt;/SectionLayout&gt;&#10;    &lt;SubsectionLayout&gt;&#10;      &lt;DesignName&gt;UpSlide Landscape A4&lt;/DesignName&gt;&#10;      &lt;LayoutName&gt;Section Header&lt;/LayoutName&gt;&#10;    &lt;/SubsectionLayout&gt;&#10;    &lt;AppendixLayout&gt;&#10;      &lt;DesignName /&gt;&#10;      &lt;LayoutName /&gt;&#10;    &lt;/AppendixLayout&gt;&#10;    &lt;TitleSliLayout&gt;&#10;      &lt;DesignName&gt;UpSlide Landscape A4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9/9/2020 4:38:02 PM759187771&lt;/Key&gt;&#10;        &lt;Value xsi:type=&quot;xsd:string&quot;&gt;&amp;lt;%SubSecNumElseSecNum%&amp;gt;   &amp;lt;%SubSecNameElseSecName%&amp;gt;&lt;/Value&gt;&#10;      &lt;/ReminderScript&gt;&#10;    &lt;/ReminderScriptList&gt;&#10;    &lt;MigrationVersion&gt;6.8.9.0&lt;/MigrationVersion&gt;&#10;  &lt;/ActiveReminders&gt;&#10;  &lt;HardRefreshRequired&gt;true&lt;/HardRefreshRequired&gt;&#10;  &lt;CustomAlgoOptions xsi:type=&quot;ScriptedSpecificAlgoOptions&quot;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tru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 /&gt;&#10;        &lt;BeforeSecNum /&gt;&#10;        &lt;ZeroBeforeSecNum&gt;false&lt;/ZeroBeforeSecNum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true&lt;/UseManualSpacing&gt;&#10;        &lt;ManualSpacing&gt;&#10;          &lt;SpaceBeforeSections&gt;4.5&lt;/SpaceBeforeSections&gt;&#10;          &lt;SpaceBeforeSubSections&gt;4.5&lt;/SpaceBeforeSubSections&gt;&#10;          &lt;SpaceBeforeSlides&gt;4.5&lt;/SpaceBeforeSlides&gt;&#10;        &lt;/ManualSpacing&gt;&#10;        &lt;ManualSpacingSections&gt;&#10;          &lt;SpaceBeforeSections&gt;17.4750233&lt;/SpaceBeforeSections&gt;&#10;          &lt;SpaceBeforeSubSections&gt;11.6500158&lt;/SpaceBeforeSubSections&gt;&#10;          &lt;SpaceBeforeSlides&gt;5.825008&lt;/SpaceBeforeSlides&gt;&#10;        &lt;/ManualSpacingSections&gt;&#10;        &lt;ManualSpacingSubSections&gt;&#10;          &lt;SpaceBeforeSections&gt;17.4750233&lt;/SpaceBeforeSections&gt;&#10;          &lt;SpaceBeforeSubSections&gt;11.6500158&lt;/SpaceBeforeSubSections&gt;&#10;          &lt;SpaceBeforeSlides&gt;5.825008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  &lt;Sh1SecDividerOptions&gt;&#10;      &lt;UseShapeInDividers&gt;true&lt;/UseShapeInDividers&gt;&#10;      &lt;script&gt;&amp;lt;%SectionName%&amp;gt;&lt;/script&gt;&#10;    &lt;/Sh1SecDividerOptions&gt;&#10;    &lt;Sh2SecDividerOptions&gt;&#10;      &lt;UseShapeInDividers&gt;true&lt;/UseShapeInDividers&gt;&#10;      &lt;script&gt;&amp;lt;%SectionNum%&amp;gt;&lt;/script&gt;&#10;    &lt;/Sh2SecDividerOptions&gt;&#10;    &lt;Sh3SecDividerOptions&gt;&#10;      &lt;UseShapeInDividers&gt;false&lt;/UseShapeInDividers&gt;&#10;    &lt;/Sh3SecDividerOptions&gt;&#10;    &lt;Sh1SubSecDividerOptions&gt;&#10;      &lt;UseShapeInDividers&gt;true&lt;/UseShapeInDividers&gt;&#10;      &lt;script&gt;&amp;lt;%SubSectionName%&amp;gt;&lt;/script&gt;&#10;    &lt;/Sh1SubSecDividerOptions&gt;&#10;    &lt;Sh2SubSecDividerOptions&gt;&#10;      &lt;UseShapeInDividers&gt;true&lt;/UseShapeInDividers&gt;&#10;      &lt;script&gt;&amp;lt;%SubSectionNum%&amp;gt;&lt;/script&gt;&#10;    &lt;/Sh2SubSecDividerOptions&gt;&#10;    &lt;Sh3SubSecDividerOptions&gt;&#10;      &lt;UseShapeInDividers&gt;false&lt;/UseShapeInDividers&gt;&#10;    &lt;/Sh3SubSecDividerOptions&gt;&#10;    &lt;ThreeLevelTOC&gt;true&lt;/ThreeLevelTOC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true&lt;/XmlSubSectionsHaveSlide&gt;&#10;  &lt;AllowDuplicateTitleSlides&gt;true&lt;/AllowDuplicateTitleSlides&gt;&#10;  &lt;ShowEmptySlideTitles&gt;false&lt;/ShowEmptySlideTitles&gt;&#10;  &lt;NumberingOption&gt;&#10;    &lt;NumType&gt;RomanAndLettersLight&lt;/NumType&gt;&#10;  &lt;/NumberingOption&gt;&#10;  &lt;NumberingOptionForAppendix&gt;&#10;    &lt;NumType&gt;RomanAndLettersLight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pSlide Landscape A4">
  <a:themeElements>
    <a:clrScheme name="GCE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864A"/>
      </a:accent1>
      <a:accent2>
        <a:srgbClr val="FDCC19"/>
      </a:accent2>
      <a:accent3>
        <a:srgbClr val="185A96"/>
      </a:accent3>
      <a:accent4>
        <a:srgbClr val="84C2F0"/>
      </a:accent4>
      <a:accent5>
        <a:srgbClr val="7DBD42"/>
      </a:accent5>
      <a:accent6>
        <a:srgbClr val="85507F"/>
      </a:accent6>
      <a:hlink>
        <a:srgbClr val="0563C1"/>
      </a:hlink>
      <a:folHlink>
        <a:srgbClr val="954F72"/>
      </a:folHlink>
    </a:clrScheme>
    <a:fontScheme name="Scandia">
      <a:majorFont>
        <a:latin typeface="Scandia"/>
        <a:ea typeface=""/>
        <a:cs typeface=""/>
      </a:majorFont>
      <a:minorFont>
        <a:latin typeface="Scandia"/>
        <a:ea typeface=""/>
        <a:cs typeface=""/>
      </a:minorFont>
    </a:fontScheme>
    <a:fmtScheme name="LazardPrimary_Lette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</a:spPr>
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58850" eaLnBrk="0" fontAlgn="base" hangingPunct="0">
          <a:lnSpc>
            <a:spcPct val="90000"/>
          </a:lnSpc>
          <a:spcAft>
            <a:spcPct val="0"/>
          </a:spcAft>
          <a:buClr>
            <a:schemeClr val="accent4">
              <a:lumMod val="75000"/>
            </a:schemeClr>
          </a:buClr>
          <a:buSzPct val="100000"/>
          <a:tabLst>
            <a:tab pos="457200" algn="l"/>
            <a:tab pos="914400" algn="l"/>
            <a:tab pos="1371600" algn="l"/>
            <a:tab pos="1828800" algn="l"/>
          </a:tabLst>
          <a:defRPr sz="1000" dirty="0" err="1" smtClean="0"/>
        </a:defPPr>
      </a:lst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rtlCol="0">
        <a:spAutoFit/>
      </a:bodyPr>
      <a:lstStyle>
        <a:defPPr algn="l">
          <a:defRPr sz="1000" dirty="0"/>
        </a:defPPr>
      </a:lstStyle>
    </a:txDef>
  </a:objectDefaults>
  <a:extraClrSchemeLst/>
  <a:custClrLst>
    <a:custClr name="Monterey">
      <a:srgbClr val="03618E"/>
    </a:custClr>
    <a:custClr name="Pacific">
      <a:srgbClr val="0582BE"/>
    </a:custClr>
    <a:custClr name="Sky">
      <a:srgbClr val="84C2F0"/>
    </a:custClr>
    <a:custClr name="Gold">
      <a:srgbClr val="CFA052"/>
    </a:custClr>
    <a:custClr name="Gold 40%">
      <a:srgbClr val="E2C697"/>
    </a:custClr>
    <a:custClr name="Gold 60%">
      <a:srgbClr val="ECD9BA"/>
    </a:custClr>
    <a:custClr name="Warm">
      <a:srgbClr val="A59B92"/>
    </a:custClr>
    <a:custClr name="Warm 40%">
      <a:srgbClr val="C9C3BE"/>
    </a:custClr>
    <a:custClr name="Warm 60%">
      <a:srgbClr val="DBD7D3"/>
    </a:custClr>
    <a:custClr name="Moonstone">
      <a:srgbClr val="5F87A0"/>
    </a:custClr>
    <a:custClr name="Ocean">
      <a:srgbClr val="003764"/>
    </a:custClr>
    <a:custClr name="Mist">
      <a:srgbClr val="CDDCE6"/>
    </a:custClr>
    <a:custClr name="Gray">
      <a:srgbClr val="828282"/>
    </a:custClr>
    <a:custClr name="Chocolate">
      <a:srgbClr val="4C0000"/>
    </a:custClr>
    <a:custClr name="Bark">
      <a:srgbClr val="736400"/>
    </a:custClr>
    <a:custClr name="Chestnut">
      <a:srgbClr val="784100"/>
    </a:custClr>
    <a:custClr name="Hunter">
      <a:srgbClr val="006423"/>
    </a:custClr>
    <a:custClr name="Grass">
      <a:srgbClr val="5A8C23"/>
    </a:custClr>
    <a:custClr name="Sprout">
      <a:srgbClr val="7DBD42"/>
    </a:custClr>
    <a:custClr name="Olive">
      <a:srgbClr val="BAC91F"/>
    </a:custClr>
    <a:custClr name="Turquoise">
      <a:srgbClr val="00B4AF"/>
    </a:custClr>
    <a:custClr name="Dark Red">
      <a:srgbClr val="C00000"/>
    </a:custClr>
    <a:custClr name="Salmon">
      <a:srgbClr val="EB9683"/>
    </a:custClr>
    <a:custClr name="Light Red">
      <a:srgbClr val="E6CDE1"/>
    </a:custClr>
    <a:custClr name="Burnt Orange">
      <a:srgbClr val="D34C08"/>
    </a:custClr>
    <a:custClr name="Tangerine">
      <a:srgbClr val="FAA532"/>
    </a:custClr>
    <a:custClr name="Butternut">
      <a:srgbClr val="E6B43C"/>
    </a:custClr>
    <a:custClr name="Daffodil">
      <a:srgbClr val="FFDC73"/>
    </a:custClr>
    <a:custClr name="Lavender">
      <a:srgbClr val="C096BB"/>
    </a:custClr>
    <a:custClr name="Lilac">
      <a:srgbClr val="85507F"/>
    </a:custClr>
  </a:custClrLst>
  <a:extLst>
    <a:ext uri="{05A4C25C-085E-4340-85A3-A5531E510DB2}">
      <thm15:themeFamily xmlns:thm15="http://schemas.microsoft.com/office/thememl/2012/main" name="UpSlideTemplate.potx" id="{84A97557-5D27-48DA-8E5E-9FD40905C650}" vid="{08C69FD2-B94C-4136-9D5B-D39A5ADBCD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adf513-09a8-4850-8ad5-7ab91760ab77">
      <Terms xmlns="http://schemas.microsoft.com/office/infopath/2007/PartnerControls"/>
    </lcf76f155ced4ddcb4097134ff3c332f>
    <TaxCatchAll xmlns="f01af37b-b357-48b0-a576-b64b7e6d7c4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2601200F3D046825A75DF5A6E819F" ma:contentTypeVersion="19" ma:contentTypeDescription="Create a new document." ma:contentTypeScope="" ma:versionID="afc1ba1c9bb591d69d7214efababc163">
  <xsd:schema xmlns:xsd="http://www.w3.org/2001/XMLSchema" xmlns:xs="http://www.w3.org/2001/XMLSchema" xmlns:p="http://schemas.microsoft.com/office/2006/metadata/properties" xmlns:ns1="http://schemas.microsoft.com/sharepoint/v3" xmlns:ns2="79adf513-09a8-4850-8ad5-7ab91760ab77" xmlns:ns3="f01af37b-b357-48b0-a576-b64b7e6d7c4b" targetNamespace="http://schemas.microsoft.com/office/2006/metadata/properties" ma:root="true" ma:fieldsID="3a5afd62d34146b17e0875da11510999" ns1:_="" ns2:_="" ns3:_="">
    <xsd:import namespace="http://schemas.microsoft.com/sharepoint/v3"/>
    <xsd:import namespace="79adf513-09a8-4850-8ad5-7ab91760ab77"/>
    <xsd:import namespace="f01af37b-b357-48b0-a576-b64b7e6d7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f513-09a8-4850-8ad5-7ab91760a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073050-3fd1-4e92-a2b5-a3b9c7057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af37b-b357-48b0-a576-b64b7e6d7c4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36659e-3135-4dd3-8b42-93ada21b5fbd}" ma:internalName="TaxCatchAll" ma:showField="CatchAllData" ma:web="f01af37b-b357-48b0-a576-b64b7e6d7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B41A51-4626-4545-B565-DF363E24E0E5}">
  <ds:schemaRefs>
    <ds:schemaRef ds:uri="http://schemas.microsoft.com/office/2006/documentManagement/types"/>
    <ds:schemaRef ds:uri="f7e51d35-98f9-46c7-9bec-580129c92eda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4d4f50d-e132-4ece-a0fc-f45c533858d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266DD7-0207-4276-A9C7-9510FDE2E5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66C2B2-C667-4D23-9A9B-A7872D1AA906}"/>
</file>

<file path=docProps/app.xml><?xml version="1.0" encoding="utf-8"?>
<Properties xmlns="http://schemas.openxmlformats.org/officeDocument/2006/extended-properties" xmlns:vt="http://schemas.openxmlformats.org/officeDocument/2006/docPropsVTypes">
  <Template>UpSlideTemplate</Template>
  <TotalTime>38689</TotalTime>
  <Words>650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 Narrow</vt:lpstr>
      <vt:lpstr>Arial</vt:lpstr>
      <vt:lpstr>Calibri</vt:lpstr>
      <vt:lpstr>Courier New</vt:lpstr>
      <vt:lpstr>Scandia</vt:lpstr>
      <vt:lpstr>Symbol</vt:lpstr>
      <vt:lpstr>Wingdings</vt:lpstr>
      <vt:lpstr>UpSlide Landscape A4</vt:lpstr>
      <vt:lpstr>think-cell Slide</vt:lpstr>
      <vt:lpstr>Camelina  Scalable, Low CI Feedstocks Without Impacting Food or Feed</vt:lpstr>
      <vt:lpstr>Who We Are Seed to Farm and Farm to Fuel: Two Decades in Camelina</vt:lpstr>
      <vt:lpstr>Productive Land Cover  Intermediate Crops 101</vt:lpstr>
      <vt:lpstr>Regenerative Ag  Carbon Accumulation in Soil</vt:lpstr>
      <vt:lpstr>Where Camelina Fits</vt:lpstr>
      <vt:lpstr>PowerPoint Presentation</vt:lpstr>
      <vt:lpstr>Over Two Decades of Camelina</vt:lpstr>
      <vt:lpstr>Mind the Boundary  Missed SCA gains + positive meal displacement can lead to systematic undercounting unless boundaries match how Intermediate Crops and residues work </vt:lpstr>
      <vt:lpstr>Policy Alignment  Today, intermediate crops are less than 1% of production but represent an enormous opportunity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Name / Presentation Title</dc:title>
  <dc:subject>Presentation Subject</dc:subject>
  <dc:creator>Noah Verleun</dc:creator>
  <cp:lastModifiedBy>Noah Verleun</cp:lastModifiedBy>
  <cp:revision>395</cp:revision>
  <cp:lastPrinted>2024-07-11T18:23:52Z</cp:lastPrinted>
  <dcterms:created xsi:type="dcterms:W3CDTF">2024-04-19T19:47:22Z</dcterms:created>
  <dcterms:modified xsi:type="dcterms:W3CDTF">2025-11-07T01:19:49Z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ount">
    <vt:i4>1</vt:i4>
  </property>
  <property fmtid="{D5CDD505-2E9C-101B-9397-08002B2CF9AE}" pid="3" name="Primary">
    <vt:i4>1</vt:i4>
  </property>
  <property fmtid="{D5CDD505-2E9C-101B-9397-08002B2CF9AE}" pid="4" name="Secondary">
    <vt:i4>0</vt:i4>
  </property>
  <property fmtid="{D5CDD505-2E9C-101B-9397-08002B2CF9AE}" pid="5" name="Tertiary">
    <vt:i4>0</vt:i4>
  </property>
  <property fmtid="{D5CDD505-2E9C-101B-9397-08002B2CF9AE}" pid="6" name="CurSec">
    <vt:i4>0</vt:i4>
  </property>
  <property fmtid="{D5CDD505-2E9C-101B-9397-08002B2CF9AE}" pid="7" name="CurTer">
    <vt:i4>0</vt:i4>
  </property>
  <property fmtid="{D5CDD505-2E9C-101B-9397-08002B2CF9AE}" pid="8" name="CurQuad">
    <vt:i4>0</vt:i4>
  </property>
  <property fmtid="{D5CDD505-2E9C-101B-9397-08002B2CF9AE}" pid="9" name="CurAppSub">
    <vt:i4>0</vt:i4>
  </property>
  <property fmtid="{D5CDD505-2E9C-101B-9397-08002B2CF9AE}" pid="10" name="PDate">
    <vt:filetime>2016-06-08T04:00:00Z</vt:filetime>
  </property>
  <property fmtid="{D5CDD505-2E9C-101B-9397-08002B2CF9AE}" pid="11" name="PDateFormat">
    <vt:lpwstr>MMMYYYY</vt:lpwstr>
  </property>
  <property fmtid="{D5CDD505-2E9C-101B-9397-08002B2CF9AE}" pid="12" name="Quaternary">
    <vt:i4>0</vt:i4>
  </property>
  <property fmtid="{D5CDD505-2E9C-101B-9397-08002B2CF9AE}" pid="13" name="Appendix">
    <vt:i4>0</vt:i4>
  </property>
  <property fmtid="{D5CDD505-2E9C-101B-9397-08002B2CF9AE}" pid="14" name="PresTitle">
    <vt:lpwstr>Client Name/Presentation Title</vt:lpwstr>
  </property>
  <property fmtid="{D5CDD505-2E9C-101B-9397-08002B2CF9AE}" pid="15" name="AppendixSub">
    <vt:i4>0</vt:i4>
  </property>
  <property fmtid="{D5CDD505-2E9C-101B-9397-08002B2CF9AE}" pid="16" name="HideTitleOnHdr">
    <vt:bool>false</vt:bool>
  </property>
  <property fmtid="{D5CDD505-2E9C-101B-9397-08002B2CF9AE}" pid="17" name="Paper Size">
    <vt:lpwstr>Letter</vt:lpwstr>
  </property>
  <property fmtid="{D5CDD505-2E9C-101B-9397-08002B2CF9AE}" pid="18" name="Day">
    <vt:i4>2</vt:i4>
  </property>
  <property fmtid="{D5CDD505-2E9C-101B-9397-08002B2CF9AE}" pid="19" name="Month">
    <vt:i4>5</vt:i4>
  </property>
  <property fmtid="{D5CDD505-2E9C-101B-9397-08002B2CF9AE}" pid="20" name="Year">
    <vt:i4>2016</vt:i4>
  </property>
  <property fmtid="{D5CDD505-2E9C-101B-9397-08002B2CF9AE}" pid="21" name="Moth-Year Format">
    <vt:bool>false</vt:bool>
  </property>
  <property fmtid="{D5CDD505-2E9C-101B-9397-08002B2CF9AE}" pid="22" name="Minute">
    <vt:i4>0</vt:i4>
  </property>
  <property fmtid="{D5CDD505-2E9C-101B-9397-08002B2CF9AE}" pid="23" name="Seconds">
    <vt:i4>0</vt:i4>
  </property>
  <property fmtid="{D5CDD505-2E9C-101B-9397-08002B2CF9AE}" pid="24" name="Hour">
    <vt:i4>0</vt:i4>
  </property>
  <property fmtid="{D5CDD505-2E9C-101B-9397-08002B2CF9AE}" pid="25" name="Template Date">
    <vt:lpwstr>7.9</vt:lpwstr>
  </property>
  <property fmtid="{D5CDD505-2E9C-101B-9397-08002B2CF9AE}" pid="26" name="Time">
    <vt:bool>false</vt:bool>
  </property>
  <property fmtid="{D5CDD505-2E9C-101B-9397-08002B2CF9AE}" pid="27" name="Draft">
    <vt:bool>false</vt:bool>
  </property>
  <property fmtid="{D5CDD505-2E9C-101B-9397-08002B2CF9AE}" pid="28" name="OnePager">
    <vt:bool>false</vt:bool>
  </property>
  <property fmtid="{D5CDD505-2E9C-101B-9397-08002B2CF9AE}" pid="29" name="NoTOC">
    <vt:bool>false</vt:bool>
  </property>
  <property fmtid="{D5CDD505-2E9C-101B-9397-08002B2CF9AE}" pid="30" name="NOCover">
    <vt:bool>false</vt:bool>
  </property>
  <property fmtid="{D5CDD505-2E9C-101B-9397-08002B2CF9AE}" pid="31" name="ShowFilePath">
    <vt:bool>false</vt:bool>
  </property>
  <property fmtid="{D5CDD505-2E9C-101B-9397-08002B2CF9AE}" pid="32" name="InsertLogo">
    <vt:bool>false</vt:bool>
  </property>
  <property fmtid="{D5CDD505-2E9C-101B-9397-08002B2CF9AE}" pid="33" name="LogoPath">
    <vt:lpwstr/>
  </property>
  <property fmtid="{D5CDD505-2E9C-101B-9397-08002B2CF9AE}" pid="34" name="LazardLogo">
    <vt:lpwstr>L:\Look &amp; Feel 2016\Galleries\LazardLogos\Lazard (Ink).emf</vt:lpwstr>
  </property>
  <property fmtid="{D5CDD505-2E9C-101B-9397-08002B2CF9AE}" pid="35" name="LogoWidth">
    <vt:r8>63.29</vt:r8>
  </property>
  <property fmtid="{D5CDD505-2E9C-101B-9397-08002B2CF9AE}" pid="36" name="LogoHeight">
    <vt:r8>12</vt:r8>
  </property>
  <property fmtid="{D5CDD505-2E9C-101B-9397-08002B2CF9AE}" pid="37" name="Month-Year Format">
    <vt:bool>false</vt:bool>
  </property>
  <property fmtid="{D5CDD505-2E9C-101B-9397-08002B2CF9AE}" pid="38" name="TemplateType">
    <vt:lpwstr>LF Landscape Pitchbook (Letter)</vt:lpwstr>
  </property>
  <property fmtid="{D5CDD505-2E9C-101B-9397-08002B2CF9AE}" pid="39" name="Paper Size1">
    <vt:lpwstr>Letter</vt:lpwstr>
  </property>
  <property fmtid="{D5CDD505-2E9C-101B-9397-08002B2CF9AE}" pid="40" name="DisclaimerPath">
    <vt:lpwstr>L:\Look &amp; Feel 2016\Galleries\Disclaimers\New York Disclaimer (Letter).pptx</vt:lpwstr>
  </property>
  <property fmtid="{D5CDD505-2E9C-101B-9397-08002B2CF9AE}" pid="41" name="Appendix_Ins">
    <vt:bool>false</vt:bool>
  </property>
  <property fmtid="{D5CDD505-2E9C-101B-9397-08002B2CF9AE}" pid="42" name="ContentTypeId">
    <vt:lpwstr>0x010100FF72601200F3D046825A75DF5A6E819F</vt:lpwstr>
  </property>
  <property fmtid="{D5CDD505-2E9C-101B-9397-08002B2CF9AE}" pid="43" name="Order">
    <vt:r8>24200</vt:r8>
  </property>
  <property fmtid="{D5CDD505-2E9C-101B-9397-08002B2CF9AE}" pid="44" name="xd_ProgID">
    <vt:lpwstr/>
  </property>
  <property fmtid="{D5CDD505-2E9C-101B-9397-08002B2CF9AE}" pid="45" name="ComplianceAssetId">
    <vt:lpwstr/>
  </property>
  <property fmtid="{D5CDD505-2E9C-101B-9397-08002B2CF9AE}" pid="46" name="TemplateUrl">
    <vt:lpwstr/>
  </property>
  <property fmtid="{D5CDD505-2E9C-101B-9397-08002B2CF9AE}" pid="47" name="_ExtendedDescription">
    <vt:lpwstr/>
  </property>
  <property fmtid="{D5CDD505-2E9C-101B-9397-08002B2CF9AE}" pid="48" name="TriggerFlowInfo">
    <vt:lpwstr/>
  </property>
  <property fmtid="{D5CDD505-2E9C-101B-9397-08002B2CF9AE}" pid="49" name="xd_Signature">
    <vt:bool>false</vt:bool>
  </property>
  <property fmtid="{D5CDD505-2E9C-101B-9397-08002B2CF9AE}" pid="50" name="MediaServiceImageTags">
    <vt:lpwstr/>
  </property>
  <property fmtid="{D5CDD505-2E9C-101B-9397-08002B2CF9AE}" pid="51" name="_docset_NoMedatataSyncRequired">
    <vt:lpwstr>False</vt:lpwstr>
  </property>
  <property fmtid="{D5CDD505-2E9C-101B-9397-08002B2CF9AE}" pid="52" name="MSIP_Label_defa4170-0d19-0005-0004-bc88714345d2_Enabled">
    <vt:lpwstr>true</vt:lpwstr>
  </property>
  <property fmtid="{D5CDD505-2E9C-101B-9397-08002B2CF9AE}" pid="53" name="MSIP_Label_defa4170-0d19-0005-0004-bc88714345d2_SetDate">
    <vt:lpwstr>2025-01-15T23:08:10Z</vt:lpwstr>
  </property>
  <property fmtid="{D5CDD505-2E9C-101B-9397-08002B2CF9AE}" pid="54" name="MSIP_Label_defa4170-0d19-0005-0004-bc88714345d2_Method">
    <vt:lpwstr>Standard</vt:lpwstr>
  </property>
  <property fmtid="{D5CDD505-2E9C-101B-9397-08002B2CF9AE}" pid="55" name="MSIP_Label_defa4170-0d19-0005-0004-bc88714345d2_Name">
    <vt:lpwstr>defa4170-0d19-0005-0004-bc88714345d2</vt:lpwstr>
  </property>
  <property fmtid="{D5CDD505-2E9C-101B-9397-08002B2CF9AE}" pid="56" name="MSIP_Label_defa4170-0d19-0005-0004-bc88714345d2_SiteId">
    <vt:lpwstr>e7cd1c8a-10b3-4fd9-9393-b5735a25bf0a</vt:lpwstr>
  </property>
  <property fmtid="{D5CDD505-2E9C-101B-9397-08002B2CF9AE}" pid="57" name="MSIP_Label_defa4170-0d19-0005-0004-bc88714345d2_ActionId">
    <vt:lpwstr>94714803-7a59-42da-8dae-b88e8aabb6a3</vt:lpwstr>
  </property>
  <property fmtid="{D5CDD505-2E9C-101B-9397-08002B2CF9AE}" pid="58" name="MSIP_Label_defa4170-0d19-0005-0004-bc88714345d2_ContentBits">
    <vt:lpwstr>0</vt:lpwstr>
  </property>
</Properties>
</file>