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authors.xml" ContentType="application/vnd.ms-powerpoint.authors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1" r:id="rId2"/>
  </p:sldMasterIdLst>
  <p:notesMasterIdLst>
    <p:notesMasterId r:id="rId13"/>
  </p:notesMasterIdLst>
  <p:sldIdLst>
    <p:sldId id="256" r:id="rId3"/>
    <p:sldId id="966" r:id="rId4"/>
    <p:sldId id="977" r:id="rId5"/>
    <p:sldId id="257" r:id="rId6"/>
    <p:sldId id="978" r:id="rId7"/>
    <p:sldId id="273" r:id="rId8"/>
    <p:sldId id="969" r:id="rId9"/>
    <p:sldId id="275" r:id="rId10"/>
    <p:sldId id="967" r:id="rId11"/>
    <p:sldId id="271" r:id="rId12"/>
  </p:sldIdLst>
  <p:sldSz cx="12192000" cy="6858000"/>
  <p:notesSz cx="6858000" cy="9144000"/>
  <p:embeddedFontLst>
    <p:embeddedFont>
      <p:font typeface="Arial Black" panose="020B0A04020102020204" pitchFamily="34" charset="0"/>
      <p:regular r:id="rId14"/>
      <p:bold r:id="rId15"/>
    </p:embeddedFon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Century Gothic" panose="020B0502020202020204" pitchFamily="34" charset="0"/>
      <p:regular r:id="rId20"/>
      <p:bold r:id="rId21"/>
      <p:italic r:id="rId22"/>
      <p:boldItalic r:id="rId23"/>
    </p:embeddedFont>
    <p:embeddedFont>
      <p:font typeface="Georgia" panose="02040502050405020303" pitchFamily="18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6" roundtripDataSignature="AMtx7mgAMLEUwbdLmQrIlO2LXqWF1toB4Q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F4B8FAA-7312-C392-13AB-0B2148A12E6A}" name="Julie Witcover" initials="JW" userId="S::jwitcover@ucdavis.edu::8e566144-10a6-415a-a22f-96c159c27a81" providerId="AD"/>
  <p188:author id="{5F5851C9-B63E-2D32-C234-C549E08A44CE}" name="Colin W Murphy" initials="CM" userId="S::cwmurphy@ucdavis.edu::4c3ae33e-c79a-4684-823a-4c2c32afe08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ulie Witcover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652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21" Type="http://schemas.openxmlformats.org/officeDocument/2006/relationships/font" Target="fonts/font8.fntdata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67" Type="http://schemas.openxmlformats.org/officeDocument/2006/relationships/commentAuthors" Target="commentAuthors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70" Type="http://schemas.openxmlformats.org/officeDocument/2006/relationships/theme" Target="theme/theme1.xml"/><Relationship Id="rId75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66" Type="http://customschemas.google.com/relationships/presentationmetadata" Target="metadata"/><Relationship Id="rId74" Type="http://schemas.openxmlformats.org/officeDocument/2006/relationships/customXml" Target="../customXml/item2.xml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73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72" Type="http://schemas.microsoft.com/office/2018/10/relationships/authors" Target="authors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9B257D-CAE8-0A30-8F64-26F142B0E36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BB79F4C-0B48-4DEC-89A6-EE98E4AEFCAB}" type="slidenum">
              <a:t>4</a:t>
            </a:fld>
            <a:endParaRPr lang="en-US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6F86693-C1B7-F701-645E-22B4F00F7FFF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53548A"/>
          </a:solidFill>
          <a:ln w="19080">
            <a:solidFill>
              <a:srgbClr val="3B3B6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69DDD7-2AF1-7C37-D2AE-D30015A399E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76880" y="4777560"/>
            <a:ext cx="6217560" cy="4526280"/>
          </a:xfrm>
        </p:spPr>
        <p:txBody>
          <a:bodyPr>
            <a:spAutoFit/>
          </a:bodyPr>
          <a:lstStyle/>
          <a:p>
            <a:pPr lvl="0"/>
            <a:r>
              <a:rPr lang="en-US"/>
              <a:t>ILUC is triggered when biofuel feedstock competes for land, displacing or diverting another commodity</a:t>
            </a:r>
          </a:p>
          <a:p>
            <a:pPr lvl="0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45735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Picture + Dark">
  <p:cSld name="Title + Picture + Dark">
    <p:bg>
      <p:bgPr>
        <a:solidFill>
          <a:schemeClr val="dk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24"/>
          <p:cNvSpPr txBox="1">
            <a:spLocks noGrp="1"/>
          </p:cNvSpPr>
          <p:nvPr>
            <p:ph type="body" idx="1"/>
          </p:nvPr>
        </p:nvSpPr>
        <p:spPr>
          <a:xfrm>
            <a:off x="255723" y="255723"/>
            <a:ext cx="7737528" cy="59863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None/>
              <a:defRPr sz="36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4"/>
          <p:cNvSpPr>
            <a:spLocks noGrp="1"/>
          </p:cNvSpPr>
          <p:nvPr>
            <p:ph type="pic" idx="2"/>
          </p:nvPr>
        </p:nvSpPr>
        <p:spPr>
          <a:xfrm>
            <a:off x="8067893" y="255723"/>
            <a:ext cx="3831592" cy="59863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7" name="Google Shape;17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-Column, Multi-Image">
  <p:cSld name="Two-Column, Multi-Imag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9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1" name="Google Shape;121;p39"/>
          <p:cNvSpPr txBox="1">
            <a:spLocks noGrp="1"/>
          </p:cNvSpPr>
          <p:nvPr>
            <p:ph type="body" idx="1"/>
          </p:nvPr>
        </p:nvSpPr>
        <p:spPr>
          <a:xfrm>
            <a:off x="317683" y="287504"/>
            <a:ext cx="4980335" cy="58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39"/>
          <p:cNvSpPr txBox="1">
            <a:spLocks noGrp="1"/>
          </p:cNvSpPr>
          <p:nvPr>
            <p:ph type="body" idx="2"/>
          </p:nvPr>
        </p:nvSpPr>
        <p:spPr>
          <a:xfrm>
            <a:off x="317683" y="909940"/>
            <a:ext cx="4980335" cy="373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9"/>
          <p:cNvSpPr>
            <a:spLocks noGrp="1"/>
          </p:cNvSpPr>
          <p:nvPr>
            <p:ph type="pic" idx="3"/>
          </p:nvPr>
        </p:nvSpPr>
        <p:spPr>
          <a:xfrm>
            <a:off x="5627689" y="287338"/>
            <a:ext cx="2501480" cy="2528887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39"/>
          <p:cNvSpPr>
            <a:spLocks noGrp="1"/>
          </p:cNvSpPr>
          <p:nvPr>
            <p:ph type="pic" idx="4"/>
          </p:nvPr>
        </p:nvSpPr>
        <p:spPr>
          <a:xfrm>
            <a:off x="8190963" y="287338"/>
            <a:ext cx="3683354" cy="2528887"/>
          </a:xfrm>
          <a:prstGeom prst="rect">
            <a:avLst/>
          </a:prstGeom>
          <a:noFill/>
          <a:ln>
            <a:noFill/>
          </a:ln>
        </p:spPr>
      </p:sp>
      <p:sp>
        <p:nvSpPr>
          <p:cNvPr id="125" name="Google Shape;125;p39"/>
          <p:cNvSpPr>
            <a:spLocks noGrp="1"/>
          </p:cNvSpPr>
          <p:nvPr>
            <p:ph type="pic" idx="5"/>
          </p:nvPr>
        </p:nvSpPr>
        <p:spPr>
          <a:xfrm>
            <a:off x="5627689" y="2876550"/>
            <a:ext cx="6246634" cy="3478213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26" name="Google Shape;126;p39"/>
          <p:cNvCxnSpPr/>
          <p:nvPr/>
        </p:nvCxnSpPr>
        <p:spPr>
          <a:xfrm>
            <a:off x="317678" y="871593"/>
            <a:ext cx="3291840" cy="0"/>
          </a:xfrm>
          <a:prstGeom prst="straightConnector1">
            <a:avLst/>
          </a:prstGeom>
          <a:noFill/>
          <a:ln w="9525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7" name="Google Shape;127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9"/>
          <p:cNvSpPr txBox="1">
            <a:spLocks noGrp="1"/>
          </p:cNvSpPr>
          <p:nvPr>
            <p:ph type="body" idx="6"/>
          </p:nvPr>
        </p:nvSpPr>
        <p:spPr>
          <a:xfrm>
            <a:off x="317500" y="1322388"/>
            <a:ext cx="4979988" cy="5032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extured BG">
  <p:cSld name="Blank - Textured BG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40" descr="Background pattern&#10;&#10;Description automatically generated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40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White BG">
  <p:cSld name="Blank-White BG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1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-Blue BG">
  <p:cSld name="Blank-Blue BG">
    <p:bg>
      <p:bgPr>
        <a:solidFill>
          <a:schemeClr val="dk2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2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3"/>
          <p:cNvSpPr txBox="1">
            <a:spLocks noGrp="1"/>
          </p:cNvSpPr>
          <p:nvPr>
            <p:ph type="title"/>
          </p:nvPr>
        </p:nvSpPr>
        <p:spPr>
          <a:xfrm>
            <a:off x="838200" y="470428"/>
            <a:ext cx="10515600" cy="1030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Arial Black"/>
              <a:buNone/>
              <a:defRPr>
                <a:latin typeface="Arial Black"/>
                <a:ea typeface="Arial Black"/>
                <a:cs typeface="Arial Black"/>
                <a:sym typeface="Arial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43"/>
          <p:cNvSpPr txBox="1">
            <a:spLocks noGrp="1"/>
          </p:cNvSpPr>
          <p:nvPr>
            <p:ph type="body" idx="1"/>
          </p:nvPr>
        </p:nvSpPr>
        <p:spPr>
          <a:xfrm>
            <a:off x="838200" y="1597306"/>
            <a:ext cx="10515600" cy="4408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7528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6131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051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35279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43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0" name="Google Shape;140;p43"/>
          <p:cNvSpPr/>
          <p:nvPr/>
        </p:nvSpPr>
        <p:spPr>
          <a:xfrm rot="5400000">
            <a:off x="0" y="0"/>
            <a:ext cx="1501422" cy="1501422"/>
          </a:xfrm>
          <a:prstGeom prst="rtTriangle">
            <a:avLst/>
          </a:prstGeom>
          <a:solidFill>
            <a:srgbClr val="0228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41" name="Google Shape;141;p43"/>
          <p:cNvSpPr/>
          <p:nvPr/>
        </p:nvSpPr>
        <p:spPr>
          <a:xfrm rot="-5400000">
            <a:off x="10690578" y="5356578"/>
            <a:ext cx="1501422" cy="1501422"/>
          </a:xfrm>
          <a:prstGeom prst="rtTriangle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42" name="Google Shape;142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6378" y="6334737"/>
            <a:ext cx="3408467" cy="386738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43"/>
          <p:cNvSpPr txBox="1"/>
          <p:nvPr/>
        </p:nvSpPr>
        <p:spPr>
          <a:xfrm>
            <a:off x="11366900" y="6415219"/>
            <a:ext cx="45717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8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6BA14-5F2F-8914-E442-BF7AEF287E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600" y="1143001"/>
            <a:ext cx="10972800" cy="106991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DC0B10-4E03-1C70-6BD8-38FBE5C78C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778239" y="612720"/>
            <a:ext cx="1276319" cy="457200"/>
          </a:xfrm>
        </p:spPr>
        <p:txBody>
          <a:bodyPr/>
          <a:lstStyle>
            <a:lvl1pPr>
              <a:defRPr/>
            </a:lvl1pPr>
          </a:lstStyle>
          <a:p>
            <a:pPr lvl="0"/>
            <a:fld id="{454EE730-0869-4F2E-90F9-2D4A432D0A50}" type="datetime1">
              <a:rPr lang="en-US"/>
              <a:pPr lvl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9D6BBA-543C-8A3E-F0B6-52ECDA47B96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68F8CC-55A2-0A6D-4393-CCB02CC4E9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419A9F-B009-4663-93C6-7A88C2EBE32F}" type="slidenum">
              <a:t>‹#›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F5F9668-AC62-72BC-B29F-50BA42144C96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09600" y="1604520"/>
            <a:ext cx="10972320" cy="4525920"/>
          </a:xfrm>
        </p:spPr>
        <p:txBody>
          <a:bodyPr lIns="0" tIns="0" rIns="0" bIns="0"/>
          <a:lstStyle>
            <a:lvl1pPr hangingPunct="0">
              <a:spcBef>
                <a:spcPts val="0"/>
              </a:spcBef>
              <a:spcAft>
                <a:spcPts val="1417"/>
              </a:spcAft>
              <a:defRPr sz="3200">
                <a:latin typeface="Arial" pitchFamily="18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364609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 top + bullets below">
  <p:cSld name="Title on top + bullets below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5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25"/>
          <p:cNvSpPr txBox="1">
            <a:spLocks noGrp="1"/>
          </p:cNvSpPr>
          <p:nvPr>
            <p:ph type="body" idx="1"/>
          </p:nvPr>
        </p:nvSpPr>
        <p:spPr>
          <a:xfrm>
            <a:off x="244475" y="214314"/>
            <a:ext cx="11758613" cy="68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29" name="Google Shape;29;p25"/>
          <p:cNvCxnSpPr/>
          <p:nvPr/>
        </p:nvCxnSpPr>
        <p:spPr>
          <a:xfrm>
            <a:off x="317678" y="899112"/>
            <a:ext cx="11685408" cy="0"/>
          </a:xfrm>
          <a:prstGeom prst="straightConnector1">
            <a:avLst/>
          </a:prstGeom>
          <a:noFill/>
          <a:ln w="9525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" name="Google Shape;30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25"/>
          <p:cNvSpPr txBox="1">
            <a:spLocks noGrp="1"/>
          </p:cNvSpPr>
          <p:nvPr>
            <p:ph type="body" idx="2"/>
          </p:nvPr>
        </p:nvSpPr>
        <p:spPr>
          <a:xfrm>
            <a:off x="244475" y="1019175"/>
            <a:ext cx="11758613" cy="525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182875" rIns="91425" bIns="91425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Full Page + Large Logos">
  <p:cSld name="Title - Full Page + Large Logo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30" descr="Background pattern&#10;&#10;Description automatically generated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30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30"/>
          <p:cNvSpPr/>
          <p:nvPr/>
        </p:nvSpPr>
        <p:spPr>
          <a:xfrm>
            <a:off x="255723" y="255723"/>
            <a:ext cx="11681353" cy="6186641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6" name="Google Shape;46;p30"/>
          <p:cNvSpPr txBox="1">
            <a:spLocks noGrp="1"/>
          </p:cNvSpPr>
          <p:nvPr>
            <p:ph type="body" idx="1"/>
          </p:nvPr>
        </p:nvSpPr>
        <p:spPr>
          <a:xfrm>
            <a:off x="255588" y="255588"/>
            <a:ext cx="11680825" cy="484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74300" rIns="18287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Large Logos + Picture - Dark BG">
  <p:cSld name="Title + Large Logos + Picture - Dark BG">
    <p:bg>
      <p:bgPr>
        <a:solidFill>
          <a:schemeClr val="dk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/>
          <p:nvPr/>
        </p:nvSpPr>
        <p:spPr>
          <a:xfrm>
            <a:off x="255723" y="255722"/>
            <a:ext cx="7737528" cy="6342553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" name="Google Shape;54;p31"/>
          <p:cNvSpPr>
            <a:spLocks noGrp="1"/>
          </p:cNvSpPr>
          <p:nvPr>
            <p:ph type="pic" idx="2"/>
          </p:nvPr>
        </p:nvSpPr>
        <p:spPr>
          <a:xfrm>
            <a:off x="8067893" y="255723"/>
            <a:ext cx="3831592" cy="6342552"/>
          </a:xfrm>
          <a:prstGeom prst="rect">
            <a:avLst/>
          </a:prstGeom>
          <a:noFill/>
          <a:ln>
            <a:noFill/>
          </a:ln>
        </p:spPr>
      </p:sp>
      <p:sp>
        <p:nvSpPr>
          <p:cNvPr id="55" name="Google Shape;55;p31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" name="Google Shape;56;p31"/>
          <p:cNvSpPr txBox="1">
            <a:spLocks noGrp="1"/>
          </p:cNvSpPr>
          <p:nvPr>
            <p:ph type="body" idx="1"/>
          </p:nvPr>
        </p:nvSpPr>
        <p:spPr>
          <a:xfrm>
            <a:off x="255588" y="255588"/>
            <a:ext cx="7737475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274300" rIns="18287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000"/>
              <a:buNone/>
              <a:defRPr sz="40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ark">
  <p:cSld name="Title + Dark">
    <p:bg>
      <p:bgPr>
        <a:solidFill>
          <a:schemeClr val="dk2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2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32"/>
          <p:cNvSpPr txBox="1">
            <a:spLocks noGrp="1"/>
          </p:cNvSpPr>
          <p:nvPr>
            <p:ph type="body" idx="1"/>
          </p:nvPr>
        </p:nvSpPr>
        <p:spPr>
          <a:xfrm>
            <a:off x="255722" y="255723"/>
            <a:ext cx="11681353" cy="5986327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74300" tIns="45700" rIns="18287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0" name="Google Shape;60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Full Page + Large Logos - Dark BG">
  <p:cSld name="Title - Full Page + Large Logos - Dark BG">
    <p:bg>
      <p:bgPr>
        <a:solidFill>
          <a:schemeClr val="dk2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3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33"/>
          <p:cNvSpPr/>
          <p:nvPr/>
        </p:nvSpPr>
        <p:spPr>
          <a:xfrm>
            <a:off x="255723" y="255723"/>
            <a:ext cx="11681353" cy="598632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64;p33"/>
          <p:cNvSpPr txBox="1">
            <a:spLocks noGrp="1"/>
          </p:cNvSpPr>
          <p:nvPr>
            <p:ph type="body" idx="1"/>
          </p:nvPr>
        </p:nvSpPr>
        <p:spPr>
          <a:xfrm>
            <a:off x="255588" y="255588"/>
            <a:ext cx="11680825" cy="484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28600" tIns="274300" rIns="18287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  <a:defRPr sz="4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65" name="Google Shape;65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- Full Page - dark bg">
  <p:cSld name="Section - Full Page - dark bg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>
            <a:spLocks noGrp="1"/>
          </p:cNvSpPr>
          <p:nvPr>
            <p:ph type="sldNum" idx="12"/>
          </p:nvPr>
        </p:nvSpPr>
        <p:spPr>
          <a:xfrm>
            <a:off x="9259887" y="6598276"/>
            <a:ext cx="2743200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body" idx="1"/>
          </p:nvPr>
        </p:nvSpPr>
        <p:spPr>
          <a:xfrm>
            <a:off x="242131" y="243555"/>
            <a:ext cx="11707738" cy="5998495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400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74" name="Google Shape;7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1816" y="6471118"/>
            <a:ext cx="2330006" cy="2828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-Column Layout">
  <p:cSld name="Three-Column Layou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36" descr="Background pattern&#10;&#10;Description automatically generated"/>
          <p:cNvPicPr preferRelativeResize="0"/>
          <p:nvPr/>
        </p:nvPicPr>
        <p:blipFill rotWithShape="1">
          <a:blip r:embed="rId2">
            <a:alphaModFix amt="15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6"/>
          <p:cNvSpPr txBox="1">
            <a:spLocks noGrp="1"/>
          </p:cNvSpPr>
          <p:nvPr>
            <p:ph type="sldNum" idx="12"/>
          </p:nvPr>
        </p:nvSpPr>
        <p:spPr>
          <a:xfrm>
            <a:off x="11077575" y="6598276"/>
            <a:ext cx="925511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p36"/>
          <p:cNvSpPr txBox="1">
            <a:spLocks noGrp="1"/>
          </p:cNvSpPr>
          <p:nvPr>
            <p:ph type="body" idx="1"/>
          </p:nvPr>
        </p:nvSpPr>
        <p:spPr>
          <a:xfrm>
            <a:off x="241786" y="245414"/>
            <a:ext cx="3823010" cy="115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6"/>
          <p:cNvSpPr txBox="1"/>
          <p:nvPr/>
        </p:nvSpPr>
        <p:spPr>
          <a:xfrm>
            <a:off x="560922" y="1390126"/>
            <a:ext cx="3184736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0" name="Google Shape;90;p36"/>
          <p:cNvSpPr txBox="1"/>
          <p:nvPr/>
        </p:nvSpPr>
        <p:spPr>
          <a:xfrm>
            <a:off x="4503630" y="1390126"/>
            <a:ext cx="3184736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1" name="Google Shape;91;p36"/>
          <p:cNvSpPr txBox="1"/>
          <p:nvPr/>
        </p:nvSpPr>
        <p:spPr>
          <a:xfrm>
            <a:off x="8446342" y="1390126"/>
            <a:ext cx="3184736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2" name="Google Shape;92;p36"/>
          <p:cNvSpPr txBox="1">
            <a:spLocks noGrp="1"/>
          </p:cNvSpPr>
          <p:nvPr>
            <p:ph type="body" idx="2"/>
          </p:nvPr>
        </p:nvSpPr>
        <p:spPr>
          <a:xfrm>
            <a:off x="4184494" y="245414"/>
            <a:ext cx="3823010" cy="115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3"/>
          </p:nvPr>
        </p:nvSpPr>
        <p:spPr>
          <a:xfrm>
            <a:off x="8127206" y="245414"/>
            <a:ext cx="3823010" cy="1153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182875" rIns="274300" bIns="182875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94" name="Google Shape;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6"/>
          <p:cNvSpPr txBox="1">
            <a:spLocks noGrp="1"/>
          </p:cNvSpPr>
          <p:nvPr>
            <p:ph type="body" idx="4"/>
          </p:nvPr>
        </p:nvSpPr>
        <p:spPr>
          <a:xfrm>
            <a:off x="241300" y="1390650"/>
            <a:ext cx="3824288" cy="4867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5"/>
          </p:nvPr>
        </p:nvSpPr>
        <p:spPr>
          <a:xfrm>
            <a:off x="4183216" y="1399270"/>
            <a:ext cx="3824288" cy="4867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6"/>
          </p:nvPr>
        </p:nvSpPr>
        <p:spPr>
          <a:xfrm>
            <a:off x="8125132" y="1399270"/>
            <a:ext cx="3824288" cy="48672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-Purpose-Chart &amp; Graph">
  <p:cSld name="Multi-Purpose-Chart &amp; Graph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8"/>
          <p:cNvSpPr txBox="1">
            <a:spLocks noGrp="1"/>
          </p:cNvSpPr>
          <p:nvPr>
            <p:ph type="body" idx="1"/>
          </p:nvPr>
        </p:nvSpPr>
        <p:spPr>
          <a:xfrm>
            <a:off x="3722688" y="4418013"/>
            <a:ext cx="258445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8"/>
          <p:cNvSpPr txBox="1">
            <a:spLocks noGrp="1"/>
          </p:cNvSpPr>
          <p:nvPr>
            <p:ph type="body" idx="2"/>
          </p:nvPr>
        </p:nvSpPr>
        <p:spPr>
          <a:xfrm>
            <a:off x="3722688" y="2744788"/>
            <a:ext cx="2584450" cy="158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861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38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9" name="Google Shape;109;p38"/>
          <p:cNvSpPr txBox="1">
            <a:spLocks noGrp="1"/>
          </p:cNvSpPr>
          <p:nvPr>
            <p:ph type="body" idx="3"/>
          </p:nvPr>
        </p:nvSpPr>
        <p:spPr>
          <a:xfrm>
            <a:off x="352425" y="287504"/>
            <a:ext cx="6002270" cy="584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 b="1"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38"/>
          <p:cNvSpPr txBox="1">
            <a:spLocks noGrp="1"/>
          </p:cNvSpPr>
          <p:nvPr>
            <p:ph type="body" idx="4"/>
          </p:nvPr>
        </p:nvSpPr>
        <p:spPr>
          <a:xfrm>
            <a:off x="6457950" y="287338"/>
            <a:ext cx="5381624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  <a:defRPr sz="2000"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310"/>
              <a:buNone/>
              <a:defRPr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90"/>
              <a:buNone/>
              <a:defRPr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8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38"/>
          <p:cNvSpPr>
            <a:spLocks noGrp="1"/>
          </p:cNvSpPr>
          <p:nvPr>
            <p:ph type="chart" idx="5"/>
          </p:nvPr>
        </p:nvSpPr>
        <p:spPr>
          <a:xfrm>
            <a:off x="352425" y="2745123"/>
            <a:ext cx="3262313" cy="326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2" name="Google Shape;112;p38"/>
          <p:cNvSpPr>
            <a:spLocks noGrp="1"/>
          </p:cNvSpPr>
          <p:nvPr>
            <p:ph type="chart" idx="6"/>
          </p:nvPr>
        </p:nvSpPr>
        <p:spPr>
          <a:xfrm>
            <a:off x="6465626" y="1132517"/>
            <a:ext cx="5373950" cy="3787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3" name="Google Shape;113;p38"/>
          <p:cNvSpPr txBox="1">
            <a:spLocks noGrp="1"/>
          </p:cNvSpPr>
          <p:nvPr>
            <p:ph type="body" idx="7"/>
          </p:nvPr>
        </p:nvSpPr>
        <p:spPr>
          <a:xfrm>
            <a:off x="6465625" y="5002949"/>
            <a:ext cx="5373950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861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38"/>
          <p:cNvSpPr txBox="1">
            <a:spLocks noGrp="1"/>
          </p:cNvSpPr>
          <p:nvPr>
            <p:ph type="body" idx="8"/>
          </p:nvPr>
        </p:nvSpPr>
        <p:spPr>
          <a:xfrm>
            <a:off x="353097" y="1651246"/>
            <a:ext cx="6004578" cy="100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34861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38"/>
          <p:cNvSpPr txBox="1">
            <a:spLocks noGrp="1"/>
          </p:cNvSpPr>
          <p:nvPr>
            <p:ph type="body" idx="9"/>
          </p:nvPr>
        </p:nvSpPr>
        <p:spPr>
          <a:xfrm>
            <a:off x="353097" y="1132517"/>
            <a:ext cx="6004578" cy="332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8615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90"/>
              <a:buChar char="•"/>
              <a:defRPr/>
            </a:lvl2pPr>
            <a:lvl3pPr marL="1371600" lvl="2" indent="-35433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980"/>
              <a:buChar char="•"/>
              <a:defRPr/>
            </a:lvl3pPr>
            <a:lvl4pPr marL="1828800" lvl="3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4pPr>
            <a:lvl5pPr marL="2286000" lvl="4" indent="-3657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16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16" name="Google Shape;116;p38"/>
          <p:cNvCxnSpPr/>
          <p:nvPr/>
        </p:nvCxnSpPr>
        <p:spPr>
          <a:xfrm>
            <a:off x="352425" y="1555997"/>
            <a:ext cx="3291840" cy="0"/>
          </a:xfrm>
          <a:prstGeom prst="straightConnector1">
            <a:avLst/>
          </a:prstGeom>
          <a:noFill/>
          <a:ln w="9525" cap="flat" cmpd="sng">
            <a:solidFill>
              <a:srgbClr val="FFBF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7" name="Google Shape;117;p38"/>
          <p:cNvSpPr txBox="1"/>
          <p:nvPr/>
        </p:nvSpPr>
        <p:spPr>
          <a:xfrm rot="-5400000">
            <a:off x="6091235" y="574866"/>
            <a:ext cx="640080" cy="9144"/>
          </a:xfrm>
          <a:prstGeom prst="rect">
            <a:avLst/>
          </a:prstGeom>
          <a:solidFill>
            <a:srgbClr val="FFBF00"/>
          </a:solidFill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4723" y="6471559"/>
            <a:ext cx="2317122" cy="2813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282633" y="365125"/>
            <a:ext cx="11637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282633" y="1825625"/>
            <a:ext cx="116378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13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52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1"/>
          <p:cNvSpPr txBox="1">
            <a:spLocks noGrp="1"/>
          </p:cNvSpPr>
          <p:nvPr>
            <p:ph type="title"/>
          </p:nvPr>
        </p:nvSpPr>
        <p:spPr>
          <a:xfrm>
            <a:off x="282633" y="365125"/>
            <a:ext cx="1163781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body" idx="1"/>
          </p:nvPr>
        </p:nvSpPr>
        <p:spPr>
          <a:xfrm>
            <a:off x="282633" y="1825625"/>
            <a:ext cx="11637818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7528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3"/>
              </a:buClr>
              <a:buSzPts val="231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6131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2090"/>
              <a:buFont typeface="Arial"/>
              <a:buChar char="•"/>
              <a:defRPr sz="19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5051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4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3527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6"/>
              </a:buClr>
              <a:buSzPts val="1680"/>
              <a:buFont typeface="Arial"/>
              <a:buChar char="•"/>
              <a:defRPr sz="1400" b="0" i="1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ldNum" idx="12"/>
          </p:nvPr>
        </p:nvSpPr>
        <p:spPr>
          <a:xfrm>
            <a:off x="11353799" y="6598276"/>
            <a:ext cx="649287" cy="259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5" r:id="rId2"/>
    <p:sldLayoutId id="2147483657" r:id="rId3"/>
    <p:sldLayoutId id="2147483658" r:id="rId4"/>
    <p:sldLayoutId id="2147483659" r:id="rId5"/>
    <p:sldLayoutId id="2147483661" r:id="rId6"/>
    <p:sldLayoutId id="2147483663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escholarship.org/uc/item/6f2284rg" TargetMode="External"/><Relationship Id="rId13" Type="http://schemas.openxmlformats.org/officeDocument/2006/relationships/hyperlink" Target="https://escholarship.org/uc/item/0px4m8hz" TargetMode="External"/><Relationship Id="rId3" Type="http://schemas.openxmlformats.org/officeDocument/2006/relationships/hyperlink" Target="mailto:cwmurphy@ucdavis.edu" TargetMode="External"/><Relationship Id="rId7" Type="http://schemas.openxmlformats.org/officeDocument/2006/relationships/hyperlink" Target="https://escholarship.org/uc/item/3np3p2t0" TargetMode="External"/><Relationship Id="rId12" Type="http://schemas.openxmlformats.org/officeDocument/2006/relationships/hyperlink" Target="https://escholarship.org/uc/item/080390x8" TargetMode="External"/><Relationship Id="rId2" Type="http://schemas.openxmlformats.org/officeDocument/2006/relationships/notesSlide" Target="../notesSlides/notesSlide4.xml"/><Relationship Id="rId16" Type="http://schemas.openxmlformats.org/officeDocument/2006/relationships/hyperlink" Target="https://its.ucdavis.edu/blog-post/making-policy-in-the-absence-of-certainty-biofuels-and-land-use-chan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mith.ucdavis.edu/data/LCFS" TargetMode="External"/><Relationship Id="rId11" Type="http://schemas.openxmlformats.org/officeDocument/2006/relationships/hyperlink" Target="https://escholarship.org/uc/item/36f1f2zh" TargetMode="External"/><Relationship Id="rId5" Type="http://schemas.openxmlformats.org/officeDocument/2006/relationships/hyperlink" Target="http://lowcarbonfuel.ucdavis.edu" TargetMode="External"/><Relationship Id="rId15" Type="http://schemas.openxmlformats.org/officeDocument/2006/relationships/hyperlink" Target="about:blank" TargetMode="External"/><Relationship Id="rId10" Type="http://schemas.openxmlformats.org/officeDocument/2006/relationships/hyperlink" Target="https://escholarship.org/uc/item/40k5w5h9" TargetMode="External"/><Relationship Id="rId4" Type="http://schemas.openxmlformats.org/officeDocument/2006/relationships/hyperlink" Target="http://its.ucdavis.edu/join-our-mailing-list/" TargetMode="External"/><Relationship Id="rId9" Type="http://schemas.openxmlformats.org/officeDocument/2006/relationships/hyperlink" Target="https://escholarship.org/uc/item/5wf035p8" TargetMode="External"/><Relationship Id="rId14" Type="http://schemas.openxmlformats.org/officeDocument/2006/relationships/hyperlink" Target="https://www.sciencedirect.com/science/article/pii/S13522310230000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a.gov/system/files/documents/2023-06/420r23017.pdf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"/>
          <p:cNvSpPr txBox="1">
            <a:spLocks noGrp="1"/>
          </p:cNvSpPr>
          <p:nvPr>
            <p:ph type="title" idx="4294967295"/>
          </p:nvPr>
        </p:nvSpPr>
        <p:spPr>
          <a:xfrm>
            <a:off x="255588" y="255588"/>
            <a:ext cx="11643897" cy="5986462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FFB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548625" tIns="45700" rIns="274300" bIns="45700" anchor="ctr" anchorCtr="0">
            <a:normAutofit/>
          </a:bodyPr>
          <a:lstStyle/>
          <a:p>
            <a:pPr lvl="0">
              <a:lnSpc>
                <a:spcPct val="100000"/>
              </a:lnSpc>
              <a:buClr>
                <a:srgbClr val="002060"/>
              </a:buClr>
              <a:buSzPts val="3600"/>
            </a:pPr>
            <a: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Uncertainty and Risk in ILUC Modeling</a:t>
            </a: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br>
              <a:rPr lang="en-US" sz="36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endParaRPr sz="2400" b="0" i="0" u="none" strike="noStrike" cap="none" dirty="0">
              <a:solidFill>
                <a:srgbClr val="0028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855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28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0" name="Google Shape;150;p1"/>
          <p:cNvSpPr txBox="1"/>
          <p:nvPr/>
        </p:nvSpPr>
        <p:spPr>
          <a:xfrm>
            <a:off x="397713" y="3429000"/>
            <a:ext cx="6928800" cy="292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6 November 2025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r>
              <a:rPr lang="en-US" sz="1600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2025 CARB ILUC Workshop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endParaRPr lang="en-US" sz="1800" dirty="0">
              <a:solidFill>
                <a:srgbClr val="002855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855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Colin Murphy Ph.D.</a:t>
            </a:r>
            <a:endParaRPr dirty="0"/>
          </a:p>
          <a:p>
            <a:pPr>
              <a:buClr>
                <a:srgbClr val="002855"/>
              </a:buClr>
              <a:buSzPts val="1400"/>
            </a:pPr>
            <a:r>
              <a:rPr lang="en-US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Co-Director - Energy Futures Research Group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Co-Director - Low Carbon Fuel Policy Research Initiative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r>
              <a:rPr lang="en-US" dirty="0">
                <a:solidFill>
                  <a:srgbClr val="002855"/>
                </a:solidFill>
                <a:latin typeface="Century Gothic"/>
                <a:sym typeface="Century Gothic"/>
              </a:rPr>
              <a:t>Director – Biofuel Land Use Change Research Program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endParaRPr lang="en-US" dirty="0">
              <a:solidFill>
                <a:srgbClr val="002855"/>
              </a:solidFill>
              <a:latin typeface="Century Gothic"/>
              <a:sym typeface="Century Gothic"/>
            </a:endParaRPr>
          </a:p>
          <a:p>
            <a:pPr lvl="0">
              <a:buClr>
                <a:srgbClr val="002855"/>
              </a:buClr>
              <a:buSzPts val="1800"/>
            </a:pPr>
            <a:r>
              <a:rPr lang="en-US" sz="1800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Julie Witcover Ph.D.</a:t>
            </a:r>
            <a:endParaRPr lang="en-US" dirty="0"/>
          </a:p>
          <a:p>
            <a:pPr lvl="0">
              <a:buClr>
                <a:srgbClr val="002855"/>
              </a:buClr>
              <a:buSzPts val="1400"/>
            </a:pPr>
            <a:r>
              <a:rPr lang="en-US" dirty="0">
                <a:solidFill>
                  <a:srgbClr val="002855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Co-Director - Low Carbon Fuel Policy Research Initiative</a:t>
            </a:r>
          </a:p>
          <a:p>
            <a:pPr lvl="0">
              <a:buClr>
                <a:srgbClr val="002855"/>
              </a:buClr>
              <a:buSzPts val="1400"/>
            </a:pPr>
            <a:r>
              <a:rPr lang="en-US" dirty="0">
                <a:solidFill>
                  <a:srgbClr val="002855"/>
                </a:solidFill>
                <a:latin typeface="Century Gothic"/>
                <a:sym typeface="Century Gothic"/>
              </a:rPr>
              <a:t>Deputy Director – Biofuel Land Use Change Research Program</a:t>
            </a:r>
          </a:p>
          <a:p>
            <a:pPr marL="0" marR="0" lvl="0" indent="0" algn="l" rtl="0">
              <a:lnSpc>
                <a:spcPct val="100000"/>
              </a:lnSpc>
              <a:spcAft>
                <a:spcPts val="0"/>
              </a:spcAft>
              <a:buClr>
                <a:srgbClr val="002855"/>
              </a:buClr>
              <a:buSzPts val="1400"/>
              <a:buFont typeface="Arial"/>
              <a:buNone/>
            </a:pPr>
            <a:endParaRPr lang="en-US" dirty="0">
              <a:solidFill>
                <a:srgbClr val="002855"/>
              </a:solidFill>
              <a:latin typeface="Century Gothic"/>
              <a:sym typeface="Century Gothic"/>
            </a:endParaRPr>
          </a:p>
        </p:txBody>
      </p:sp>
      <p:pic>
        <p:nvPicPr>
          <p:cNvPr id="2" name="Google Shape;149;p1" descr="Green car with plants in it&#10;&#10;Description automatically generated">
            <a:extLst>
              <a:ext uri="{FF2B5EF4-FFF2-40B4-BE49-F238E27FC236}">
                <a16:creationId xmlns:a16="http://schemas.microsoft.com/office/drawing/2014/main" id="{009845EC-3552-CEB3-9541-212DF1783D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8970"/>
          <a:stretch/>
        </p:blipFill>
        <p:spPr>
          <a:xfrm>
            <a:off x="5878115" y="2356847"/>
            <a:ext cx="5764497" cy="2900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6"/>
          <p:cNvSpPr txBox="1">
            <a:spLocks noGrp="1"/>
          </p:cNvSpPr>
          <p:nvPr>
            <p:ph type="body" idx="1"/>
          </p:nvPr>
        </p:nvSpPr>
        <p:spPr>
          <a:xfrm>
            <a:off x="244475" y="214314"/>
            <a:ext cx="11758613" cy="684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spcBef>
                <a:spcPts val="0"/>
              </a:spcBef>
              <a:buSzPct val="100000"/>
            </a:pPr>
            <a:r>
              <a:rPr lang="en-US" dirty="0">
                <a:solidFill>
                  <a:schemeClr val="dk1"/>
                </a:solidFill>
              </a:rPr>
              <a:t>Questions and discussion welcome!</a:t>
            </a:r>
            <a:endParaRPr lang="en-US" sz="2400" b="0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endParaRPr dirty="0"/>
          </a:p>
        </p:txBody>
      </p:sp>
      <p:sp>
        <p:nvSpPr>
          <p:cNvPr id="245" name="Google Shape;245;p16"/>
          <p:cNvSpPr txBox="1"/>
          <p:nvPr/>
        </p:nvSpPr>
        <p:spPr>
          <a:xfrm>
            <a:off x="344978" y="1325881"/>
            <a:ext cx="4804757" cy="3730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190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1905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Colin Murphy Ph.D.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cwmurphy@ucdavis.edu</a:t>
            </a: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lowcarbonfuel.ucdavis.edu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Bluesky: </a:t>
            </a:r>
            <a:r>
              <a:rPr lang="en-US" sz="2400" b="0" dirty="0" err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persuasivescience@bsky.social</a:t>
            </a:r>
            <a:endParaRPr dirty="0"/>
          </a:p>
        </p:txBody>
      </p:sp>
      <p:sp>
        <p:nvSpPr>
          <p:cNvPr id="246" name="Google Shape;246;p16"/>
          <p:cNvSpPr txBox="1"/>
          <p:nvPr/>
        </p:nvSpPr>
        <p:spPr>
          <a:xfrm>
            <a:off x="344978" y="5380837"/>
            <a:ext cx="529599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receive updates regarding the Institute of Transportation Studies research, policy briefs and related work, sign up on our listserv via this link: </a:t>
            </a:r>
            <a:r>
              <a:rPr lang="en-US" b="1" i="1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its.ucdavis.edu/join-our-mailing-list/</a:t>
            </a:r>
            <a:r>
              <a:rPr lang="en-US" b="1" i="1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</a:t>
            </a:r>
            <a:endParaRPr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16"/>
          <p:cNvSpPr txBox="1"/>
          <p:nvPr/>
        </p:nvSpPr>
        <p:spPr>
          <a:xfrm>
            <a:off x="5828138" y="1128896"/>
            <a:ext cx="5838305" cy="5514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550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r>
              <a:rPr lang="en-US" sz="3800" b="1" dirty="0">
                <a:solidFill>
                  <a:srgbClr val="171616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Additional Resources</a:t>
            </a:r>
            <a:endParaRPr dirty="0"/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Lowcarbonfuel.ucdavis.edu (UCD LCFS Research Group site)</a:t>
            </a:r>
            <a:endParaRPr sz="2500" b="0" dirty="0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LCFS Web Data Explorer</a:t>
            </a:r>
            <a:endParaRPr sz="2500" b="0" dirty="0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dirty="0">
                <a:solidFill>
                  <a:srgbClr val="0563C1"/>
                </a:solidFill>
                <a:latin typeface="Century Gothic"/>
                <a:ea typeface="Century Gothic"/>
                <a:cs typeface="Century Gothic"/>
                <a:sym typeface="Century Gothic"/>
                <a:hlinkClick r:id="rId7"/>
              </a:rPr>
              <a:t>Driving California’s Transportation Emissions to Zero by 2045</a:t>
            </a:r>
            <a:endParaRPr sz="2500" b="0" dirty="0">
              <a:solidFill>
                <a:srgbClr val="0563C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Fuel Policy Scenario Modeling (FPSM) of Low Carbon Fuel Standard Targets for 2030 and Beyond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i="0" u="sng" dirty="0">
                <a:solidFill>
                  <a:srgbClr val="1155CC"/>
                </a:solidFill>
                <a:latin typeface="Century Gothic"/>
                <a:ea typeface="Century Gothic"/>
                <a:cs typeface="Century Gothic"/>
                <a:sym typeface="Century Gothic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Updated Fuel Portfolio Scenario Modeling to Inform 2024 Low Carbon Fuel Standard Rulemaking</a:t>
            </a:r>
            <a:endParaRPr lang="en-US" sz="2500" b="0" i="0" u="sng" dirty="0">
              <a:solidFill>
                <a:srgbClr val="1155C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indent="-342931">
              <a:lnSpc>
                <a:spcPct val="90000"/>
              </a:lnSpc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dirty="0">
                <a:latin typeface="Century Gothic" panose="020B0502020202020204" pitchFamily="34" charset="0"/>
                <a:hlinkClick r:id="rId10"/>
              </a:rPr>
              <a:t>Technology and Fuel Transition Scenarios to Low Greenhouse Gas Futures for Cars and Trucks in California to 2050</a:t>
            </a:r>
            <a:endParaRPr lang="en-US" sz="2500" dirty="0">
              <a:latin typeface="Century Gothic" panose="020B0502020202020204" pitchFamily="34" charset="0"/>
              <a:hlinkClick r:id="rId11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dirty="0">
                <a:latin typeface="Century Gothic" panose="020B0502020202020204" pitchFamily="34" charset="0"/>
                <a:hlinkClick r:id="rId11"/>
              </a:rPr>
              <a:t>Comparative Assessment of the EU and US Policy Frameworks to Promote Low-Carbon Fuels in Aviation and Shipping</a:t>
            </a:r>
            <a:endParaRPr sz="2500" b="0" dirty="0">
              <a:solidFill>
                <a:schemeClr val="dk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Multijurisdictional Status Review of Low Carbon Fuel Standards, 2010–2020 Q2; California, Oregon, and British Columbia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Improving Credit Quantification Under the LCFS: The Case for a Fractional Displacement Approach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Modeling expected air quality impacts of Oregon's proposed expanded clean fuels program - ScienceDirect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Current Methods for Life Cycle Analyses of Low-Carbon Transportation Fuels in the United States</a:t>
            </a:r>
            <a:r>
              <a:rPr lang="en-US" sz="2500" b="0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(National Academies report)</a:t>
            </a:r>
            <a:endParaRPr dirty="0"/>
          </a:p>
          <a:p>
            <a:pPr marL="342900" marR="0" lvl="0" indent="-34293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500" b="0" u="sng" dirty="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Making Policy in the Absence of Certainty: Risk-Aware Consideration of Indirect Land Use Change (ILUC) Estimates for Biofuels</a:t>
            </a:r>
            <a:endParaRPr sz="25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05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05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342900" marR="0" lvl="0" indent="-27051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</a:pPr>
            <a:endParaRPr sz="2400" b="0" dirty="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5EE576-F688-6B1D-EC9E-680A357579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872E53-2371-9A3E-31FB-F1B53F1445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Who We Are			</a:t>
            </a:r>
            <a:r>
              <a:rPr lang="en-US" sz="2400" dirty="0"/>
              <a:t>Biofuel Land Use Change (BLU-C) Program Team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4E29780-D93C-A9FF-D5F3-B3338B84668F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58724" y="822121"/>
            <a:ext cx="5954150" cy="5443858"/>
          </a:xfrm>
        </p:spPr>
        <p:txBody>
          <a:bodyPr>
            <a:normAutofit fontScale="85000" lnSpcReduction="20000"/>
          </a:bodyPr>
          <a:lstStyle/>
          <a:p>
            <a:r>
              <a:rPr lang="en-US" b="0" i="0" dirty="0">
                <a:solidFill>
                  <a:srgbClr val="46464A"/>
                </a:solidFill>
                <a:effectLst/>
                <a:latin typeface="Century Gothic" panose="020B0502020202020204" pitchFamily="34" charset="0"/>
              </a:rPr>
              <a:t>ITS-Davis is the largest sustainable transportation focused university research group in the U.S. 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Founded in 1992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150+ researchers, students, faculty and staff 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$20+ million annual budget</a:t>
            </a:r>
          </a:p>
          <a:p>
            <a:pPr lvl="1"/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Multiple topic-focused centers, including Global South Clean Transportation Center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ITS-Davis founding Director Dan Sperling is the co-creator of the Low Carbon Fuel Standard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ITS researchers have published dozens of papers on clean transportation and alternative fuels</a:t>
            </a:r>
          </a:p>
          <a:p>
            <a:r>
              <a:rPr lang="en-US" dirty="0">
                <a:solidFill>
                  <a:srgbClr val="46464A"/>
                </a:solidFill>
                <a:latin typeface="Century Gothic" panose="020B0502020202020204" pitchFamily="34" charset="0"/>
              </a:rPr>
              <a:t>Biofuel Land Use Change (BLU-C) program founded in 2025, with multi-year funding to investigate ILUC issues, especially related to novel feedstocks in emerging markets in Global South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E4EA8E-C92C-291B-36B9-CE44C511EDA7}"/>
              </a:ext>
            </a:extLst>
          </p:cNvPr>
          <p:cNvSpPr txBox="1"/>
          <p:nvPr/>
        </p:nvSpPr>
        <p:spPr>
          <a:xfrm>
            <a:off x="7451643" y="3009349"/>
            <a:ext cx="44527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Julie Witcover Ph.D.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Deputy Director – BLU-C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Co-Director – Low Carbon Fuel Policy 		Research Initiative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kern="1200" dirty="0">
                <a:solidFill>
                  <a:prstClr val="black"/>
                </a:solidFill>
                <a:latin typeface="Century Gothic"/>
                <a:ea typeface="+mn-ea"/>
              </a:rPr>
              <a:t>Assoc. Project Scientist – ITS-Davis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  <a:sym typeface="Arial"/>
            </a:endParaRPr>
          </a:p>
        </p:txBody>
      </p:sp>
      <p:pic>
        <p:nvPicPr>
          <p:cNvPr id="5" name="Picture 4" descr="A person with a beard and mustache smiling&#10;&#10;Description automatically generated">
            <a:extLst>
              <a:ext uri="{FF2B5EF4-FFF2-40B4-BE49-F238E27FC236}">
                <a16:creationId xmlns:a16="http://schemas.microsoft.com/office/drawing/2014/main" id="{38FE7DB7-6199-4705-9313-4AA2402321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99"/>
          <a:stretch/>
        </p:blipFill>
        <p:spPr>
          <a:xfrm>
            <a:off x="6179127" y="1154837"/>
            <a:ext cx="1106261" cy="13275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4FACDC-5374-2FF4-FA4B-587BA52F8EFE}"/>
              </a:ext>
            </a:extLst>
          </p:cNvPr>
          <p:cNvSpPr txBox="1"/>
          <p:nvPr/>
        </p:nvSpPr>
        <p:spPr>
          <a:xfrm>
            <a:off x="7563169" y="1356929"/>
            <a:ext cx="43411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Colin Murphy Ph.D.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Director – BLU-C Program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Co-Director – Energy Futures Program</a:t>
            </a:r>
          </a:p>
          <a:p>
            <a:pPr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Century Gothic"/>
              </a:rPr>
              <a:t>Co-Director – Low Carbon Fuel Policy 		Research Initiative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6AE6836-BDC9-403D-EF6E-7FDC2054B6E8}"/>
              </a:ext>
            </a:extLst>
          </p:cNvPr>
          <p:cNvSpPr txBox="1"/>
          <p:nvPr/>
        </p:nvSpPr>
        <p:spPr>
          <a:xfrm>
            <a:off x="7550372" y="4938768"/>
            <a:ext cx="4452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Lucas Salgado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Arial"/>
                <a:sym typeface="Arial"/>
              </a:rPr>
              <a:t>Ph.D. Student Trans. Tech. &amp; Policy</a:t>
            </a:r>
          </a:p>
        </p:txBody>
      </p:sp>
      <p:pic>
        <p:nvPicPr>
          <p:cNvPr id="11" name="Picture 2" descr="Julie Witcover">
            <a:extLst>
              <a:ext uri="{FF2B5EF4-FFF2-40B4-BE49-F238E27FC236}">
                <a16:creationId xmlns:a16="http://schemas.microsoft.com/office/drawing/2014/main" id="{3790CF68-DA14-9B30-4143-6EF03AF30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27" y="2874040"/>
            <a:ext cx="1106263" cy="132751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B574C9D-1D12-9537-6104-494A3557F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9" r="8315"/>
          <a:stretch/>
        </p:blipFill>
        <p:spPr bwMode="auto">
          <a:xfrm>
            <a:off x="6179127" y="4661901"/>
            <a:ext cx="1077007" cy="137397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880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19DE19-E7D4-F071-A615-3CF4DACFCBE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Why is ILUC Modeling Important?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39BF1C-2A5C-0671-A8CD-7900A601F2D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475" y="899112"/>
            <a:ext cx="11758613" cy="537945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Alternative fuels are needed to decarbonize transportation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EVs can’t satisfy all transportation needs and EV transition will take decades</a:t>
            </a:r>
          </a:p>
          <a:p>
            <a:pPr>
              <a:spcAft>
                <a:spcPts val="600"/>
              </a:spcAft>
            </a:pPr>
            <a:r>
              <a:rPr lang="en-US" dirty="0"/>
              <a:t>Policy support is needed to bring alternative fuels into the market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Biofuels are the only lower-carbon alternative fuel that has emerged to date</a:t>
            </a:r>
          </a:p>
          <a:p>
            <a:pPr>
              <a:spcAft>
                <a:spcPts val="600"/>
              </a:spcAft>
            </a:pPr>
            <a:r>
              <a:rPr lang="en-US" dirty="0"/>
              <a:t>Alternative fuel carbon intensity is variable &amp; not all alternative fuels are lower-carbon than petroleum</a:t>
            </a:r>
          </a:p>
          <a:p>
            <a:pPr>
              <a:spcAft>
                <a:spcPts val="600"/>
              </a:spcAft>
            </a:pPr>
            <a:r>
              <a:rPr lang="en-US" dirty="0"/>
              <a:t>Good alternative fuel policy makes incentive proportional to GHG benefit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LCFS is designed to do this, but accurate GHG assessment is an ongoing challenge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ILUC can have a major impact on the GHG emissions from biofuels</a:t>
            </a:r>
          </a:p>
          <a:p>
            <a:pPr marL="56578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497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4">
            <a:extLst>
              <a:ext uri="{FF2B5EF4-FFF2-40B4-BE49-F238E27FC236}">
                <a16:creationId xmlns:a16="http://schemas.microsoft.com/office/drawing/2014/main" id="{07273B06-7C25-D0DD-8001-5C81DB182EE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lvl="0"/>
            <a:fld id="{559899FA-F8E5-450E-A4AE-8D189CB904E2}" type="slidenum">
              <a:rPr lang="en-US"/>
              <a:t>4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C3B9E69-A487-6B6F-6CAB-3E52E5E3A7D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76705" y="200825"/>
            <a:ext cx="9070975" cy="498475"/>
          </a:xfrm>
        </p:spPr>
        <p:txBody>
          <a:bodyPr spcFirstLastPara="1" wrap="square" lIns="0" tIns="0" rIns="0" bIns="0" anchor="ctr" anchorCtr="0">
            <a:spAutoFit/>
          </a:bodyPr>
          <a:lstStyle/>
          <a:p>
            <a:pPr lvl="0" algn="ctr" hangingPunct="0"/>
            <a:r>
              <a:rPr lang="en-US" sz="3600" dirty="0">
                <a:solidFill>
                  <a:srgbClr val="000000"/>
                </a:solidFill>
                <a:latin typeface="Century Gothic" panose="020B0502020202020204" pitchFamily="34" charset="0"/>
              </a:rPr>
              <a:t>ILUC – What is being modeled?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25E4629-C6AD-170D-D844-36FF871771A1}"/>
              </a:ext>
            </a:extLst>
          </p:cNvPr>
          <p:cNvGrpSpPr/>
          <p:nvPr/>
        </p:nvGrpSpPr>
        <p:grpSpPr>
          <a:xfrm>
            <a:off x="1763400" y="796860"/>
            <a:ext cx="9043747" cy="4889160"/>
            <a:chOff x="228600" y="1113840"/>
            <a:chExt cx="9043747" cy="488916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C943C672-5D49-42CD-46B9-ED7CC8E2F6F5}"/>
                </a:ext>
              </a:extLst>
            </p:cNvPr>
            <p:cNvSpPr/>
            <p:nvPr/>
          </p:nvSpPr>
          <p:spPr>
            <a:xfrm>
              <a:off x="2150280" y="2284200"/>
              <a:ext cx="3744720" cy="845280"/>
            </a:xfrm>
            <a:prstGeom prst="rect">
              <a:avLst/>
            </a:prstGeom>
            <a:solidFill>
              <a:srgbClr val="47B8B8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kern="1200">
                  <a:latin typeface="Georgia" pitchFamily="18"/>
                  <a:ea typeface="Arial Unicode MS" pitchFamily="2"/>
                  <a:cs typeface="Tahoma" pitchFamily="2"/>
                </a:rPr>
                <a:t>Prices change (ag, energy)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72CC23D-8CF8-0DC1-5B9D-58EE924F1689}"/>
                </a:ext>
              </a:extLst>
            </p:cNvPr>
            <p:cNvSpPr/>
            <p:nvPr/>
          </p:nvSpPr>
          <p:spPr>
            <a:xfrm>
              <a:off x="4727880" y="3256200"/>
              <a:ext cx="3744360" cy="844920"/>
            </a:xfrm>
            <a:prstGeom prst="rect">
              <a:avLst/>
            </a:prstGeom>
            <a:solidFill>
              <a:srgbClr val="83CA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kern="1200">
                  <a:latin typeface="Georgia" pitchFamily="18"/>
                  <a:ea typeface="Arial Unicode MS" pitchFamily="2"/>
                  <a:cs typeface="Tahoma" pitchFamily="2"/>
                </a:rPr>
                <a:t>New supply level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0F976A-917C-DECB-F532-20529C9C1829}"/>
                </a:ext>
              </a:extLst>
            </p:cNvPr>
            <p:cNvSpPr/>
            <p:nvPr/>
          </p:nvSpPr>
          <p:spPr>
            <a:xfrm>
              <a:off x="807480" y="3275640"/>
              <a:ext cx="3744720" cy="845280"/>
            </a:xfrm>
            <a:prstGeom prst="rect">
              <a:avLst/>
            </a:prstGeom>
            <a:solidFill>
              <a:srgbClr val="83CA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kern="1200">
                  <a:latin typeface="Georgia" pitchFamily="18"/>
                  <a:ea typeface="Arial Unicode MS" pitchFamily="2"/>
                  <a:cs typeface="Tahoma" pitchFamily="2"/>
                </a:rPr>
                <a:t>New demand level</a:t>
              </a:r>
            </a:p>
          </p:txBody>
        </p:sp>
        <p:sp>
          <p:nvSpPr>
            <p:cNvPr id="7" name="Straight Connector 6">
              <a:extLst>
                <a:ext uri="{FF2B5EF4-FFF2-40B4-BE49-F238E27FC236}">
                  <a16:creationId xmlns:a16="http://schemas.microsoft.com/office/drawing/2014/main" id="{5D504422-A7EB-44CF-3C4B-6C1EB5BC3453}"/>
                </a:ext>
              </a:extLst>
            </p:cNvPr>
            <p:cNvSpPr/>
            <p:nvPr/>
          </p:nvSpPr>
          <p:spPr>
            <a:xfrm>
              <a:off x="2304720" y="3044880"/>
              <a:ext cx="220319" cy="422640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17360" tIns="72360" rIns="117360" bIns="72360" anchor="ctr" anchorCtr="1" compatLnSpc="0"/>
            <a:lstStyle/>
            <a:p>
              <a:pPr hangingPunct="0"/>
              <a:endParaRPr lang="en-US" sz="1800" kern="1200"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8" name="Straight Connector 7">
              <a:extLst>
                <a:ext uri="{FF2B5EF4-FFF2-40B4-BE49-F238E27FC236}">
                  <a16:creationId xmlns:a16="http://schemas.microsoft.com/office/drawing/2014/main" id="{37AF7ADE-F237-CED2-6875-425EFBD53415}"/>
                </a:ext>
              </a:extLst>
            </p:cNvPr>
            <p:cNvSpPr/>
            <p:nvPr/>
          </p:nvSpPr>
          <p:spPr>
            <a:xfrm>
              <a:off x="4727880" y="3044880"/>
              <a:ext cx="220320" cy="422640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17360" tIns="72360" rIns="117360" bIns="72360" anchor="ctr" anchorCtr="1" compatLnSpc="0"/>
            <a:lstStyle/>
            <a:p>
              <a:pPr hangingPunct="0"/>
              <a:endParaRPr lang="en-US" sz="1800" kern="1200"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B28500C-86FA-AAD3-FA93-1F490998E03B}"/>
                </a:ext>
              </a:extLst>
            </p:cNvPr>
            <p:cNvSpPr/>
            <p:nvPr/>
          </p:nvSpPr>
          <p:spPr>
            <a:xfrm>
              <a:off x="322200" y="4312440"/>
              <a:ext cx="4185360" cy="84528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kern="1200" dirty="0">
                  <a:latin typeface="Arial" pitchFamily="18"/>
                  <a:ea typeface="Arial Unicode MS" pitchFamily="2"/>
                  <a:cs typeface="Tahoma" pitchFamily="2"/>
                </a:rPr>
                <a:t> </a:t>
              </a:r>
              <a:r>
                <a:rPr lang="en-US" sz="2400" kern="1200" dirty="0">
                  <a:latin typeface="Georgia" pitchFamily="18"/>
                  <a:ea typeface="Arial Unicode MS" pitchFamily="2"/>
                  <a:cs typeface="Tahoma" pitchFamily="2"/>
                </a:rPr>
                <a:t>Higher food prices → poverty/hunger?</a:t>
              </a:r>
            </a:p>
          </p:txBody>
        </p:sp>
        <p:sp>
          <p:nvSpPr>
            <p:cNvPr id="10" name="Straight Connector 9">
              <a:extLst>
                <a:ext uri="{FF2B5EF4-FFF2-40B4-BE49-F238E27FC236}">
                  <a16:creationId xmlns:a16="http://schemas.microsoft.com/office/drawing/2014/main" id="{980441BB-E83A-F88B-0F6D-2FDAC33439C9}"/>
                </a:ext>
              </a:extLst>
            </p:cNvPr>
            <p:cNvSpPr/>
            <p:nvPr/>
          </p:nvSpPr>
          <p:spPr>
            <a:xfrm>
              <a:off x="2304720" y="3889800"/>
              <a:ext cx="220319" cy="422640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17360" tIns="72360" rIns="117360" bIns="72360" anchor="ctr" anchorCtr="1" compatLnSpc="0"/>
            <a:lstStyle/>
            <a:p>
              <a:pPr hangingPunct="0"/>
              <a:endParaRPr lang="en-US" sz="1800" kern="1200"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EBCFADD-F0B8-6C91-E153-843EFA3DABDD}"/>
                </a:ext>
              </a:extLst>
            </p:cNvPr>
            <p:cNvSpPr/>
            <p:nvPr/>
          </p:nvSpPr>
          <p:spPr>
            <a:xfrm>
              <a:off x="4727880" y="4312440"/>
              <a:ext cx="4185000" cy="845280"/>
            </a:xfrm>
            <a:prstGeom prst="rect">
              <a:avLst/>
            </a:prstGeom>
            <a:solidFill>
              <a:srgbClr val="C5000B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kern="1200">
                  <a:latin typeface="Arial" pitchFamily="18"/>
                  <a:ea typeface="Arial Unicode MS" pitchFamily="2"/>
                  <a:cs typeface="Tahoma" pitchFamily="2"/>
                </a:rPr>
                <a:t> </a:t>
              </a:r>
              <a:r>
                <a:rPr lang="en-US" sz="2400" kern="1200">
                  <a:latin typeface="Georgia" pitchFamily="18"/>
                  <a:ea typeface="Arial Unicode MS" pitchFamily="2"/>
                  <a:cs typeface="Tahoma" pitchFamily="2"/>
                </a:rPr>
                <a:t>More land → LUC emissions?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FC6823D-254A-A60F-E1DA-0FF23B83CFB5}"/>
                </a:ext>
              </a:extLst>
            </p:cNvPr>
            <p:cNvSpPr/>
            <p:nvPr/>
          </p:nvSpPr>
          <p:spPr>
            <a:xfrm>
              <a:off x="4727880" y="5157720"/>
              <a:ext cx="4185000" cy="845280"/>
            </a:xfrm>
            <a:prstGeom prst="rect">
              <a:avLst/>
            </a:prstGeom>
            <a:solidFill>
              <a:srgbClr val="999999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kern="1200" dirty="0">
                  <a:latin typeface="Georgia" pitchFamily="18"/>
                  <a:ea typeface="Arial Unicode MS" pitchFamily="2"/>
                  <a:cs typeface="Tahoma" pitchFamily="2"/>
                </a:rPr>
                <a:t>Higher yield →</a:t>
              </a:r>
            </a:p>
            <a:p>
              <a:pPr algn="ctr" hangingPunct="0"/>
              <a:r>
                <a:rPr lang="en-US" sz="2400" kern="1200" dirty="0">
                  <a:latin typeface="Georgia" pitchFamily="18"/>
                  <a:ea typeface="Arial Unicode MS" pitchFamily="2"/>
                  <a:cs typeface="Tahoma" pitchFamily="2"/>
                </a:rPr>
                <a:t>ag practice emissions?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BD1944D-9E82-AF6D-75FC-2D1527205536}"/>
                </a:ext>
              </a:extLst>
            </p:cNvPr>
            <p:cNvSpPr/>
            <p:nvPr/>
          </p:nvSpPr>
          <p:spPr>
            <a:xfrm>
              <a:off x="228600" y="1227959"/>
              <a:ext cx="4845960" cy="934920"/>
            </a:xfrm>
            <a:prstGeom prst="rect">
              <a:avLst/>
            </a:prstGeom>
            <a:solidFill>
              <a:srgbClr val="83CAFF"/>
            </a:solidFill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anchorCtr="1" compatLnSpc="0"/>
            <a:lstStyle/>
            <a:p>
              <a:pPr algn="ctr" hangingPunct="0"/>
              <a:r>
                <a:rPr lang="en-US" sz="2400" kern="1200" dirty="0">
                  <a:latin typeface="Arial" pitchFamily="18"/>
                  <a:ea typeface="Arial Unicode MS" pitchFamily="2"/>
                  <a:cs typeface="Tahoma" pitchFamily="2"/>
                </a:rPr>
                <a:t> </a:t>
              </a:r>
              <a:r>
                <a:rPr lang="en-US" sz="2400" kern="1200" dirty="0">
                  <a:latin typeface="Georgia" pitchFamily="18"/>
                  <a:ea typeface="Arial Unicode MS" pitchFamily="2"/>
                  <a:cs typeface="Tahoma" pitchFamily="2"/>
                </a:rPr>
                <a:t>Biofuel feedstock competes for land</a:t>
              </a:r>
            </a:p>
          </p:txBody>
        </p:sp>
        <p:sp>
          <p:nvSpPr>
            <p:cNvPr id="14" name="Straight Connector 13">
              <a:extLst>
                <a:ext uri="{FF2B5EF4-FFF2-40B4-BE49-F238E27FC236}">
                  <a16:creationId xmlns:a16="http://schemas.microsoft.com/office/drawing/2014/main" id="{94FF6AA2-084C-E7C7-A482-D8FC897EFDC4}"/>
                </a:ext>
              </a:extLst>
            </p:cNvPr>
            <p:cNvSpPr/>
            <p:nvPr/>
          </p:nvSpPr>
          <p:spPr>
            <a:xfrm>
              <a:off x="2084400" y="1988280"/>
              <a:ext cx="220320" cy="422639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17360" tIns="72360" rIns="117360" bIns="72360" anchor="ctr" anchorCtr="1" compatLnSpc="0"/>
            <a:lstStyle/>
            <a:p>
              <a:pPr hangingPunct="0"/>
              <a:endParaRPr lang="en-US" sz="1800" kern="1200"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739A14-4C75-ABC6-CA4D-18D82C50C591}"/>
                </a:ext>
              </a:extLst>
            </p:cNvPr>
            <p:cNvSpPr/>
            <p:nvPr/>
          </p:nvSpPr>
          <p:spPr>
            <a:xfrm>
              <a:off x="5307308" y="1113840"/>
              <a:ext cx="3965039" cy="1780200"/>
            </a:xfrm>
            <a:custGeom>
              <a:avLst/>
              <a:gdLst>
                <a:gd name="f0" fmla="val 0"/>
                <a:gd name="f1" fmla="val 884"/>
                <a:gd name="f2" fmla="val 526"/>
                <a:gd name="f3" fmla="val 794"/>
                <a:gd name="f4" fmla="val 337"/>
                <a:gd name="f5" fmla="val 800"/>
                <a:gd name="f6" fmla="val 349"/>
                <a:gd name="f7" fmla="val 806"/>
                <a:gd name="f8" fmla="val 361"/>
                <a:gd name="f9" fmla="val 812"/>
                <a:gd name="f10" fmla="val 373"/>
                <a:gd name="f11" fmla="val 390"/>
                <a:gd name="f12" fmla="val 426"/>
                <a:gd name="f13" fmla="val 776"/>
                <a:gd name="f14" fmla="val 461"/>
                <a:gd name="f15" fmla="val 740"/>
                <a:gd name="f16" fmla="val 485"/>
                <a:gd name="f17" fmla="val 693"/>
                <a:gd name="f18" fmla="val 503"/>
                <a:gd name="f19" fmla="val 639"/>
                <a:gd name="f20" fmla="val 509"/>
                <a:gd name="f21" fmla="val 609"/>
                <a:gd name="f22" fmla="val 579"/>
                <a:gd name="f23" fmla="val 555"/>
                <a:gd name="f24" fmla="val 497"/>
                <a:gd name="f25" fmla="val 531"/>
                <a:gd name="f26" fmla="val 519"/>
                <a:gd name="f27" fmla="val 501"/>
                <a:gd name="f28" fmla="val 515"/>
                <a:gd name="f29" fmla="val 484"/>
                <a:gd name="f30" fmla="val 521"/>
                <a:gd name="f31" fmla="val 460"/>
                <a:gd name="f32" fmla="val 442"/>
                <a:gd name="f33" fmla="val 418"/>
                <a:gd name="f34" fmla="val 406"/>
                <a:gd name="f35" fmla="val 394"/>
                <a:gd name="f36" fmla="val 376"/>
                <a:gd name="f37" fmla="val 491"/>
                <a:gd name="f38" fmla="val 352"/>
                <a:gd name="f39" fmla="val 334"/>
                <a:gd name="f40" fmla="val 310"/>
                <a:gd name="f41" fmla="val 263"/>
                <a:gd name="f42" fmla="val 221"/>
                <a:gd name="f43" fmla="val 185"/>
                <a:gd name="f44" fmla="val 467"/>
                <a:gd name="f45" fmla="val 161"/>
                <a:gd name="f46" fmla="val 444"/>
                <a:gd name="f47" fmla="val 143"/>
                <a:gd name="f48" fmla="val 414"/>
                <a:gd name="f49" fmla="val 137"/>
                <a:gd name="f50" fmla="val 131"/>
                <a:gd name="f51" fmla="val 90"/>
                <a:gd name="f52" fmla="val 408"/>
                <a:gd name="f53" fmla="val 54"/>
                <a:gd name="f54" fmla="val 24"/>
                <a:gd name="f55" fmla="val 6"/>
                <a:gd name="f56" fmla="val 343"/>
                <a:gd name="f57" fmla="val 308"/>
                <a:gd name="f58" fmla="val 272"/>
                <a:gd name="f59" fmla="val 30"/>
                <a:gd name="f60" fmla="val 242"/>
                <a:gd name="f61" fmla="val 60"/>
                <a:gd name="f62" fmla="val 219"/>
                <a:gd name="f63" fmla="val 101"/>
                <a:gd name="f64" fmla="val 201"/>
                <a:gd name="f65" fmla="val 107"/>
                <a:gd name="f66" fmla="val 95"/>
                <a:gd name="f67" fmla="val 189"/>
                <a:gd name="f68" fmla="val 84"/>
                <a:gd name="f69" fmla="val 177"/>
                <a:gd name="f70" fmla="val 78"/>
                <a:gd name="f71" fmla="val 160"/>
                <a:gd name="f72" fmla="val 142"/>
                <a:gd name="f73" fmla="val 100"/>
                <a:gd name="f74" fmla="val 113"/>
                <a:gd name="f75" fmla="val 71"/>
                <a:gd name="f76" fmla="val 149"/>
                <a:gd name="f77" fmla="val 47"/>
                <a:gd name="f78" fmla="val 197"/>
                <a:gd name="f79" fmla="val 35"/>
                <a:gd name="f80" fmla="val 227"/>
                <a:gd name="f81" fmla="val 41"/>
                <a:gd name="f82" fmla="val 251"/>
                <a:gd name="f83" fmla="val 275"/>
                <a:gd name="f84" fmla="val 59"/>
                <a:gd name="f85" fmla="val 293"/>
                <a:gd name="f86" fmla="val 77"/>
                <a:gd name="f87" fmla="val 298"/>
                <a:gd name="f88" fmla="val 304"/>
                <a:gd name="f89" fmla="val 322"/>
                <a:gd name="f90" fmla="val 340"/>
                <a:gd name="f91" fmla="val 53"/>
                <a:gd name="f92" fmla="val 358"/>
                <a:gd name="f93" fmla="val 382"/>
                <a:gd name="f94" fmla="val 430"/>
                <a:gd name="f95" fmla="val 436"/>
                <a:gd name="f96" fmla="val 466"/>
                <a:gd name="f97" fmla="val 29"/>
                <a:gd name="f98" fmla="val 496"/>
                <a:gd name="f99" fmla="val 12"/>
                <a:gd name="f100" fmla="val 573"/>
                <a:gd name="f101" fmla="val 621"/>
                <a:gd name="f102" fmla="val 669"/>
                <a:gd name="f103" fmla="val 699"/>
                <a:gd name="f104" fmla="val 722"/>
                <a:gd name="f105" fmla="val 728"/>
                <a:gd name="f106" fmla="val 112"/>
                <a:gd name="f107" fmla="val 118"/>
                <a:gd name="f108" fmla="val 124"/>
                <a:gd name="f109" fmla="val 130"/>
                <a:gd name="f110" fmla="val 734"/>
                <a:gd name="f111" fmla="val 746"/>
                <a:gd name="f112" fmla="val 136"/>
                <a:gd name="f113" fmla="val 830"/>
                <a:gd name="f114" fmla="val 148"/>
                <a:gd name="f115" fmla="val 860"/>
                <a:gd name="f116" fmla="val 171"/>
                <a:gd name="f117" fmla="val 878"/>
                <a:gd name="f118" fmla="val 237"/>
                <a:gd name="f119" fmla="val 296"/>
                <a:gd name="f120" fmla="val 319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884" h="526">
                  <a:moveTo>
                    <a:pt x="f3" y="f4"/>
                  </a:moveTo>
                  <a:lnTo>
                    <a:pt x="f5" y="f6"/>
                  </a:lnTo>
                  <a:lnTo>
                    <a:pt x="f7" y="f8"/>
                  </a:lnTo>
                  <a:lnTo>
                    <a:pt x="f9" y="f10"/>
                  </a:lnTo>
                  <a:lnTo>
                    <a:pt x="f9" y="f11"/>
                  </a:lnTo>
                  <a:lnTo>
                    <a:pt x="f5" y="f12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18"/>
                  </a:lnTo>
                  <a:lnTo>
                    <a:pt x="f22" y="f18"/>
                  </a:lnTo>
                  <a:lnTo>
                    <a:pt x="f23" y="f24"/>
                  </a:lnTo>
                  <a:lnTo>
                    <a:pt x="f25" y="f16"/>
                  </a:lnTo>
                  <a:lnTo>
                    <a:pt x="f26" y="f18"/>
                  </a:lnTo>
                  <a:lnTo>
                    <a:pt x="f27" y="f28"/>
                  </a:lnTo>
                  <a:lnTo>
                    <a:pt x="f29" y="f30"/>
                  </a:lnTo>
                  <a:lnTo>
                    <a:pt x="f31" y="f2"/>
                  </a:lnTo>
                  <a:lnTo>
                    <a:pt x="f32" y="f30"/>
                  </a:lnTo>
                  <a:lnTo>
                    <a:pt x="f33" y="f28"/>
                  </a:lnTo>
                  <a:lnTo>
                    <a:pt x="f34" y="f18"/>
                  </a:lnTo>
                  <a:lnTo>
                    <a:pt x="f35" y="f16"/>
                  </a:lnTo>
                  <a:lnTo>
                    <a:pt x="f36" y="f37"/>
                  </a:lnTo>
                  <a:lnTo>
                    <a:pt x="f38" y="f24"/>
                  </a:lnTo>
                  <a:lnTo>
                    <a:pt x="f39" y="f24"/>
                  </a:lnTo>
                  <a:lnTo>
                    <a:pt x="f40" y="f18"/>
                  </a:lnTo>
                  <a:lnTo>
                    <a:pt x="f41" y="f24"/>
                  </a:lnTo>
                  <a:lnTo>
                    <a:pt x="f42" y="f16"/>
                  </a:lnTo>
                  <a:lnTo>
                    <a:pt x="f43" y="f44"/>
                  </a:lnTo>
                  <a:lnTo>
                    <a:pt x="f45" y="f46"/>
                  </a:lnTo>
                  <a:lnTo>
                    <a:pt x="f47" y="f48"/>
                  </a:lnTo>
                  <a:lnTo>
                    <a:pt x="f49" y="f48"/>
                  </a:lnTo>
                  <a:lnTo>
                    <a:pt x="f49" y="f48"/>
                  </a:lnTo>
                  <a:lnTo>
                    <a:pt x="f49" y="f48"/>
                  </a:lnTo>
                  <a:lnTo>
                    <a:pt x="f50" y="f48"/>
                  </a:lnTo>
                  <a:lnTo>
                    <a:pt x="f51" y="f52"/>
                  </a:lnTo>
                  <a:lnTo>
                    <a:pt x="f53" y="f11"/>
                  </a:lnTo>
                  <a:lnTo>
                    <a:pt x="f54" y="f10"/>
                  </a:lnTo>
                  <a:lnTo>
                    <a:pt x="f55" y="f56"/>
                  </a:lnTo>
                  <a:lnTo>
                    <a:pt x="f0" y="f57"/>
                  </a:lnTo>
                  <a:lnTo>
                    <a:pt x="f55" y="f58"/>
                  </a:lnTo>
                  <a:lnTo>
                    <a:pt x="f59" y="f60"/>
                  </a:lnTo>
                  <a:lnTo>
                    <a:pt x="f61" y="f62"/>
                  </a:lnTo>
                  <a:lnTo>
                    <a:pt x="f63" y="f64"/>
                  </a:lnTo>
                  <a:lnTo>
                    <a:pt x="f63" y="f64"/>
                  </a:lnTo>
                  <a:lnTo>
                    <a:pt x="f63" y="f64"/>
                  </a:lnTo>
                  <a:lnTo>
                    <a:pt x="f65" y="f64"/>
                  </a:lnTo>
                  <a:lnTo>
                    <a:pt x="f66" y="f67"/>
                  </a:lnTo>
                  <a:lnTo>
                    <a:pt x="f68" y="f69"/>
                  </a:lnTo>
                  <a:lnTo>
                    <a:pt x="f70" y="f71"/>
                  </a:lnTo>
                  <a:lnTo>
                    <a:pt x="f70" y="f72"/>
                  </a:lnTo>
                  <a:lnTo>
                    <a:pt x="f68" y="f73"/>
                  </a:lnTo>
                  <a:lnTo>
                    <a:pt x="f74" y="f75"/>
                  </a:lnTo>
                  <a:lnTo>
                    <a:pt x="f76" y="f77"/>
                  </a:lnTo>
                  <a:lnTo>
                    <a:pt x="f78" y="f79"/>
                  </a:lnTo>
                  <a:lnTo>
                    <a:pt x="f80" y="f81"/>
                  </a:lnTo>
                  <a:lnTo>
                    <a:pt x="f82" y="f77"/>
                  </a:lnTo>
                  <a:lnTo>
                    <a:pt x="f83" y="f84"/>
                  </a:lnTo>
                  <a:lnTo>
                    <a:pt x="f85" y="f86"/>
                  </a:lnTo>
                  <a:lnTo>
                    <a:pt x="f87" y="f86"/>
                  </a:lnTo>
                  <a:lnTo>
                    <a:pt x="f87" y="f86"/>
                  </a:lnTo>
                  <a:lnTo>
                    <a:pt x="f88" y="f86"/>
                  </a:lnTo>
                  <a:lnTo>
                    <a:pt x="f88" y="f86"/>
                  </a:lnTo>
                  <a:lnTo>
                    <a:pt x="f88" y="f86"/>
                  </a:lnTo>
                  <a:lnTo>
                    <a:pt x="f40" y="f86"/>
                  </a:lnTo>
                  <a:lnTo>
                    <a:pt x="f40" y="f86"/>
                  </a:lnTo>
                  <a:lnTo>
                    <a:pt x="f89" y="f84"/>
                  </a:lnTo>
                  <a:lnTo>
                    <a:pt x="f90" y="f91"/>
                  </a:lnTo>
                  <a:lnTo>
                    <a:pt x="f92" y="f77"/>
                  </a:lnTo>
                  <a:lnTo>
                    <a:pt x="f93" y="f81"/>
                  </a:lnTo>
                  <a:lnTo>
                    <a:pt x="f35" y="f81"/>
                  </a:lnTo>
                  <a:lnTo>
                    <a:pt x="f34" y="f77"/>
                  </a:lnTo>
                  <a:lnTo>
                    <a:pt x="f33" y="f91"/>
                  </a:lnTo>
                  <a:lnTo>
                    <a:pt x="f94" y="f91"/>
                  </a:lnTo>
                  <a:lnTo>
                    <a:pt x="f95" y="f91"/>
                  </a:lnTo>
                  <a:lnTo>
                    <a:pt x="f95" y="f91"/>
                  </a:lnTo>
                  <a:lnTo>
                    <a:pt x="f95" y="f91"/>
                  </a:lnTo>
                  <a:lnTo>
                    <a:pt x="f95" y="f77"/>
                  </a:lnTo>
                  <a:lnTo>
                    <a:pt x="f96" y="f97"/>
                  </a:lnTo>
                  <a:lnTo>
                    <a:pt x="f98" y="f99"/>
                  </a:lnTo>
                  <a:lnTo>
                    <a:pt x="f25" y="f55"/>
                  </a:lnTo>
                  <a:lnTo>
                    <a:pt x="f100" y="f0"/>
                  </a:lnTo>
                  <a:lnTo>
                    <a:pt x="f101" y="f55"/>
                  </a:lnTo>
                  <a:lnTo>
                    <a:pt x="f102" y="f54"/>
                  </a:lnTo>
                  <a:lnTo>
                    <a:pt x="f103" y="f77"/>
                  </a:lnTo>
                  <a:lnTo>
                    <a:pt x="f104" y="f86"/>
                  </a:lnTo>
                  <a:lnTo>
                    <a:pt x="f105" y="f106"/>
                  </a:lnTo>
                  <a:lnTo>
                    <a:pt x="f105" y="f107"/>
                  </a:lnTo>
                  <a:lnTo>
                    <a:pt x="f105" y="f107"/>
                  </a:lnTo>
                  <a:lnTo>
                    <a:pt x="f105" y="f108"/>
                  </a:lnTo>
                  <a:lnTo>
                    <a:pt x="f105" y="f109"/>
                  </a:lnTo>
                  <a:lnTo>
                    <a:pt x="f110" y="f109"/>
                  </a:lnTo>
                  <a:lnTo>
                    <a:pt x="f15" y="f109"/>
                  </a:lnTo>
                  <a:lnTo>
                    <a:pt x="f111" y="f109"/>
                  </a:lnTo>
                  <a:lnTo>
                    <a:pt x="f111" y="f109"/>
                  </a:lnTo>
                  <a:lnTo>
                    <a:pt x="f3" y="f112"/>
                  </a:lnTo>
                  <a:lnTo>
                    <a:pt x="f113" y="f114"/>
                  </a:lnTo>
                  <a:lnTo>
                    <a:pt x="f115" y="f116"/>
                  </a:lnTo>
                  <a:lnTo>
                    <a:pt x="f117" y="f64"/>
                  </a:lnTo>
                  <a:lnTo>
                    <a:pt x="f1" y="f118"/>
                  </a:lnTo>
                  <a:lnTo>
                    <a:pt x="f117" y="f58"/>
                  </a:lnTo>
                  <a:lnTo>
                    <a:pt x="f115" y="f119"/>
                  </a:lnTo>
                  <a:lnTo>
                    <a:pt x="f113" y="f120"/>
                  </a:lnTo>
                  <a:lnTo>
                    <a:pt x="f3" y="f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</a:ln>
          </p:spPr>
          <p:txBody>
            <a:bodyPr vert="horz" lIns="90000" tIns="45000" rIns="90000" bIns="45000" anchor="ctr" compatLnSpc="0">
              <a:noAutofit/>
            </a:bodyPr>
            <a:lstStyle/>
            <a:p>
              <a:pPr algn="ctr" hangingPunct="0"/>
              <a:r>
                <a:rPr lang="en-US" sz="2200" kern="1200" dirty="0">
                  <a:latin typeface="Arial" pitchFamily="18"/>
                  <a:ea typeface="Arial Unicode MS" pitchFamily="2"/>
                  <a:cs typeface="Tahoma" pitchFamily="2"/>
                </a:rPr>
                <a:t> </a:t>
              </a:r>
              <a:r>
                <a:rPr lang="en-US" sz="2200" i="1" u="sng" kern="1200" dirty="0">
                  <a:latin typeface="Georgia" pitchFamily="18"/>
                  <a:ea typeface="Arial Unicode MS" pitchFamily="2"/>
                  <a:cs typeface="Tahoma" pitchFamily="2"/>
                </a:rPr>
                <a:t>i</a:t>
              </a:r>
              <a:r>
                <a:rPr lang="en-US" sz="2200" u="sng" kern="1200" dirty="0">
                  <a:latin typeface="Georgia" pitchFamily="18"/>
                  <a:ea typeface="Arial Unicode MS" pitchFamily="2"/>
                  <a:cs typeface="Tahoma" pitchFamily="2"/>
                </a:rPr>
                <a:t>n</a:t>
              </a:r>
              <a:r>
                <a:rPr lang="en-US" sz="2200" kern="1200" dirty="0">
                  <a:latin typeface="Georgia" pitchFamily="18"/>
                  <a:ea typeface="Arial Unicode MS" pitchFamily="2"/>
                  <a:cs typeface="Tahoma" pitchFamily="2"/>
                </a:rPr>
                <a:t>direct=market-mediated</a:t>
              </a:r>
            </a:p>
          </p:txBody>
        </p:sp>
        <p:sp>
          <p:nvSpPr>
            <p:cNvPr id="16" name="Straight Connector 15">
              <a:extLst>
                <a:ext uri="{FF2B5EF4-FFF2-40B4-BE49-F238E27FC236}">
                  <a16:creationId xmlns:a16="http://schemas.microsoft.com/office/drawing/2014/main" id="{17A0744E-F6A6-37B7-3710-5FFFABB8E203}"/>
                </a:ext>
              </a:extLst>
            </p:cNvPr>
            <p:cNvSpPr/>
            <p:nvPr/>
          </p:nvSpPr>
          <p:spPr>
            <a:xfrm>
              <a:off x="5608800" y="3889800"/>
              <a:ext cx="220320" cy="422640"/>
            </a:xfrm>
            <a:prstGeom prst="line">
              <a:avLst/>
            </a:prstGeom>
            <a:noFill/>
            <a:ln w="54720">
              <a:solidFill>
                <a:srgbClr val="000000"/>
              </a:solidFill>
              <a:prstDash val="solid"/>
              <a:tailEnd type="arrow"/>
            </a:ln>
          </p:spPr>
          <p:txBody>
            <a:bodyPr vert="horz" lIns="117360" tIns="72360" rIns="117360" bIns="72360" anchor="ctr" anchorCtr="1" compatLnSpc="0"/>
            <a:lstStyle/>
            <a:p>
              <a:pPr hangingPunct="0"/>
              <a:endParaRPr lang="en-US" sz="1800" kern="1200">
                <a:latin typeface="Arial" pitchFamily="18"/>
                <a:ea typeface="Arial Unicode MS" pitchFamily="2"/>
                <a:cs typeface="Tahoma" pitchFamily="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1464003A-F5A0-60CF-60F1-F013722E6B92}"/>
              </a:ext>
            </a:extLst>
          </p:cNvPr>
          <p:cNvSpPr txBox="1"/>
          <p:nvPr/>
        </p:nvSpPr>
        <p:spPr>
          <a:xfrm>
            <a:off x="2268756" y="5912071"/>
            <a:ext cx="8178924" cy="6192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800" kern="1200" dirty="0">
                <a:latin typeface="Georgia" pitchFamily="18"/>
                <a:ea typeface="Arial Unicode MS" pitchFamily="2"/>
                <a:cs typeface="Tahoma" pitchFamily="2"/>
              </a:rPr>
              <a:t>No global carbon policy → land users don't consider GHG emissions</a:t>
            </a:r>
          </a:p>
          <a:p>
            <a:pPr marL="285750" indent="-285750" hangingPunct="0">
              <a:buFont typeface="Arial" panose="020B0604020202020204" pitchFamily="34" charset="0"/>
              <a:buChar char="•"/>
            </a:pPr>
            <a:r>
              <a:rPr lang="en-US" sz="1800" kern="1200" dirty="0">
                <a:latin typeface="Georgia" pitchFamily="18"/>
                <a:ea typeface="Arial Unicode MS" pitchFamily="2"/>
                <a:cs typeface="Tahoma" pitchFamily="2"/>
              </a:rPr>
              <a:t>How to manage LUC risk for 21</a:t>
            </a:r>
            <a:r>
              <a:rPr lang="en-US" sz="1800" kern="1200" baseline="30000" dirty="0">
                <a:latin typeface="Georgia" pitchFamily="18"/>
                <a:ea typeface="Arial Unicode MS" pitchFamily="2"/>
                <a:cs typeface="Tahoma" pitchFamily="2"/>
              </a:rPr>
              <a:t>st</a:t>
            </a:r>
            <a:r>
              <a:rPr lang="en-US" sz="1800" kern="1200" dirty="0">
                <a:latin typeface="Georgia" pitchFamily="18"/>
                <a:ea typeface="Arial Unicode MS" pitchFamily="2"/>
                <a:cs typeface="Tahoma" pitchFamily="2"/>
              </a:rPr>
              <a:t> c. given other policy objectives?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D628298-EA78-6504-48FA-E77BAF4C2A2E}"/>
              </a:ext>
            </a:extLst>
          </p:cNvPr>
          <p:cNvSpPr txBox="1"/>
          <p:nvPr/>
        </p:nvSpPr>
        <p:spPr>
          <a:xfrm>
            <a:off x="8605887" y="6531300"/>
            <a:ext cx="2599200" cy="297346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hangingPunct="0"/>
            <a:r>
              <a:rPr lang="en-US" kern="1200" dirty="0">
                <a:solidFill>
                  <a:srgbClr val="666666"/>
                </a:solidFill>
                <a:latin typeface="Arial" pitchFamily="18"/>
                <a:ea typeface="Arial Unicode MS" pitchFamily="2"/>
                <a:cs typeface="Tahoma" pitchFamily="2"/>
              </a:rPr>
              <a:t>Source: Witcover et al. (2011)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59945-5C14-AA1F-27F9-A6EDF93980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6C959F-A062-F2B9-095B-5378F74026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4475" y="214313"/>
            <a:ext cx="11947525" cy="80486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ILUC models – A few high-level factors to keep in mind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19037-BAF3-F532-2EC7-A025FA41E17D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475" y="834886"/>
            <a:ext cx="11758613" cy="5585791"/>
          </a:xfrm>
        </p:spPr>
        <p:txBody>
          <a:bodyPr>
            <a:normAutofit fontScale="55000" lnSpcReduction="20000"/>
          </a:bodyPr>
          <a:lstStyle/>
          <a:p>
            <a:pPr>
              <a:spcAft>
                <a:spcPts val="600"/>
              </a:spcAft>
            </a:pPr>
            <a:r>
              <a:rPr lang="en-US" i="1" dirty="0"/>
              <a:t>Model timeframe –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Timing of land use emissions vs. alt fuel GHG impacts.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Annual modeling can yield different results than modeling start/end periods or before/after policy shock.</a:t>
            </a:r>
          </a:p>
          <a:p>
            <a:pPr>
              <a:spcAft>
                <a:spcPts val="600"/>
              </a:spcAft>
            </a:pPr>
            <a:r>
              <a:rPr lang="en-US" i="1" dirty="0"/>
              <a:t>Agricultural supply response –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Assumptions about yield and area responsiveness (and their interplay) are key. 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Must distinguish between changes in response to policy and unrelated trends.</a:t>
            </a:r>
          </a:p>
          <a:p>
            <a:pPr>
              <a:spcAft>
                <a:spcPts val="600"/>
              </a:spcAft>
            </a:pPr>
            <a:r>
              <a:rPr lang="en-US" i="1" dirty="0"/>
              <a:t>Trade –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Assumptions regarding feasibility and response time strongly impact how trade impacts ILUC models.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Geopolitical factors can quickly upend well established trade patterns. </a:t>
            </a:r>
          </a:p>
          <a:p>
            <a:pPr>
              <a:spcAft>
                <a:spcPts val="600"/>
              </a:spcAft>
            </a:pPr>
            <a:r>
              <a:rPr lang="en-US" i="1" dirty="0"/>
              <a:t>Treatment of Land –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Land can be modeled in physical or economic terms, with a tie back to physical land.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Number of land categories constrains models’ representation of potential conversion pathways.   </a:t>
            </a:r>
          </a:p>
          <a:p>
            <a:pPr>
              <a:spcAft>
                <a:spcPts val="600"/>
              </a:spcAft>
            </a:pPr>
            <a:r>
              <a:rPr lang="en-US" i="1" dirty="0"/>
              <a:t>Scope –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Partial vs. general equilibrium &amp; sectoral coverage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Treatment of land tenure, land use policy, etc. can exert big influence on results.</a:t>
            </a:r>
          </a:p>
          <a:p>
            <a:pPr>
              <a:spcAft>
                <a:spcPts val="600"/>
              </a:spcAft>
            </a:pPr>
            <a:r>
              <a:rPr lang="en-US" i="1" dirty="0"/>
              <a:t>Inter-model alignment – 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ILUC assessment often requires multiple models, and interactions with other models for regulatory purposes (e.g. GREET). Are data/results interoperable? Are model assumptions compatible? </a:t>
            </a:r>
          </a:p>
        </p:txBody>
      </p:sp>
    </p:spTree>
    <p:extLst>
      <p:ext uri="{BB962C8B-B14F-4D97-AF65-F5344CB8AC3E}">
        <p14:creationId xmlns:p14="http://schemas.microsoft.com/office/powerpoint/2010/main" val="2883637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D6511-3F1C-E2CE-6944-9A199A666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89BCE0-E45C-0B5E-63CB-40E5CE925C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 Uncertainty in ILUC Modeling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554064-D215-9ADD-B2DF-52694B74FDFB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-4667" y="935373"/>
            <a:ext cx="5835016" cy="51466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EPA compared 5 models that nominally could assess ILUC risk for high-volume biofuels consumed under RFS</a:t>
            </a:r>
          </a:p>
          <a:p>
            <a:r>
              <a:rPr lang="en-US" dirty="0"/>
              <a:t>Upper bound of uncertainty range for soybean oil biodiesel almost 30x greater than lower bound</a:t>
            </a:r>
          </a:p>
          <a:p>
            <a:pPr lvl="1"/>
            <a:r>
              <a:rPr lang="en-US" dirty="0"/>
              <a:t>Upper bound of ILUC impact is almost 3x life cycle GHG impact of petroleum diesel</a:t>
            </a:r>
          </a:p>
          <a:p>
            <a:r>
              <a:rPr lang="en-US" dirty="0"/>
              <a:t>Uncertainty around ILUC risk of lipid-based fuels, e.g., soy oil biodiesel, much greater than  corn ethanol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76ACB9-749C-00F2-AFDC-5CF1FFF76CDB}"/>
              </a:ext>
            </a:extLst>
          </p:cNvPr>
          <p:cNvSpPr txBox="1"/>
          <p:nvPr/>
        </p:nvSpPr>
        <p:spPr>
          <a:xfrm>
            <a:off x="7674554" y="6002985"/>
            <a:ext cx="32455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“x” means not reported by that model.</a:t>
            </a:r>
          </a:p>
          <a:p>
            <a:r>
              <a:rPr lang="en-US" sz="1400" dirty="0"/>
              <a:t>Source: </a:t>
            </a:r>
            <a:r>
              <a:rPr lang="en-US" sz="1400" dirty="0">
                <a:hlinkClick r:id="rId3"/>
              </a:rPr>
              <a:t>EPA ILUC Inter-Model Comparison</a:t>
            </a:r>
            <a:endParaRPr lang="en-US" sz="1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06FD5-BF61-83F6-4170-4768C6194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3749" y="1186984"/>
            <a:ext cx="6153776" cy="4895048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E88F876-5BB1-E6C4-2B3E-96A57438131F}"/>
              </a:ext>
            </a:extLst>
          </p:cNvPr>
          <p:cNvSpPr/>
          <p:nvPr/>
        </p:nvSpPr>
        <p:spPr>
          <a:xfrm>
            <a:off x="6689725" y="3924054"/>
            <a:ext cx="5257800" cy="5232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5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D3D555-4E26-7C9A-AFC6-0D4D31E8A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What Drives ILUC Model Uncertainty?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C5D81C-BD65-7843-D833-4005D816FD1A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475" y="820132"/>
            <a:ext cx="11758613" cy="55523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Structural &amp; methodological choice – there is no single “correct” approach. </a:t>
            </a:r>
          </a:p>
          <a:p>
            <a:r>
              <a:rPr lang="en-US" dirty="0"/>
              <a:t>Parameter uncertainty – Uncertain quantitative correlation or causation among factors. </a:t>
            </a:r>
          </a:p>
          <a:p>
            <a:pPr lvl="1"/>
            <a:r>
              <a:rPr lang="en-US" dirty="0"/>
              <a:t>E.g., What is the supply elasticity of a given commodity?</a:t>
            </a:r>
          </a:p>
          <a:p>
            <a:r>
              <a:rPr lang="en-US" dirty="0"/>
              <a:t>Inadequate data – Limited coverage of some commodities or markets, (esp. lipids &amp; emerging markets), confidential business information, inconsistent reporting, data lag</a:t>
            </a:r>
          </a:p>
          <a:p>
            <a:pPr lvl="1"/>
            <a:r>
              <a:rPr lang="en-US" dirty="0"/>
              <a:t>Historical data doesn’t include impact of climate change, which will affect agriculture</a:t>
            </a:r>
          </a:p>
          <a:p>
            <a:r>
              <a:rPr lang="en-US" dirty="0"/>
              <a:t>Other confounding factors – Impact of social, economic, or geopolitical factors obscures critical causal relationships that inform models</a:t>
            </a:r>
          </a:p>
          <a:p>
            <a:r>
              <a:rPr lang="en-US" dirty="0"/>
              <a:t>Subjective assumptions – Some elements of ILUC models must be assumed, and there is no objectively “correct” choice.</a:t>
            </a:r>
          </a:p>
          <a:p>
            <a:pPr lvl="1"/>
            <a:r>
              <a:rPr lang="en-US" dirty="0"/>
              <a:t>E.g., Allocation of costs or impacts in multi-product systems?</a:t>
            </a:r>
            <a:endParaRPr lang="en-US" u="sng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96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9F1740-EFE3-8C18-DE68-127029125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E5ECE-C205-B275-9739-04A811BC78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Understaning</a:t>
            </a:r>
            <a:r>
              <a:rPr lang="en-US" dirty="0"/>
              <a:t> How ILUC Risk Impacts Biofuel Policy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0756A6-7854-DC25-7A1C-A74BA95CB0C6}"/>
              </a:ext>
            </a:extLst>
          </p:cNvPr>
          <p:cNvSpPr/>
          <p:nvPr/>
        </p:nvSpPr>
        <p:spPr>
          <a:xfrm>
            <a:off x="1814051" y="2114243"/>
            <a:ext cx="8563897" cy="35396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lumOff val="50000"/>
                  <a:shade val="30000"/>
                  <a:satMod val="115000"/>
                </a:schemeClr>
              </a:gs>
              <a:gs pos="50000">
                <a:schemeClr val="accent1">
                  <a:lumMod val="50000"/>
                  <a:lumOff val="50000"/>
                  <a:shade val="67500"/>
                  <a:satMod val="115000"/>
                </a:schemeClr>
              </a:gs>
              <a:gs pos="100000">
                <a:schemeClr val="accent1">
                  <a:lumMod val="50000"/>
                  <a:lumOff val="50000"/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" name="Callout: Up Arrow 2">
            <a:extLst>
              <a:ext uri="{FF2B5EF4-FFF2-40B4-BE49-F238E27FC236}">
                <a16:creationId xmlns:a16="http://schemas.microsoft.com/office/drawing/2014/main" id="{665C4A04-037B-D1B9-AACD-B64AC9A4AF5D}"/>
              </a:ext>
            </a:extLst>
          </p:cNvPr>
          <p:cNvSpPr/>
          <p:nvPr/>
        </p:nvSpPr>
        <p:spPr>
          <a:xfrm>
            <a:off x="4363062" y="3832803"/>
            <a:ext cx="3087331" cy="1460717"/>
          </a:xfrm>
          <a:prstGeom prst="up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Theoretically Optimal Amount: </a:t>
            </a:r>
          </a:p>
          <a:p>
            <a:pPr algn="ctr"/>
            <a:r>
              <a:rPr lang="en-US" dirty="0">
                <a:solidFill>
                  <a:schemeClr val="bg2">
                    <a:lumMod val="10000"/>
                  </a:schemeClr>
                </a:solidFill>
              </a:rPr>
              <a:t>Maximize Net Emission Benefit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5E4A1D0-AD9A-3A46-2563-8D36E5DF9E05}"/>
              </a:ext>
            </a:extLst>
          </p:cNvPr>
          <p:cNvSpPr txBox="1"/>
          <p:nvPr/>
        </p:nvSpPr>
        <p:spPr>
          <a:xfrm>
            <a:off x="2756884" y="1041575"/>
            <a:ext cx="6299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Policy Support for Biofuel, per unit of fuel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0A9732-1374-2239-225F-416AB83BE58D}"/>
              </a:ext>
            </a:extLst>
          </p:cNvPr>
          <p:cNvSpPr txBox="1"/>
          <p:nvPr/>
        </p:nvSpPr>
        <p:spPr>
          <a:xfrm>
            <a:off x="8610600" y="1654606"/>
            <a:ext cx="13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AB1DD2C-B0A0-A6AF-D038-2D8BDC42CF88}"/>
              </a:ext>
            </a:extLst>
          </p:cNvPr>
          <p:cNvSpPr txBox="1"/>
          <p:nvPr/>
        </p:nvSpPr>
        <p:spPr>
          <a:xfrm>
            <a:off x="2539180" y="1632212"/>
            <a:ext cx="1317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More</a:t>
            </a:r>
          </a:p>
        </p:txBody>
      </p:sp>
      <p:sp>
        <p:nvSpPr>
          <p:cNvPr id="9" name="Arrow: Left-Right 8">
            <a:extLst>
              <a:ext uri="{FF2B5EF4-FFF2-40B4-BE49-F238E27FC236}">
                <a16:creationId xmlns:a16="http://schemas.microsoft.com/office/drawing/2014/main" id="{126C838B-B393-EEDC-49E7-EA2266153C6E}"/>
              </a:ext>
            </a:extLst>
          </p:cNvPr>
          <p:cNvSpPr/>
          <p:nvPr/>
        </p:nvSpPr>
        <p:spPr>
          <a:xfrm>
            <a:off x="3886199" y="1752803"/>
            <a:ext cx="4041058" cy="18852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BFE0BC0-B3B7-0D42-E2CE-373A32C5D3F3}"/>
              </a:ext>
            </a:extLst>
          </p:cNvPr>
          <p:cNvSpPr/>
          <p:nvPr/>
        </p:nvSpPr>
        <p:spPr>
          <a:xfrm>
            <a:off x="1814051" y="3304730"/>
            <a:ext cx="8563897" cy="353962"/>
          </a:xfrm>
          <a:prstGeom prst="rect">
            <a:avLst/>
          </a:prstGeo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24C6B7-2D03-8F6A-5541-304891441C58}"/>
              </a:ext>
            </a:extLst>
          </p:cNvPr>
          <p:cNvSpPr txBox="1"/>
          <p:nvPr/>
        </p:nvSpPr>
        <p:spPr>
          <a:xfrm>
            <a:off x="1988721" y="2754689"/>
            <a:ext cx="2315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Lower ILUC Assessment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A1DEB5-D0C6-55A8-8412-A41A9AC91047}"/>
              </a:ext>
            </a:extLst>
          </p:cNvPr>
          <p:cNvSpPr txBox="1"/>
          <p:nvPr/>
        </p:nvSpPr>
        <p:spPr>
          <a:xfrm>
            <a:off x="8083492" y="2754689"/>
            <a:ext cx="2370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Higher ILUC Assessment</a:t>
            </a:r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3CB12380-8475-66A9-8CF6-F76282DB7482}"/>
              </a:ext>
            </a:extLst>
          </p:cNvPr>
          <p:cNvSpPr/>
          <p:nvPr/>
        </p:nvSpPr>
        <p:spPr>
          <a:xfrm>
            <a:off x="1814051" y="5252189"/>
            <a:ext cx="8563897" cy="730751"/>
          </a:xfrm>
          <a:prstGeom prst="rtTriangle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Asymmetric Risks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115965-8E1D-ECB4-6A74-6DB4550B3F4B}"/>
              </a:ext>
            </a:extLst>
          </p:cNvPr>
          <p:cNvSpPr txBox="1"/>
          <p:nvPr/>
        </p:nvSpPr>
        <p:spPr>
          <a:xfrm>
            <a:off x="1795172" y="3978387"/>
            <a:ext cx="340990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Risk From Biofuel Overconsumption</a:t>
            </a:r>
          </a:p>
          <a:p>
            <a:r>
              <a:rPr lang="en-US" dirty="0"/>
              <a:t>Carbon loss (vs. slow accumulation)</a:t>
            </a:r>
          </a:p>
          <a:p>
            <a:r>
              <a:rPr lang="en-US" dirty="0"/>
              <a:t>Biodiversity impacts &amp; species loss</a:t>
            </a:r>
          </a:p>
          <a:p>
            <a:r>
              <a:rPr lang="en-US" dirty="0"/>
              <a:t>Stranded asset risk</a:t>
            </a:r>
          </a:p>
          <a:p>
            <a:r>
              <a:rPr lang="en-US" dirty="0"/>
              <a:t>Tech lock-in / policy delegitimization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95AA3F-0DEC-0F0F-D6DB-961B74FE54C5}"/>
              </a:ext>
            </a:extLst>
          </p:cNvPr>
          <p:cNvSpPr txBox="1"/>
          <p:nvPr/>
        </p:nvSpPr>
        <p:spPr>
          <a:xfrm>
            <a:off x="7381553" y="3978387"/>
            <a:ext cx="34067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Risk From Biofuel Underconsumption</a:t>
            </a:r>
          </a:p>
          <a:p>
            <a:r>
              <a:rPr lang="en-US" dirty="0"/>
              <a:t>Lost opportunities to decarbonize</a:t>
            </a:r>
          </a:p>
          <a:p>
            <a:r>
              <a:rPr lang="en-US" dirty="0"/>
              <a:t>Less technological development</a:t>
            </a:r>
          </a:p>
          <a:p>
            <a:r>
              <a:rPr lang="en-US" dirty="0"/>
              <a:t>Foregone economic/employment growth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70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81481E-6 L 0.00247 0.21481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0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10" grpId="0" animBg="1"/>
      <p:bldP spid="11" grpId="0"/>
      <p:bldP spid="12" grpId="0"/>
      <p:bldP spid="13" grpId="0" animBg="1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7DCA-DEFA-23E2-D578-B55A200EF2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AD46C3-9284-B0D2-96C1-C024DC109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Policy Guidance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1A1838-0369-37C3-75F8-8D6A529E3B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44475" y="782426"/>
            <a:ext cx="11758613" cy="563722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Additional research is needed to develop better ILUC risk assessment and mitigation tools for policymakers</a:t>
            </a:r>
          </a:p>
          <a:p>
            <a:r>
              <a:rPr lang="en-US" dirty="0"/>
              <a:t>ILUC assessment will always be uncertain, and dependent on subjective assumptions. </a:t>
            </a:r>
          </a:p>
          <a:p>
            <a:pPr lvl="1"/>
            <a:r>
              <a:rPr lang="en-US" dirty="0"/>
              <a:t>Policy must account for indeterminacy of ILUC estimates, especially where novel feedstocks or markets are involved.</a:t>
            </a:r>
          </a:p>
          <a:p>
            <a:r>
              <a:rPr lang="en-US" dirty="0"/>
              <a:t>Current LCFS ILUC adjustment factors are outdated</a:t>
            </a:r>
          </a:p>
          <a:p>
            <a:pPr lvl="1"/>
            <a:r>
              <a:rPr lang="en-US" dirty="0"/>
              <a:t>Models &amp; data have improved</a:t>
            </a:r>
          </a:p>
          <a:p>
            <a:pPr lvl="1"/>
            <a:r>
              <a:rPr lang="en-US" dirty="0"/>
              <a:t>Supply shock on lipids far smaller than actual industry development</a:t>
            </a:r>
          </a:p>
          <a:p>
            <a:pPr lvl="1"/>
            <a:r>
              <a:rPr lang="en-US" dirty="0"/>
              <a:t>Regular updates will always be needed</a:t>
            </a:r>
          </a:p>
          <a:p>
            <a:r>
              <a:rPr lang="en-US" dirty="0"/>
              <a:t>Given the risk dynamics in global land use, a risk-averse approach re: ILUC best achieves the stated goals of California’s climate policy</a:t>
            </a:r>
          </a:p>
          <a:p>
            <a:pPr lvl="1"/>
            <a:r>
              <a:rPr lang="en-US" dirty="0"/>
              <a:t>Better assessment tools could allow higher risk tolerance</a:t>
            </a:r>
          </a:p>
          <a:p>
            <a:r>
              <a:rPr lang="en-US" dirty="0"/>
              <a:t>Quantitative ILUC modeling will always be part of assessment, but there may be approaches to ILUC risk mitigation in which modeling plays a secondary role</a:t>
            </a:r>
          </a:p>
          <a:p>
            <a:pPr lvl="1"/>
            <a:r>
              <a:rPr lang="en-US" dirty="0"/>
              <a:t>May be crop- or geography- specific</a:t>
            </a:r>
          </a:p>
        </p:txBody>
      </p:sp>
    </p:spTree>
    <p:extLst>
      <p:ext uri="{BB962C8B-B14F-4D97-AF65-F5344CB8AC3E}">
        <p14:creationId xmlns:p14="http://schemas.microsoft.com/office/powerpoint/2010/main" val="396254947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UC Davis Secondary Colors - High-Contrast">
      <a:dk1>
        <a:srgbClr val="000000"/>
      </a:dk1>
      <a:lt1>
        <a:srgbClr val="FFFFFF"/>
      </a:lt1>
      <a:dk2>
        <a:srgbClr val="022851"/>
      </a:dk2>
      <a:lt2>
        <a:srgbClr val="E7E6E6"/>
      </a:lt2>
      <a:accent1>
        <a:srgbClr val="AADA91"/>
      </a:accent1>
      <a:accent2>
        <a:srgbClr val="481268"/>
      </a:accent2>
      <a:accent3>
        <a:srgbClr val="008EAA"/>
      </a:accent3>
      <a:accent4>
        <a:srgbClr val="266041"/>
      </a:accent4>
      <a:accent5>
        <a:srgbClr val="F18A00"/>
      </a:accent5>
      <a:accent6>
        <a:srgbClr val="79242F"/>
      </a:accent6>
      <a:hlink>
        <a:srgbClr val="008EAA"/>
      </a:hlink>
      <a:folHlink>
        <a:srgbClr val="F18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UC Davis Secondary Colors - High-Contrast">
      <a:dk1>
        <a:srgbClr val="000000"/>
      </a:dk1>
      <a:lt1>
        <a:srgbClr val="FFFFFF"/>
      </a:lt1>
      <a:dk2>
        <a:srgbClr val="022851"/>
      </a:dk2>
      <a:lt2>
        <a:srgbClr val="E7E6E6"/>
      </a:lt2>
      <a:accent1>
        <a:srgbClr val="AADA91"/>
      </a:accent1>
      <a:accent2>
        <a:srgbClr val="481268"/>
      </a:accent2>
      <a:accent3>
        <a:srgbClr val="008EAA"/>
      </a:accent3>
      <a:accent4>
        <a:srgbClr val="266041"/>
      </a:accent4>
      <a:accent5>
        <a:srgbClr val="F18A00"/>
      </a:accent5>
      <a:accent6>
        <a:srgbClr val="79242F"/>
      </a:accent6>
      <a:hlink>
        <a:srgbClr val="008EAA"/>
      </a:hlink>
      <a:folHlink>
        <a:srgbClr val="F18A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72601200F3D046825A75DF5A6E819F" ma:contentTypeVersion="19" ma:contentTypeDescription="Create a new document." ma:contentTypeScope="" ma:versionID="afc1ba1c9bb591d69d7214efababc163">
  <xsd:schema xmlns:xsd="http://www.w3.org/2001/XMLSchema" xmlns:xs="http://www.w3.org/2001/XMLSchema" xmlns:p="http://schemas.microsoft.com/office/2006/metadata/properties" xmlns:ns1="http://schemas.microsoft.com/sharepoint/v3" xmlns:ns2="79adf513-09a8-4850-8ad5-7ab91760ab77" xmlns:ns3="f01af37b-b357-48b0-a576-b64b7e6d7c4b" targetNamespace="http://schemas.microsoft.com/office/2006/metadata/properties" ma:root="true" ma:fieldsID="3a5afd62d34146b17e0875da11510999" ns1:_="" ns2:_="" ns3:_="">
    <xsd:import namespace="http://schemas.microsoft.com/sharepoint/v3"/>
    <xsd:import namespace="79adf513-09a8-4850-8ad5-7ab91760ab77"/>
    <xsd:import namespace="f01af37b-b357-48b0-a576-b64b7e6d7c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ObjectDetectorVersions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2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3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adf513-09a8-4850-8ad5-7ab91760ab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5073050-3fd1-4e92-a2b5-a3b9c7057e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1af37b-b357-48b0-a576-b64b7e6d7c4b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d36659e-3135-4dd3-8b42-93ada21b5fbd}" ma:internalName="TaxCatchAll" ma:showField="CatchAllData" ma:web="f01af37b-b357-48b0-a576-b64b7e6d7c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79adf513-09a8-4850-8ad5-7ab91760ab77">
      <Terms xmlns="http://schemas.microsoft.com/office/infopath/2007/PartnerControls"/>
    </lcf76f155ced4ddcb4097134ff3c332f>
    <TaxCatchAll xmlns="f01af37b-b357-48b0-a576-b64b7e6d7c4b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C98A0EA-C630-4086-BFBE-546E36FD4490}"/>
</file>

<file path=customXml/itemProps2.xml><?xml version="1.0" encoding="utf-8"?>
<ds:datastoreItem xmlns:ds="http://schemas.openxmlformats.org/officeDocument/2006/customXml" ds:itemID="{18093673-ABEA-4C4F-AD51-5572BE1F3127}"/>
</file>

<file path=customXml/itemProps3.xml><?xml version="1.0" encoding="utf-8"?>
<ds:datastoreItem xmlns:ds="http://schemas.openxmlformats.org/officeDocument/2006/customXml" ds:itemID="{DD47CA46-02A1-4B1F-B592-77D7011BDC81}"/>
</file>

<file path=docProps/app.xml><?xml version="1.0" encoding="utf-8"?>
<Properties xmlns="http://schemas.openxmlformats.org/officeDocument/2006/extended-properties" xmlns:vt="http://schemas.openxmlformats.org/officeDocument/2006/docPropsVTypes">
  <TotalTime>28254</TotalTime>
  <Words>1341</Words>
  <Application>Microsoft Office PowerPoint</Application>
  <PresentationFormat>Widescreen</PresentationFormat>
  <Paragraphs>144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Georgia</vt:lpstr>
      <vt:lpstr>Arial Black</vt:lpstr>
      <vt:lpstr>Century Gothic</vt:lpstr>
      <vt:lpstr>Cambria</vt:lpstr>
      <vt:lpstr>Calibri</vt:lpstr>
      <vt:lpstr>Custom Design</vt:lpstr>
      <vt:lpstr>Custom Design</vt:lpstr>
      <vt:lpstr>Uncertainty and Risk in ILUC Modeling       </vt:lpstr>
      <vt:lpstr>PowerPoint Presentation</vt:lpstr>
      <vt:lpstr>PowerPoint Presentation</vt:lpstr>
      <vt:lpstr>ILUC – What is being modeled?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Michael Dominick Fortunato</dc:creator>
  <cp:lastModifiedBy>Colin W Murphy</cp:lastModifiedBy>
  <cp:revision>45</cp:revision>
  <dcterms:created xsi:type="dcterms:W3CDTF">2021-10-22T18:42:19Z</dcterms:created>
  <dcterms:modified xsi:type="dcterms:W3CDTF">2025-11-06T16:48:11Z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0x010100FF72601200F3D046825A75DF5A6E819F</vt:lpwstr>
  </property>
</Properties>
</file>