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9"/>
  </p:notesMasterIdLst>
  <p:sldIdLst>
    <p:sldId id="256" r:id="rId3"/>
    <p:sldId id="966" r:id="rId4"/>
    <p:sldId id="274" r:id="rId5"/>
    <p:sldId id="967" r:id="rId6"/>
    <p:sldId id="968" r:id="rId7"/>
    <p:sldId id="271" r:id="rId8"/>
  </p:sldIdLst>
  <p:sldSz cx="12192000" cy="6858000"/>
  <p:notesSz cx="6858000" cy="9144000"/>
  <p:embeddedFontLst>
    <p:embeddedFont>
      <p:font typeface="Arial Black" panose="020B0A04020102020204" pitchFamily="34" charset="0"/>
      <p:regular r:id="rId10"/>
      <p:bold r:id="rId11"/>
    </p:embeddedFon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gAMLEUwbdLmQrIlO2LXqWF1toB4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4B8FAA-7312-C392-13AB-0B2148A12E6A}" name="Julie Witcover" initials="JW" userId="S::jwitcover@ucdavis.edu::8e566144-10a6-415a-a22f-96c159c27a81" providerId="AD"/>
  <p188:author id="{5F5851C9-B63E-2D32-C234-C549E08A44CE}" name="Colin W Murphy" initials="CM" userId="S::cwmurphy@ucdavis.edu::4c3ae33e-c79a-4684-823a-4c2c32afe0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Witcov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72" Type="http://schemas.microsoft.com/office/2018/10/relationships/authors" Target="authors.xml"/><Relationship Id="rId3" Type="http://schemas.openxmlformats.org/officeDocument/2006/relationships/slide" Target="slides/slide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67" Type="http://schemas.openxmlformats.org/officeDocument/2006/relationships/commentAuthors" Target="commentAuthors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70" Type="http://schemas.openxmlformats.org/officeDocument/2006/relationships/theme" Target="theme/theme1.xml"/><Relationship Id="rId75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66" Type="http://customschemas.google.com/relationships/presentationmetadata" Target="metadata"/><Relationship Id="rId7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73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6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Picture + Dark">
  <p:cSld name="Title + Picture + Dark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9259887" y="6598276"/>
            <a:ext cx="2743200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1"/>
          </p:nvPr>
        </p:nvSpPr>
        <p:spPr>
          <a:xfrm>
            <a:off x="255723" y="255723"/>
            <a:ext cx="7737528" cy="598632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B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18287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>
            <a:spLocks noGrp="1"/>
          </p:cNvSpPr>
          <p:nvPr>
            <p:ph type="pic" idx="2"/>
          </p:nvPr>
        </p:nvSpPr>
        <p:spPr>
          <a:xfrm>
            <a:off x="8067893" y="255723"/>
            <a:ext cx="3831592" cy="598632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816" y="6471118"/>
            <a:ext cx="2330006" cy="282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, Multi-Image">
  <p:cSld name="Two-Column, Multi-Imag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9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39"/>
          <p:cNvSpPr txBox="1">
            <a:spLocks noGrp="1"/>
          </p:cNvSpPr>
          <p:nvPr>
            <p:ph type="body" idx="1"/>
          </p:nvPr>
        </p:nvSpPr>
        <p:spPr>
          <a:xfrm>
            <a:off x="317683" y="287504"/>
            <a:ext cx="4980335" cy="58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body" idx="2"/>
          </p:nvPr>
        </p:nvSpPr>
        <p:spPr>
          <a:xfrm>
            <a:off x="317683" y="909940"/>
            <a:ext cx="4980335" cy="3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>
            <a:spLocks noGrp="1"/>
          </p:cNvSpPr>
          <p:nvPr>
            <p:ph type="pic" idx="3"/>
          </p:nvPr>
        </p:nvSpPr>
        <p:spPr>
          <a:xfrm>
            <a:off x="5627689" y="287338"/>
            <a:ext cx="2501480" cy="2528887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>
            <a:spLocks noGrp="1"/>
          </p:cNvSpPr>
          <p:nvPr>
            <p:ph type="pic" idx="4"/>
          </p:nvPr>
        </p:nvSpPr>
        <p:spPr>
          <a:xfrm>
            <a:off x="8190963" y="287338"/>
            <a:ext cx="3683354" cy="2528887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39"/>
          <p:cNvSpPr>
            <a:spLocks noGrp="1"/>
          </p:cNvSpPr>
          <p:nvPr>
            <p:ph type="pic" idx="5"/>
          </p:nvPr>
        </p:nvSpPr>
        <p:spPr>
          <a:xfrm>
            <a:off x="5627689" y="2876550"/>
            <a:ext cx="6246634" cy="3478213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6" name="Google Shape;126;p39"/>
          <p:cNvCxnSpPr/>
          <p:nvPr/>
        </p:nvCxnSpPr>
        <p:spPr>
          <a:xfrm>
            <a:off x="317678" y="871593"/>
            <a:ext cx="3291840" cy="0"/>
          </a:xfrm>
          <a:prstGeom prst="straightConnector1">
            <a:avLst/>
          </a:prstGeom>
          <a:noFill/>
          <a:ln w="9525" cap="flat" cmpd="sng">
            <a:solidFill>
              <a:srgbClr val="FFBF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723" y="6471559"/>
            <a:ext cx="2317122" cy="2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9"/>
          <p:cNvSpPr txBox="1">
            <a:spLocks noGrp="1"/>
          </p:cNvSpPr>
          <p:nvPr>
            <p:ph type="body" idx="6"/>
          </p:nvPr>
        </p:nvSpPr>
        <p:spPr>
          <a:xfrm>
            <a:off x="317500" y="1322388"/>
            <a:ext cx="4979988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extured BG">
  <p:cSld name="Blank - Textured BG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0" descr="Background pattern&#10;&#10;Description automatically generated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0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White BG">
  <p:cSld name="Blank-White BG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1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Blue BG">
  <p:cSld name="Blank-Blue BG">
    <p:bg>
      <p:bgPr>
        <a:solidFill>
          <a:schemeClr val="dk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2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3"/>
          <p:cNvSpPr txBox="1">
            <a:spLocks noGrp="1"/>
          </p:cNvSpPr>
          <p:nvPr>
            <p:ph type="title"/>
          </p:nvPr>
        </p:nvSpPr>
        <p:spPr>
          <a:xfrm>
            <a:off x="838200" y="470428"/>
            <a:ext cx="10515600" cy="10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44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3"/>
          <p:cNvSpPr txBox="1">
            <a:spLocks noGrp="1"/>
          </p:cNvSpPr>
          <p:nvPr>
            <p:ph type="body" idx="1"/>
          </p:nvPr>
        </p:nvSpPr>
        <p:spPr>
          <a:xfrm>
            <a:off x="838200" y="1597306"/>
            <a:ext cx="10515600" cy="440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7528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6131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505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52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Google Shape;140;p43"/>
          <p:cNvSpPr/>
          <p:nvPr/>
        </p:nvSpPr>
        <p:spPr>
          <a:xfrm rot="5400000">
            <a:off x="0" y="0"/>
            <a:ext cx="1501422" cy="1501422"/>
          </a:xfrm>
          <a:prstGeom prst="rtTriangle">
            <a:avLst/>
          </a:prstGeom>
          <a:solidFill>
            <a:srgbClr val="0228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43"/>
          <p:cNvSpPr/>
          <p:nvPr/>
        </p:nvSpPr>
        <p:spPr>
          <a:xfrm rot="-5400000">
            <a:off x="10690578" y="5356578"/>
            <a:ext cx="1501422" cy="1501422"/>
          </a:xfrm>
          <a:prstGeom prst="rtTriangle">
            <a:avLst/>
          </a:prstGeom>
          <a:solidFill>
            <a:srgbClr val="FFB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378" y="6334737"/>
            <a:ext cx="3408467" cy="38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3"/>
          <p:cNvSpPr txBox="1"/>
          <p:nvPr/>
        </p:nvSpPr>
        <p:spPr>
          <a:xfrm>
            <a:off x="11366900" y="6415219"/>
            <a:ext cx="4571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6BA14-5F2F-8914-E442-BF7AEF287E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143001"/>
            <a:ext cx="10972800" cy="10699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C0B10-4E03-1C70-6BD8-38FBE5C78C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778239" y="612720"/>
            <a:ext cx="1276319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454EE730-0869-4F2E-90F9-2D4A432D0A50}" type="datetime1">
              <a:rPr lang="en-US"/>
              <a:pPr lvl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D6BBA-543C-8A3E-F0B6-52ECDA47B9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8F8CC-55A2-0A6D-4393-CCB02CC4E9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419A9F-B009-4663-93C6-7A88C2EBE32F}" type="slidenum"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5F9668-AC62-72BC-B29F-50BA42144C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" y="1604520"/>
            <a:ext cx="1097232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atin typeface="Arial" pitchFamily="18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646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top + bullets below">
  <p:cSld name="Title on top + bullets below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244475" y="214314"/>
            <a:ext cx="11758613" cy="68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9" name="Google Shape;29;p25"/>
          <p:cNvCxnSpPr/>
          <p:nvPr/>
        </p:nvCxnSpPr>
        <p:spPr>
          <a:xfrm>
            <a:off x="317678" y="899112"/>
            <a:ext cx="11685408" cy="0"/>
          </a:xfrm>
          <a:prstGeom prst="straightConnector1">
            <a:avLst/>
          </a:prstGeom>
          <a:noFill/>
          <a:ln w="9525" cap="flat" cmpd="sng">
            <a:solidFill>
              <a:srgbClr val="FFBF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723" y="6471559"/>
            <a:ext cx="2317122" cy="2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5"/>
          <p:cNvSpPr txBox="1">
            <a:spLocks noGrp="1"/>
          </p:cNvSpPr>
          <p:nvPr>
            <p:ph type="body" idx="2"/>
          </p:nvPr>
        </p:nvSpPr>
        <p:spPr>
          <a:xfrm>
            <a:off x="244475" y="1019175"/>
            <a:ext cx="11758613" cy="525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Full Page + Large Logos">
  <p:cSld name="Title - Full Page + Large Logo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0" descr="Background pattern&#10;&#10;Description automatically generated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9259887" y="6598276"/>
            <a:ext cx="2743200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30"/>
          <p:cNvSpPr/>
          <p:nvPr/>
        </p:nvSpPr>
        <p:spPr>
          <a:xfrm>
            <a:off x="255723" y="255723"/>
            <a:ext cx="11681353" cy="618664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B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255588" y="255588"/>
            <a:ext cx="11680825" cy="484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74300" rIns="18287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arge Logos + Picture - Dark BG">
  <p:cSld name="Title + Large Logos + Picture - Dark BG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/>
          <p:nvPr/>
        </p:nvSpPr>
        <p:spPr>
          <a:xfrm>
            <a:off x="255723" y="255722"/>
            <a:ext cx="7737528" cy="634255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B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31"/>
          <p:cNvSpPr>
            <a:spLocks noGrp="1"/>
          </p:cNvSpPr>
          <p:nvPr>
            <p:ph type="pic" idx="2"/>
          </p:nvPr>
        </p:nvSpPr>
        <p:spPr>
          <a:xfrm>
            <a:off x="8067893" y="255723"/>
            <a:ext cx="3831592" cy="634255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9259887" y="6598276"/>
            <a:ext cx="2743200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255588" y="255588"/>
            <a:ext cx="7737475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18287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ark">
  <p:cSld name="Title + Dark">
    <p:bg>
      <p:bgPr>
        <a:solidFill>
          <a:schemeClr val="dk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>
            <a:spLocks noGrp="1"/>
          </p:cNvSpPr>
          <p:nvPr>
            <p:ph type="sldNum" idx="12"/>
          </p:nvPr>
        </p:nvSpPr>
        <p:spPr>
          <a:xfrm>
            <a:off x="9259887" y="6598276"/>
            <a:ext cx="2743200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1"/>
          </p:nvPr>
        </p:nvSpPr>
        <p:spPr>
          <a:xfrm>
            <a:off x="255722" y="255723"/>
            <a:ext cx="11681353" cy="598632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B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18287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816" y="6471118"/>
            <a:ext cx="2330006" cy="282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Full Page + Large Logos - Dark BG">
  <p:cSld name="Title - Full Page + Large Logos - Dark BG">
    <p:bg>
      <p:bgPr>
        <a:solidFill>
          <a:schemeClr val="dk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sldNum" idx="12"/>
          </p:nvPr>
        </p:nvSpPr>
        <p:spPr>
          <a:xfrm>
            <a:off x="9259887" y="6598276"/>
            <a:ext cx="2743200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33"/>
          <p:cNvSpPr/>
          <p:nvPr/>
        </p:nvSpPr>
        <p:spPr>
          <a:xfrm>
            <a:off x="255723" y="255723"/>
            <a:ext cx="11681353" cy="59863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B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255588" y="255588"/>
            <a:ext cx="11680825" cy="484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74300" rIns="18287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816" y="6471118"/>
            <a:ext cx="2330006" cy="282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- Full Page - dark bg">
  <p:cSld name="Section - Full Page - dark bg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sldNum" idx="12"/>
          </p:nvPr>
        </p:nvSpPr>
        <p:spPr>
          <a:xfrm>
            <a:off x="9259887" y="6598276"/>
            <a:ext cx="2743200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1"/>
          </p:nvPr>
        </p:nvSpPr>
        <p:spPr>
          <a:xfrm>
            <a:off x="242131" y="243555"/>
            <a:ext cx="11707738" cy="599849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B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816" y="6471118"/>
            <a:ext cx="2330006" cy="282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-Column Layout">
  <p:cSld name="Three-Column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6" descr="Background pattern&#10;&#10;Description automatically generated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6"/>
          <p:cNvSpPr txBox="1">
            <a:spLocks noGrp="1"/>
          </p:cNvSpPr>
          <p:nvPr>
            <p:ph type="sldNum" idx="12"/>
          </p:nvPr>
        </p:nvSpPr>
        <p:spPr>
          <a:xfrm>
            <a:off x="11077575" y="6598276"/>
            <a:ext cx="925511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body" idx="1"/>
          </p:nvPr>
        </p:nvSpPr>
        <p:spPr>
          <a:xfrm>
            <a:off x="241786" y="245414"/>
            <a:ext cx="3823010" cy="115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274300" bIns="1828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6"/>
          <p:cNvSpPr txBox="1"/>
          <p:nvPr/>
        </p:nvSpPr>
        <p:spPr>
          <a:xfrm>
            <a:off x="560922" y="1390126"/>
            <a:ext cx="3184736" cy="9144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36"/>
          <p:cNvSpPr txBox="1"/>
          <p:nvPr/>
        </p:nvSpPr>
        <p:spPr>
          <a:xfrm>
            <a:off x="4503630" y="1390126"/>
            <a:ext cx="3184736" cy="9144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36"/>
          <p:cNvSpPr txBox="1"/>
          <p:nvPr/>
        </p:nvSpPr>
        <p:spPr>
          <a:xfrm>
            <a:off x="8446342" y="1390126"/>
            <a:ext cx="3184736" cy="9144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36"/>
          <p:cNvSpPr txBox="1">
            <a:spLocks noGrp="1"/>
          </p:cNvSpPr>
          <p:nvPr>
            <p:ph type="body" idx="2"/>
          </p:nvPr>
        </p:nvSpPr>
        <p:spPr>
          <a:xfrm>
            <a:off x="4184494" y="245414"/>
            <a:ext cx="3823010" cy="115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274300" bIns="1828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3"/>
          </p:nvPr>
        </p:nvSpPr>
        <p:spPr>
          <a:xfrm>
            <a:off x="8127206" y="245414"/>
            <a:ext cx="3823010" cy="115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274300" bIns="1828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23" y="6471559"/>
            <a:ext cx="2317122" cy="2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6"/>
          <p:cNvSpPr txBox="1">
            <a:spLocks noGrp="1"/>
          </p:cNvSpPr>
          <p:nvPr>
            <p:ph type="body" idx="4"/>
          </p:nvPr>
        </p:nvSpPr>
        <p:spPr>
          <a:xfrm>
            <a:off x="241300" y="1390650"/>
            <a:ext cx="3824288" cy="4867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5"/>
          </p:nvPr>
        </p:nvSpPr>
        <p:spPr>
          <a:xfrm>
            <a:off x="4183216" y="1399270"/>
            <a:ext cx="3824288" cy="4867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6"/>
          </p:nvPr>
        </p:nvSpPr>
        <p:spPr>
          <a:xfrm>
            <a:off x="8125132" y="1399270"/>
            <a:ext cx="3824288" cy="4867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-Purpose-Chart &amp; Graph">
  <p:cSld name="Multi-Purpose-Chart &amp; Graph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body" idx="1"/>
          </p:nvPr>
        </p:nvSpPr>
        <p:spPr>
          <a:xfrm>
            <a:off x="3722688" y="4418013"/>
            <a:ext cx="258445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2"/>
          </p:nvPr>
        </p:nvSpPr>
        <p:spPr>
          <a:xfrm>
            <a:off x="3722688" y="2744788"/>
            <a:ext cx="2584450" cy="158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body" idx="3"/>
          </p:nvPr>
        </p:nvSpPr>
        <p:spPr>
          <a:xfrm>
            <a:off x="352425" y="287504"/>
            <a:ext cx="6002270" cy="58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body" idx="4"/>
          </p:nvPr>
        </p:nvSpPr>
        <p:spPr>
          <a:xfrm>
            <a:off x="6457950" y="287338"/>
            <a:ext cx="5381624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8"/>
          <p:cNvSpPr>
            <a:spLocks noGrp="1"/>
          </p:cNvSpPr>
          <p:nvPr>
            <p:ph type="chart" idx="5"/>
          </p:nvPr>
        </p:nvSpPr>
        <p:spPr>
          <a:xfrm>
            <a:off x="352425" y="2745123"/>
            <a:ext cx="3262313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31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9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80"/>
              <a:buFont typeface="Arial"/>
              <a:buChar char="•"/>
              <a:defRPr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Google Shape;112;p38"/>
          <p:cNvSpPr>
            <a:spLocks noGrp="1"/>
          </p:cNvSpPr>
          <p:nvPr>
            <p:ph type="chart" idx="6"/>
          </p:nvPr>
        </p:nvSpPr>
        <p:spPr>
          <a:xfrm>
            <a:off x="6465626" y="1132517"/>
            <a:ext cx="5373950" cy="378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31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9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80"/>
              <a:buFont typeface="Arial"/>
              <a:buChar char="•"/>
              <a:defRPr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38"/>
          <p:cNvSpPr txBox="1">
            <a:spLocks noGrp="1"/>
          </p:cNvSpPr>
          <p:nvPr>
            <p:ph type="body" idx="7"/>
          </p:nvPr>
        </p:nvSpPr>
        <p:spPr>
          <a:xfrm>
            <a:off x="6465625" y="5002949"/>
            <a:ext cx="5373950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861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body" idx="8"/>
          </p:nvPr>
        </p:nvSpPr>
        <p:spPr>
          <a:xfrm>
            <a:off x="353097" y="1651246"/>
            <a:ext cx="6004578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861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body" idx="9"/>
          </p:nvPr>
        </p:nvSpPr>
        <p:spPr>
          <a:xfrm>
            <a:off x="353097" y="1132517"/>
            <a:ext cx="6004578" cy="33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6" name="Google Shape;116;p38"/>
          <p:cNvCxnSpPr/>
          <p:nvPr/>
        </p:nvCxnSpPr>
        <p:spPr>
          <a:xfrm>
            <a:off x="352425" y="1555997"/>
            <a:ext cx="3291840" cy="0"/>
          </a:xfrm>
          <a:prstGeom prst="straightConnector1">
            <a:avLst/>
          </a:prstGeom>
          <a:noFill/>
          <a:ln w="9525" cap="flat" cmpd="sng">
            <a:solidFill>
              <a:srgbClr val="FFBF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38"/>
          <p:cNvSpPr txBox="1"/>
          <p:nvPr/>
        </p:nvSpPr>
        <p:spPr>
          <a:xfrm rot="-5400000">
            <a:off x="6091235" y="574866"/>
            <a:ext cx="640080" cy="9144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723" y="6471559"/>
            <a:ext cx="2317122" cy="281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282633" y="365125"/>
            <a:ext cx="116378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282633" y="1825625"/>
            <a:ext cx="1163781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752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31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613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9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527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80"/>
              <a:buFont typeface="Arial"/>
              <a:buChar char="•"/>
              <a:defRPr sz="14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282633" y="365125"/>
            <a:ext cx="116378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282633" y="1825625"/>
            <a:ext cx="1163781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752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31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613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9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527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80"/>
              <a:buFont typeface="Arial"/>
              <a:buChar char="•"/>
              <a:defRPr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7" r:id="rId3"/>
    <p:sldLayoutId id="2147483658" r:id="rId4"/>
    <p:sldLayoutId id="2147483659" r:id="rId5"/>
    <p:sldLayoutId id="2147483661" r:id="rId6"/>
    <p:sldLayoutId id="2147483663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scholarship.org/uc/item/6f2284rg" TargetMode="External"/><Relationship Id="rId13" Type="http://schemas.openxmlformats.org/officeDocument/2006/relationships/hyperlink" Target="https://escholarship.org/uc/item/0px4m8hz" TargetMode="External"/><Relationship Id="rId3" Type="http://schemas.openxmlformats.org/officeDocument/2006/relationships/hyperlink" Target="mailto:cwmurphy@ucdavis.edu" TargetMode="External"/><Relationship Id="rId7" Type="http://schemas.openxmlformats.org/officeDocument/2006/relationships/hyperlink" Target="https://escholarship.org/uc/item/3np3p2t0" TargetMode="External"/><Relationship Id="rId12" Type="http://schemas.openxmlformats.org/officeDocument/2006/relationships/hyperlink" Target="https://escholarship.org/uc/item/080390x8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its.ucdavis.edu/blog-post/making-policy-in-the-absence-of-certainty-biofuels-and-land-use-chang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mith.ucdavis.edu/data/LCFS" TargetMode="External"/><Relationship Id="rId11" Type="http://schemas.openxmlformats.org/officeDocument/2006/relationships/hyperlink" Target="https://escholarship.org/uc/item/36f1f2zh" TargetMode="External"/><Relationship Id="rId5" Type="http://schemas.openxmlformats.org/officeDocument/2006/relationships/hyperlink" Target="http://lowcarbonfuel.ucdavis.edu" TargetMode="External"/><Relationship Id="rId15" Type="http://schemas.openxmlformats.org/officeDocument/2006/relationships/hyperlink" Target="about:blank" TargetMode="External"/><Relationship Id="rId10" Type="http://schemas.openxmlformats.org/officeDocument/2006/relationships/hyperlink" Target="https://escholarship.org/uc/item/40k5w5h9" TargetMode="External"/><Relationship Id="rId4" Type="http://schemas.openxmlformats.org/officeDocument/2006/relationships/hyperlink" Target="http://its.ucdavis.edu/join-our-mailing-list/" TargetMode="External"/><Relationship Id="rId9" Type="http://schemas.openxmlformats.org/officeDocument/2006/relationships/hyperlink" Target="https://escholarship.org/uc/item/5wf035p8" TargetMode="External"/><Relationship Id="rId14" Type="http://schemas.openxmlformats.org/officeDocument/2006/relationships/hyperlink" Target="https://www.sciencedirect.com/science/article/pii/S13522310230000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title" idx="4294967295"/>
          </p:nvPr>
        </p:nvSpPr>
        <p:spPr>
          <a:xfrm>
            <a:off x="255588" y="255588"/>
            <a:ext cx="11643897" cy="59864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B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625" tIns="45700" rIns="274300" bIns="45700" anchor="ctr" anchorCtr="0">
            <a:normAutofit/>
          </a:bodyPr>
          <a:lstStyle/>
          <a:p>
            <a:pPr lvl="0">
              <a:lnSpc>
                <a:spcPct val="100000"/>
              </a:lnSpc>
              <a:buClr>
                <a:srgbClr val="002060"/>
              </a:buClr>
              <a:buSzPts val="3600"/>
            </a:pPr>
            <a:r>
              <a:rPr lang="en-US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Uncertainty and Risk in ILUC Modeling</a:t>
            </a:r>
            <a:br>
              <a:rPr lang="en-US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 b="0" i="0" u="none" strike="noStrike" cap="none" dirty="0">
              <a:solidFill>
                <a:srgbClr val="0028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855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28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1"/>
          <p:cNvSpPr txBox="1"/>
          <p:nvPr/>
        </p:nvSpPr>
        <p:spPr>
          <a:xfrm>
            <a:off x="397713" y="3429000"/>
            <a:ext cx="6928800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November 2025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2025 CARB ILUC Workshop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1800"/>
              <a:buFont typeface="Arial"/>
              <a:buNone/>
            </a:pPr>
            <a:endParaRPr lang="en-US" sz="1800" dirty="0">
              <a:solidFill>
                <a:srgbClr val="0028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Colin Murphy Ph.D.</a:t>
            </a:r>
            <a:endParaRPr dirty="0"/>
          </a:p>
          <a:p>
            <a:pPr>
              <a:buClr>
                <a:srgbClr val="002855"/>
              </a:buClr>
              <a:buSzPts val="1400"/>
            </a:pPr>
            <a:r>
              <a:rPr lang="en-US" dirty="0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Co-Director - Energy Futures Research Group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rgbClr val="002855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Co-Director - Low Carbon Fuel Policy Research Initiative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rgbClr val="002855"/>
              </a:buClr>
              <a:buSzPts val="1400"/>
              <a:buFont typeface="Arial"/>
              <a:buNone/>
            </a:pPr>
            <a:r>
              <a:rPr lang="en-US" dirty="0">
                <a:solidFill>
                  <a:srgbClr val="002855"/>
                </a:solidFill>
                <a:latin typeface="Century Gothic"/>
                <a:sym typeface="Century Gothic"/>
              </a:rPr>
              <a:t>Director – Biofuel Land Use Change Research Program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rgbClr val="002855"/>
              </a:buClr>
              <a:buSzPts val="1400"/>
              <a:buFont typeface="Arial"/>
              <a:buNone/>
            </a:pPr>
            <a:endParaRPr lang="en-US" dirty="0">
              <a:solidFill>
                <a:srgbClr val="002855"/>
              </a:solidFill>
              <a:latin typeface="Century Gothic"/>
              <a:sym typeface="Century Gothic"/>
            </a:endParaRPr>
          </a:p>
          <a:p>
            <a:pPr lvl="0">
              <a:buClr>
                <a:srgbClr val="002855"/>
              </a:buClr>
              <a:buSzPts val="1800"/>
            </a:pPr>
            <a:r>
              <a:rPr lang="en-US" sz="1800" dirty="0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Julie Witcover Ph.D.</a:t>
            </a:r>
            <a:endParaRPr lang="en-US" dirty="0"/>
          </a:p>
          <a:p>
            <a:pPr lvl="0">
              <a:buClr>
                <a:srgbClr val="002855"/>
              </a:buClr>
              <a:buSzPts val="1400"/>
            </a:pPr>
            <a:r>
              <a:rPr lang="en-US" dirty="0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Co-Director - Low Carbon Fuel Policy Research Initiative</a:t>
            </a:r>
          </a:p>
          <a:p>
            <a:pPr lvl="0">
              <a:buClr>
                <a:srgbClr val="002855"/>
              </a:buClr>
              <a:buSzPts val="1400"/>
            </a:pPr>
            <a:r>
              <a:rPr lang="en-US" dirty="0">
                <a:solidFill>
                  <a:srgbClr val="002855"/>
                </a:solidFill>
                <a:latin typeface="Century Gothic"/>
                <a:sym typeface="Century Gothic"/>
              </a:rPr>
              <a:t>Deputy Director – Biofuel Land Use Change Research Program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rgbClr val="002855"/>
              </a:buClr>
              <a:buSzPts val="1400"/>
              <a:buFont typeface="Arial"/>
              <a:buNone/>
            </a:pPr>
            <a:endParaRPr lang="en-US" dirty="0">
              <a:solidFill>
                <a:srgbClr val="002855"/>
              </a:solidFill>
              <a:latin typeface="Century Gothic"/>
              <a:sym typeface="Century Gothic"/>
            </a:endParaRPr>
          </a:p>
        </p:txBody>
      </p:sp>
      <p:pic>
        <p:nvPicPr>
          <p:cNvPr id="2" name="Google Shape;149;p1" descr="Green car with plants in it&#10;&#10;Description automatically generated">
            <a:extLst>
              <a:ext uri="{FF2B5EF4-FFF2-40B4-BE49-F238E27FC236}">
                <a16:creationId xmlns:a16="http://schemas.microsoft.com/office/drawing/2014/main" id="{009845EC-3552-CEB3-9541-212DF1783D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970"/>
          <a:stretch/>
        </p:blipFill>
        <p:spPr>
          <a:xfrm>
            <a:off x="5878115" y="2356847"/>
            <a:ext cx="5764497" cy="2900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EE576-F688-6B1D-EC9E-680A35757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72E53-2371-9A3E-31FB-F1B53F144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Who We Are			</a:t>
            </a:r>
            <a:r>
              <a:rPr lang="en-US" sz="2400" dirty="0"/>
              <a:t>Biofuel Land Use Change (BLU-C) Program Team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4E29780-D93C-A9FF-D5F3-B3338B84668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724" y="822121"/>
            <a:ext cx="5954150" cy="5443858"/>
          </a:xfrm>
        </p:spPr>
        <p:txBody>
          <a:bodyPr>
            <a:normAutofit fontScale="85000" lnSpcReduction="20000"/>
          </a:bodyPr>
          <a:lstStyle/>
          <a:p>
            <a:r>
              <a:rPr lang="en-US" b="0" i="0" dirty="0">
                <a:solidFill>
                  <a:srgbClr val="46464A"/>
                </a:solidFill>
                <a:effectLst/>
                <a:latin typeface="Century Gothic" panose="020B0502020202020204" pitchFamily="34" charset="0"/>
              </a:rPr>
              <a:t>ITS-Davis is the largest sustainable transportation focused university research group in the U.S. </a:t>
            </a:r>
          </a:p>
          <a:p>
            <a:pPr lvl="1"/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Founded in 1992</a:t>
            </a:r>
          </a:p>
          <a:p>
            <a:pPr lvl="1"/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150+ researchers, students, faculty and staff </a:t>
            </a:r>
          </a:p>
          <a:p>
            <a:pPr lvl="1"/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$20+ million annual budget</a:t>
            </a:r>
          </a:p>
          <a:p>
            <a:pPr lvl="1"/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Multiple topic-focused centers, including Global South Clean Transportation Center</a:t>
            </a:r>
          </a:p>
          <a:p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ITS-Davis founding Director Dan Sperling is the co-creator of the Low Carbon Fuel Standard</a:t>
            </a:r>
          </a:p>
          <a:p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ITS researchers have published dozens of papers on clean transportation and alternative fuels</a:t>
            </a:r>
          </a:p>
          <a:p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Biofuel Land Use Change (BLU-C) program founded in 2025, with multi-year funding to investigate ILUC issues, especially related to novel feedstocks in emerging markets in Global South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4EA8E-C92C-291B-36B9-CE44C511EDA7}"/>
              </a:ext>
            </a:extLst>
          </p:cNvPr>
          <p:cNvSpPr txBox="1"/>
          <p:nvPr/>
        </p:nvSpPr>
        <p:spPr>
          <a:xfrm>
            <a:off x="7451643" y="3009349"/>
            <a:ext cx="4452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Julie Witcover Ph.D.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Deputy Director – BLU-C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Co-Director – Low Carbon Fuel Policy 		Research Initiative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prstClr val="black"/>
                </a:solidFill>
                <a:latin typeface="Century Gothic"/>
                <a:ea typeface="+mn-ea"/>
              </a:rPr>
              <a:t>Assoc. Project Scientist – ITS-Davis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  <a:sym typeface="Arial"/>
            </a:endParaRPr>
          </a:p>
        </p:txBody>
      </p:sp>
      <p:pic>
        <p:nvPicPr>
          <p:cNvPr id="5" name="Picture 4" descr="A person with a beard and mustache smiling&#10;&#10;Description automatically generated">
            <a:extLst>
              <a:ext uri="{FF2B5EF4-FFF2-40B4-BE49-F238E27FC236}">
                <a16:creationId xmlns:a16="http://schemas.microsoft.com/office/drawing/2014/main" id="{38FE7DB7-6199-4705-9313-4AA240232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9"/>
          <a:stretch/>
        </p:blipFill>
        <p:spPr>
          <a:xfrm>
            <a:off x="6179127" y="1154837"/>
            <a:ext cx="1106261" cy="13275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4FACDC-5374-2FF4-FA4B-587BA52F8EFE}"/>
              </a:ext>
            </a:extLst>
          </p:cNvPr>
          <p:cNvSpPr txBox="1"/>
          <p:nvPr/>
        </p:nvSpPr>
        <p:spPr>
          <a:xfrm>
            <a:off x="7563168" y="1356929"/>
            <a:ext cx="43556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Colin Murphy Ph.D.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Director – BLU-C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Co-Director – Energy Futures Program</a:t>
            </a:r>
          </a:p>
          <a:p>
            <a:pPr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entury Gothic"/>
              </a:rPr>
              <a:t>Co-Director – Low Carbon Fuel Policy</a:t>
            </a:r>
          </a:p>
          <a:p>
            <a:pPr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entury Gothic"/>
              </a:rPr>
              <a:t> 		Research Initiative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E6836-BDC9-403D-EF6E-7FDC2054B6E8}"/>
              </a:ext>
            </a:extLst>
          </p:cNvPr>
          <p:cNvSpPr txBox="1"/>
          <p:nvPr/>
        </p:nvSpPr>
        <p:spPr>
          <a:xfrm>
            <a:off x="7550372" y="4938768"/>
            <a:ext cx="445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Lucas Salgado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Ph.D. Student Trans. Tech. &amp; Policy</a:t>
            </a:r>
          </a:p>
        </p:txBody>
      </p:sp>
      <p:pic>
        <p:nvPicPr>
          <p:cNvPr id="11" name="Picture 2" descr="Julie Witcover">
            <a:extLst>
              <a:ext uri="{FF2B5EF4-FFF2-40B4-BE49-F238E27FC236}">
                <a16:creationId xmlns:a16="http://schemas.microsoft.com/office/drawing/2014/main" id="{3790CF68-DA14-9B30-4143-6EF03AF30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7" y="2874040"/>
            <a:ext cx="1106263" cy="13275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574C9D-1D12-9537-6104-494A3557F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r="8315"/>
          <a:stretch/>
        </p:blipFill>
        <p:spPr bwMode="auto">
          <a:xfrm>
            <a:off x="6179127" y="4661901"/>
            <a:ext cx="1077007" cy="13739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8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6AA9B-30C4-718E-4FAD-C25F3BF12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96722-7CED-C1AB-1ABC-4DE642082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Biofuel Land Use Change (BLU-C) Research Program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CE6FB-2ECB-017A-268D-0D85CCF4CED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4475" y="899112"/>
            <a:ext cx="11758613" cy="5379451"/>
          </a:xfrm>
        </p:spPr>
        <p:txBody>
          <a:bodyPr>
            <a:normAutofit/>
          </a:bodyPr>
          <a:lstStyle/>
          <a:p>
            <a:r>
              <a:rPr lang="en-US" dirty="0"/>
              <a:t>Biofuels are an important and growing element of transportation fuel portfolios and GHG reduction plans in many jurisdictions.</a:t>
            </a:r>
          </a:p>
          <a:p>
            <a:r>
              <a:rPr lang="en-US" dirty="0"/>
              <a:t>Land use change, especially ILUC is an important but highly uncertain part of biofuel GHG assessment. </a:t>
            </a:r>
          </a:p>
          <a:p>
            <a:r>
              <a:rPr lang="en-US" dirty="0"/>
              <a:t>Existing tools produce uncertain results &amp; have limited coverage of some geographies and crop types, especially novel crops in the global south.</a:t>
            </a:r>
          </a:p>
          <a:p>
            <a:r>
              <a:rPr lang="en-US" dirty="0"/>
              <a:t>Most regulatory programs require quantification of ILUC GHG impacts.</a:t>
            </a:r>
          </a:p>
          <a:p>
            <a:pPr lvl="1"/>
            <a:r>
              <a:rPr lang="en-US" dirty="0"/>
              <a:t>Uncertain if model-free approaches (e.g. sustainability certification, co-production) can adequately mitigate ILUC risk, and under what conditions</a:t>
            </a:r>
          </a:p>
          <a:p>
            <a:r>
              <a:rPr lang="en-US" dirty="0"/>
              <a:t>ILUC model development is a complex process, requiring extensive expertise, data resources, and development time.</a:t>
            </a:r>
          </a:p>
          <a:p>
            <a:pPr lvl="1"/>
            <a:r>
              <a:rPr lang="en-US" dirty="0"/>
              <a:t>Developing acceptance within research &amp; regulatory community is also time consuming.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8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28AA4-C84C-7E28-4703-002BC950A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018B8-DA9A-8DAE-C604-CDE17FDE1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Biofuel Land Use Change (BLU-C) Research Program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556B4F-8B44-57A4-AAD8-3F6FF4F61E6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4475" y="899112"/>
            <a:ext cx="11758613" cy="5379451"/>
          </a:xfrm>
        </p:spPr>
        <p:txBody>
          <a:bodyPr>
            <a:normAutofit/>
          </a:bodyPr>
          <a:lstStyle/>
          <a:p>
            <a:r>
              <a:rPr lang="en-US" dirty="0"/>
              <a:t>6-year program funded by unrestricted gift from </a:t>
            </a:r>
            <a:r>
              <a:rPr lang="en-US" dirty="0" err="1"/>
              <a:t>Acelen</a:t>
            </a:r>
            <a:r>
              <a:rPr lang="en-US" dirty="0"/>
              <a:t> Renewables to evaluate &amp; develop ILUC research and modeling approaches, especially for novel crops in the Global South.</a:t>
            </a:r>
          </a:p>
          <a:p>
            <a:r>
              <a:rPr lang="en-US" dirty="0"/>
              <a:t>First project will be to assess ILUC risk from large-scale </a:t>
            </a:r>
            <a:r>
              <a:rPr lang="en-US" dirty="0" err="1">
                <a:solidFill>
                  <a:srgbClr val="46464A"/>
                </a:solidFill>
                <a:latin typeface="Century Gothic" panose="020B0502020202020204" pitchFamily="34" charset="0"/>
              </a:rPr>
              <a:t>macaúba</a:t>
            </a:r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 cultivation on degraded cattle pasture in Brazil</a:t>
            </a:r>
          </a:p>
          <a:p>
            <a:pPr lvl="1"/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Definitions and assessment of “degraded” to be determined analysis</a:t>
            </a:r>
          </a:p>
          <a:p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Two-pronged approach –</a:t>
            </a:r>
          </a:p>
          <a:p>
            <a:pPr lvl="1"/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How can we improve regulatory approaches to ILUC risk assessment and mitigation? This will likely focus on existing analytic frameworks.</a:t>
            </a:r>
          </a:p>
          <a:p>
            <a:pPr lvl="1"/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Is there a better way to assess and mitigate ILUC risk within the regulatory environment? This will look to assess and develop new analytic frameworks.</a:t>
            </a:r>
          </a:p>
          <a:p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BLU-C is envisioned as a research effort &amp; forum to advance regulatory ILUC risk assessment &amp; mitigation broadly, not limited to just the first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44A35-263C-5C40-8ADC-632C1DE23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BLU-C’s First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92DB6-C86A-230C-C172-5916A310F11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4475" y="838551"/>
            <a:ext cx="11758613" cy="5440012"/>
          </a:xfrm>
        </p:spPr>
        <p:txBody>
          <a:bodyPr/>
          <a:lstStyle/>
          <a:p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Literature review &amp; assessment of ILUC modeling methods</a:t>
            </a:r>
          </a:p>
          <a:p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Forming advisory committee to offer guidance &amp; help socialize results. Working to ensure broad representation of many voices, including communities and land use experts from the Global South.</a:t>
            </a:r>
          </a:p>
          <a:p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Will be recruiting a postdoc very soon.</a:t>
            </a:r>
          </a:p>
          <a:p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Conference planned Spring/Summer 2026, likely co-hosted with Prof. Aaron Smith from UC Berkeley</a:t>
            </a:r>
          </a:p>
          <a:p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If you are interested in collaborating, joining the conference, recommending members of the advisory panel, etc. Please email me: cwmurphy@ucdavis.edu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9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244475" y="214314"/>
            <a:ext cx="11758613" cy="68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ct val="100000"/>
            </a:pPr>
            <a:r>
              <a:rPr lang="en-US" dirty="0">
                <a:solidFill>
                  <a:schemeClr val="dk1"/>
                </a:solidFill>
              </a:rPr>
              <a:t>Questions and discussion welcome!</a:t>
            </a:r>
            <a:endParaRPr lang="en-US" sz="2400" b="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245" name="Google Shape;245;p16"/>
          <p:cNvSpPr txBox="1"/>
          <p:nvPr/>
        </p:nvSpPr>
        <p:spPr>
          <a:xfrm>
            <a:off x="344978" y="1325881"/>
            <a:ext cx="4804757" cy="373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1905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Colin Murphy Ph.D.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cwmurphy@ucdavis.edu</a:t>
            </a:r>
            <a:endParaRPr sz="24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lowcarbonfuel.ucdavis.edu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Bluesky: </a:t>
            </a:r>
            <a:r>
              <a:rPr lang="en-US" sz="2400" b="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persuasivescience@bsky.social</a:t>
            </a:r>
            <a:endParaRPr dirty="0"/>
          </a:p>
        </p:txBody>
      </p:sp>
      <p:sp>
        <p:nvSpPr>
          <p:cNvPr id="246" name="Google Shape;246;p16"/>
          <p:cNvSpPr txBox="1"/>
          <p:nvPr/>
        </p:nvSpPr>
        <p:spPr>
          <a:xfrm>
            <a:off x="344978" y="5380837"/>
            <a:ext cx="529599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receive updates regarding the Institute of Transportation Studies research, policy briefs and related work, sign up on our listserv via this link: </a:t>
            </a:r>
            <a:r>
              <a:rPr lang="en-US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its.ucdavis.edu/join-our-mailing-list/</a:t>
            </a:r>
            <a:r>
              <a:rPr lang="en-US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16"/>
          <p:cNvSpPr txBox="1"/>
          <p:nvPr/>
        </p:nvSpPr>
        <p:spPr>
          <a:xfrm>
            <a:off x="5828138" y="1128896"/>
            <a:ext cx="5838305" cy="551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800" b="1" dirty="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Resources</a:t>
            </a:r>
            <a:endParaRPr dirty="0"/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rgbClr val="0563C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Lowcarbonfuel.ucdavis.edu (UCD LCFS Research Group site)</a:t>
            </a:r>
            <a:endParaRPr sz="2500" b="0" dirty="0">
              <a:solidFill>
                <a:srgbClr val="0563C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rgbClr val="0563C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LCFS Web Data Explorer</a:t>
            </a:r>
            <a:endParaRPr sz="2500" b="0" dirty="0">
              <a:solidFill>
                <a:srgbClr val="0563C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dirty="0">
                <a:solidFill>
                  <a:srgbClr val="0563C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Driving California’s Transportation Emissions to Zero by 2045</a:t>
            </a:r>
            <a:endParaRPr sz="2500" b="0" dirty="0">
              <a:solidFill>
                <a:srgbClr val="0563C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Fuel Policy Scenario Modeling (FPSM) of Low Carbon Fuel Standard Targets for 2030 and Beyond</a:t>
            </a:r>
            <a:endParaRPr sz="25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i="0" u="sng" dirty="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Updated Fuel Portfolio Scenario Modeling to Inform 2024 Low Carbon Fuel Standard Rulemaking</a:t>
            </a:r>
            <a:endParaRPr lang="en-US" sz="2500" b="0" i="0" u="sng" dirty="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342931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dirty="0">
                <a:latin typeface="Century Gothic" panose="020B0502020202020204" pitchFamily="34" charset="0"/>
                <a:hlinkClick r:id="rId10"/>
              </a:rPr>
              <a:t>Technology and Fuel Transition Scenarios to Low Greenhouse Gas Futures for Cars and Trucks in California to 2050</a:t>
            </a:r>
            <a:endParaRPr lang="en-US" sz="2500" dirty="0">
              <a:latin typeface="Century Gothic" panose="020B0502020202020204" pitchFamily="34" charset="0"/>
              <a:hlinkClick r:id="rId11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dirty="0">
                <a:latin typeface="Century Gothic" panose="020B0502020202020204" pitchFamily="34" charset="0"/>
                <a:hlinkClick r:id="rId11"/>
              </a:rPr>
              <a:t>Comparative Assessment of the EU and US Policy Frameworks to Promote Low-Carbon Fuels in Aviation and Shipping</a:t>
            </a:r>
            <a:endParaRPr sz="2500" b="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Multijurisdictional Status Review of Low Carbon Fuel Standards, 2010–2020 Q2; California, Oregon, and British Columbia</a:t>
            </a:r>
            <a:endParaRPr sz="25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Improving Credit Quantification Under the LCFS: The Case for a Fractional Displacement Approach</a:t>
            </a:r>
            <a:endParaRPr sz="25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Modeling expected air quality impacts of Oregon's proposed expanded clean fuels program - ScienceDirect</a:t>
            </a:r>
            <a:endParaRPr sz="25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Current Methods for Life Cycle Analyses of Low-Carbon Transportation Fuels in the United States</a:t>
            </a:r>
            <a:r>
              <a:rPr lang="en-US" sz="25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(National Academies report)</a:t>
            </a:r>
            <a:endParaRPr dirty="0"/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Making Policy in the Absence of Certainty: Risk-Aware Consideration of Indirect Land Use Change (ILUC) Estimates for Biofuels</a:t>
            </a:r>
            <a:endParaRPr sz="25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05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24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05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24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05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24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C Davis Secondary Colors - High-Contrast">
      <a:dk1>
        <a:srgbClr val="000000"/>
      </a:dk1>
      <a:lt1>
        <a:srgbClr val="FFFFFF"/>
      </a:lt1>
      <a:dk2>
        <a:srgbClr val="022851"/>
      </a:dk2>
      <a:lt2>
        <a:srgbClr val="E7E6E6"/>
      </a:lt2>
      <a:accent1>
        <a:srgbClr val="AADA91"/>
      </a:accent1>
      <a:accent2>
        <a:srgbClr val="481268"/>
      </a:accent2>
      <a:accent3>
        <a:srgbClr val="008EAA"/>
      </a:accent3>
      <a:accent4>
        <a:srgbClr val="266041"/>
      </a:accent4>
      <a:accent5>
        <a:srgbClr val="F18A00"/>
      </a:accent5>
      <a:accent6>
        <a:srgbClr val="79242F"/>
      </a:accent6>
      <a:hlink>
        <a:srgbClr val="008EAA"/>
      </a:hlink>
      <a:folHlink>
        <a:srgbClr val="F18A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C Davis Secondary Colors - High-Contrast">
      <a:dk1>
        <a:srgbClr val="000000"/>
      </a:dk1>
      <a:lt1>
        <a:srgbClr val="FFFFFF"/>
      </a:lt1>
      <a:dk2>
        <a:srgbClr val="022851"/>
      </a:dk2>
      <a:lt2>
        <a:srgbClr val="E7E6E6"/>
      </a:lt2>
      <a:accent1>
        <a:srgbClr val="AADA91"/>
      </a:accent1>
      <a:accent2>
        <a:srgbClr val="481268"/>
      </a:accent2>
      <a:accent3>
        <a:srgbClr val="008EAA"/>
      </a:accent3>
      <a:accent4>
        <a:srgbClr val="266041"/>
      </a:accent4>
      <a:accent5>
        <a:srgbClr val="F18A00"/>
      </a:accent5>
      <a:accent6>
        <a:srgbClr val="79242F"/>
      </a:accent6>
      <a:hlink>
        <a:srgbClr val="008EAA"/>
      </a:hlink>
      <a:folHlink>
        <a:srgbClr val="F18A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2601200F3D046825A75DF5A6E819F" ma:contentTypeVersion="19" ma:contentTypeDescription="Create a new document." ma:contentTypeScope="" ma:versionID="afc1ba1c9bb591d69d7214efababc163">
  <xsd:schema xmlns:xsd="http://www.w3.org/2001/XMLSchema" xmlns:xs="http://www.w3.org/2001/XMLSchema" xmlns:p="http://schemas.microsoft.com/office/2006/metadata/properties" xmlns:ns1="http://schemas.microsoft.com/sharepoint/v3" xmlns:ns2="79adf513-09a8-4850-8ad5-7ab91760ab77" xmlns:ns3="f01af37b-b357-48b0-a576-b64b7e6d7c4b" targetNamespace="http://schemas.microsoft.com/office/2006/metadata/properties" ma:root="true" ma:fieldsID="3a5afd62d34146b17e0875da11510999" ns1:_="" ns2:_="" ns3:_="">
    <xsd:import namespace="http://schemas.microsoft.com/sharepoint/v3"/>
    <xsd:import namespace="79adf513-09a8-4850-8ad5-7ab91760ab77"/>
    <xsd:import namespace="f01af37b-b357-48b0-a576-b64b7e6d7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df513-09a8-4850-8ad5-7ab91760ab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5073050-3fd1-4e92-a2b5-a3b9c7057e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af37b-b357-48b0-a576-b64b7e6d7c4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d36659e-3135-4dd3-8b42-93ada21b5fbd}" ma:internalName="TaxCatchAll" ma:showField="CatchAllData" ma:web="f01af37b-b357-48b0-a576-b64b7e6d7c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9adf513-09a8-4850-8ad5-7ab91760ab77">
      <Terms xmlns="http://schemas.microsoft.com/office/infopath/2007/PartnerControls"/>
    </lcf76f155ced4ddcb4097134ff3c332f>
    <TaxCatchAll xmlns="f01af37b-b357-48b0-a576-b64b7e6d7c4b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9A3B03F-565C-4B97-9E08-6C0F7B106FBE}"/>
</file>

<file path=customXml/itemProps2.xml><?xml version="1.0" encoding="utf-8"?>
<ds:datastoreItem xmlns:ds="http://schemas.openxmlformats.org/officeDocument/2006/customXml" ds:itemID="{FC33E21F-2DFF-4A3F-AF68-2BE97B88F275}"/>
</file>

<file path=customXml/itemProps3.xml><?xml version="1.0" encoding="utf-8"?>
<ds:datastoreItem xmlns:ds="http://schemas.openxmlformats.org/officeDocument/2006/customXml" ds:itemID="{C1C12B4C-62B2-468A-8268-3D36FA74C8A2}"/>
</file>

<file path=docProps/app.xml><?xml version="1.0" encoding="utf-8"?>
<Properties xmlns="http://schemas.openxmlformats.org/officeDocument/2006/extended-properties" xmlns:vt="http://schemas.openxmlformats.org/officeDocument/2006/docPropsVTypes">
  <TotalTime>28327</TotalTime>
  <Words>869</Words>
  <Application>Microsoft Office PowerPoint</Application>
  <PresentationFormat>Widescreen</PresentationFormat>
  <Paragraphs>76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Century Gothic</vt:lpstr>
      <vt:lpstr>Cambria</vt:lpstr>
      <vt:lpstr>Calibri</vt:lpstr>
      <vt:lpstr>Custom Design</vt:lpstr>
      <vt:lpstr>Custom Design</vt:lpstr>
      <vt:lpstr>Uncertainty and Risk in ILUC Modeling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Dominick Fortunato</dc:creator>
  <cp:lastModifiedBy>Colin W Murphy</cp:lastModifiedBy>
  <cp:revision>46</cp:revision>
  <dcterms:created xsi:type="dcterms:W3CDTF">2021-10-22T18:42:19Z</dcterms:created>
  <dcterms:modified xsi:type="dcterms:W3CDTF">2025-11-06T17:17:53Z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0x010100FF72601200F3D046825A75DF5A6E819F</vt:lpwstr>
  </property>
</Properties>
</file>