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5"/>
  </p:sldMasterIdLst>
  <p:notesMasterIdLst>
    <p:notesMasterId r:id="rId30"/>
  </p:notesMasterIdLst>
  <p:handoutMasterIdLst>
    <p:handoutMasterId r:id="rId31"/>
  </p:handoutMasterIdLst>
  <p:sldIdLst>
    <p:sldId id="256" r:id="rId6"/>
    <p:sldId id="257" r:id="rId7"/>
    <p:sldId id="309" r:id="rId8"/>
    <p:sldId id="259" r:id="rId9"/>
    <p:sldId id="295" r:id="rId10"/>
    <p:sldId id="272" r:id="rId11"/>
    <p:sldId id="273" r:id="rId12"/>
    <p:sldId id="333" r:id="rId13"/>
    <p:sldId id="343" r:id="rId14"/>
    <p:sldId id="342" r:id="rId15"/>
    <p:sldId id="315" r:id="rId16"/>
    <p:sldId id="334" r:id="rId17"/>
    <p:sldId id="350" r:id="rId18"/>
    <p:sldId id="351" r:id="rId19"/>
    <p:sldId id="352" r:id="rId20"/>
    <p:sldId id="353" r:id="rId21"/>
    <p:sldId id="354" r:id="rId22"/>
    <p:sldId id="355" r:id="rId23"/>
    <p:sldId id="356" r:id="rId24"/>
    <p:sldId id="357" r:id="rId25"/>
    <p:sldId id="348" r:id="rId26"/>
    <p:sldId id="302" r:id="rId27"/>
    <p:sldId id="271" r:id="rId28"/>
    <p:sldId id="279" r:id="rId29"/>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Franklin Gothic Book"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Franklin Gothic Book"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Franklin Gothic Book"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Franklin Gothic Book"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Franklin Gothic Book" charset="0"/>
        <a:ea typeface="ＭＳ Ｐゴシック" charset="0"/>
        <a:cs typeface="ＭＳ Ｐゴシック" charset="0"/>
      </a:defRPr>
    </a:lvl5pPr>
    <a:lvl6pPr marL="2286000" algn="l" defTabSz="457200" rtl="0" eaLnBrk="1" latinLnBrk="0" hangingPunct="1">
      <a:defRPr kern="1200">
        <a:solidFill>
          <a:schemeClr val="tx1"/>
        </a:solidFill>
        <a:latin typeface="Franklin Gothic Book" charset="0"/>
        <a:ea typeface="ＭＳ Ｐゴシック" charset="0"/>
        <a:cs typeface="ＭＳ Ｐゴシック" charset="0"/>
      </a:defRPr>
    </a:lvl6pPr>
    <a:lvl7pPr marL="2743200" algn="l" defTabSz="457200" rtl="0" eaLnBrk="1" latinLnBrk="0" hangingPunct="1">
      <a:defRPr kern="1200">
        <a:solidFill>
          <a:schemeClr val="tx1"/>
        </a:solidFill>
        <a:latin typeface="Franklin Gothic Book" charset="0"/>
        <a:ea typeface="ＭＳ Ｐゴシック" charset="0"/>
        <a:cs typeface="ＭＳ Ｐゴシック" charset="0"/>
      </a:defRPr>
    </a:lvl7pPr>
    <a:lvl8pPr marL="3200400" algn="l" defTabSz="457200" rtl="0" eaLnBrk="1" latinLnBrk="0" hangingPunct="1">
      <a:defRPr kern="1200">
        <a:solidFill>
          <a:schemeClr val="tx1"/>
        </a:solidFill>
        <a:latin typeface="Franklin Gothic Book" charset="0"/>
        <a:ea typeface="ＭＳ Ｐゴシック" charset="0"/>
        <a:cs typeface="ＭＳ Ｐゴシック" charset="0"/>
      </a:defRPr>
    </a:lvl8pPr>
    <a:lvl9pPr marL="3657600" algn="l" defTabSz="457200" rtl="0" eaLnBrk="1" latinLnBrk="0" hangingPunct="1">
      <a:defRPr kern="1200">
        <a:solidFill>
          <a:schemeClr val="tx1"/>
        </a:solidFill>
        <a:latin typeface="Franklin Gothic Book" charset="0"/>
        <a:ea typeface="ＭＳ Ｐゴシック" charset="0"/>
        <a:cs typeface="ＭＳ Ｐゴシック" charset="0"/>
      </a:defRPr>
    </a:lvl9pPr>
  </p:defaultTextStyle>
  <p:extLst>
    <p:ext uri="{521415D9-36F7-43E2-AB2F-B90AF26B5E84}">
      <p14:sectionLst xmlns:p14="http://schemas.microsoft.com/office/powerpoint/2010/main">
        <p14:section name="Default Section" id="{9A44F07B-5861-494C-83D1-23970C63714F}">
          <p14:sldIdLst>
            <p14:sldId id="256"/>
            <p14:sldId id="257"/>
            <p14:sldId id="309"/>
            <p14:sldId id="259"/>
            <p14:sldId id="295"/>
            <p14:sldId id="272"/>
            <p14:sldId id="273"/>
            <p14:sldId id="333"/>
            <p14:sldId id="343"/>
            <p14:sldId id="342"/>
            <p14:sldId id="315"/>
            <p14:sldId id="334"/>
            <p14:sldId id="350"/>
            <p14:sldId id="351"/>
            <p14:sldId id="352"/>
            <p14:sldId id="353"/>
            <p14:sldId id="354"/>
            <p14:sldId id="355"/>
            <p14:sldId id="356"/>
            <p14:sldId id="357"/>
            <p14:sldId id="348"/>
            <p14:sldId id="302"/>
            <p14:sldId id="271"/>
            <p14:sldId id="27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 Chen" initials="DC" lastIdx="1" clrIdx="0">
    <p:extLst>
      <p:ext uri="{19B8F6BF-5375-455C-9EA6-DF929625EA0E}">
        <p15:presenceInfo xmlns:p15="http://schemas.microsoft.com/office/powerpoint/2012/main" userId="S-1-5-21-1538631513-416410304-3002070310-9126" providerId="AD"/>
      </p:ext>
    </p:extLst>
  </p:cmAuthor>
  <p:cmAuthor id="2" name="Sicat, Maritess@ARB" initials="SM" lastIdx="3" clrIdx="1">
    <p:extLst>
      <p:ext uri="{19B8F6BF-5375-455C-9EA6-DF929625EA0E}">
        <p15:presenceInfo xmlns:p15="http://schemas.microsoft.com/office/powerpoint/2012/main" userId="S-1-5-21-1538631513-416410304-3002070310-81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5814" autoAdjust="0"/>
  </p:normalViewPr>
  <p:slideViewPr>
    <p:cSldViewPr snapToGrid="0" snapToObjects="1">
      <p:cViewPr varScale="1">
        <p:scale>
          <a:sx n="87" d="100"/>
          <a:sy n="87" d="100"/>
        </p:scale>
        <p:origin x="2286" y="90"/>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commentAuthors" Target="commentAuthor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5E5F10-CF97-4751-B9BC-1A718EA4477B}"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8CC502B0-EB04-4AC5-B3EC-F2B382691843}">
      <dgm:prSet phldrT="[Text]"/>
      <dgm:spPr/>
      <dgm:t>
        <a:bodyPr/>
        <a:lstStyle/>
        <a:p>
          <a:r>
            <a:rPr lang="en-US" dirty="0" smtClean="0"/>
            <a:t>On-Road (New)</a:t>
          </a:r>
          <a:endParaRPr lang="en-US" dirty="0"/>
        </a:p>
      </dgm:t>
    </dgm:pt>
    <dgm:pt modelId="{FCD2AC3C-8F6F-4B19-8B73-0293093B0A06}" type="parTrans" cxnId="{12563DEC-70CE-4F4C-8ECF-1DE2EA60B4C7}">
      <dgm:prSet/>
      <dgm:spPr/>
      <dgm:t>
        <a:bodyPr/>
        <a:lstStyle/>
        <a:p>
          <a:endParaRPr lang="en-US"/>
        </a:p>
      </dgm:t>
    </dgm:pt>
    <dgm:pt modelId="{F611E7E4-BB55-4C6E-94D6-62D9B66255E3}" type="sibTrans" cxnId="{12563DEC-70CE-4F4C-8ECF-1DE2EA60B4C7}">
      <dgm:prSet/>
      <dgm:spPr/>
      <dgm:t>
        <a:bodyPr/>
        <a:lstStyle/>
        <a:p>
          <a:endParaRPr lang="en-US"/>
        </a:p>
      </dgm:t>
    </dgm:pt>
    <dgm:pt modelId="{9311A0FD-E830-4E71-B4C3-65AD9C743B21}">
      <dgm:prSet phldrT="[Text]"/>
      <dgm:spPr/>
      <dgm:t>
        <a:bodyPr/>
        <a:lstStyle/>
        <a:p>
          <a:r>
            <a:rPr lang="en-US" dirty="0" smtClean="0"/>
            <a:t>ZE Powertrain Certification</a:t>
          </a:r>
          <a:endParaRPr lang="en-US" dirty="0"/>
        </a:p>
      </dgm:t>
    </dgm:pt>
    <dgm:pt modelId="{F4B6EBC0-54B3-4D01-938A-62C36ADFB320}" type="parTrans" cxnId="{FF91C898-633C-4CD4-A671-E754498B73B2}">
      <dgm:prSet/>
      <dgm:spPr/>
      <dgm:t>
        <a:bodyPr/>
        <a:lstStyle/>
        <a:p>
          <a:endParaRPr lang="en-US"/>
        </a:p>
      </dgm:t>
    </dgm:pt>
    <dgm:pt modelId="{862316EC-6240-4EE6-B695-AED6F7209D45}" type="sibTrans" cxnId="{FF91C898-633C-4CD4-A671-E754498B73B2}">
      <dgm:prSet/>
      <dgm:spPr/>
      <dgm:t>
        <a:bodyPr/>
        <a:lstStyle/>
        <a:p>
          <a:endParaRPr lang="en-US"/>
        </a:p>
      </dgm:t>
    </dgm:pt>
    <dgm:pt modelId="{65AEA579-1A24-436D-80F9-E5F563EB9A7D}">
      <dgm:prSet phldrT="[Text]"/>
      <dgm:spPr/>
      <dgm:t>
        <a:bodyPr/>
        <a:lstStyle/>
        <a:p>
          <a:r>
            <a:rPr lang="en-US" dirty="0" smtClean="0"/>
            <a:t>Vehicle GHG Certification</a:t>
          </a:r>
          <a:endParaRPr lang="en-US" dirty="0"/>
        </a:p>
      </dgm:t>
    </dgm:pt>
    <dgm:pt modelId="{53616A3E-66D7-4CCD-A6A3-6BDB7202F3C8}" type="parTrans" cxnId="{AEAF709D-C122-46CE-8863-CCAA8DE20019}">
      <dgm:prSet/>
      <dgm:spPr/>
      <dgm:t>
        <a:bodyPr/>
        <a:lstStyle/>
        <a:p>
          <a:endParaRPr lang="en-US"/>
        </a:p>
      </dgm:t>
    </dgm:pt>
    <dgm:pt modelId="{F81AB534-A52C-498B-83B4-06F1A7F690A3}" type="sibTrans" cxnId="{AEAF709D-C122-46CE-8863-CCAA8DE20019}">
      <dgm:prSet/>
      <dgm:spPr/>
      <dgm:t>
        <a:bodyPr/>
        <a:lstStyle/>
        <a:p>
          <a:endParaRPr lang="en-US"/>
        </a:p>
      </dgm:t>
    </dgm:pt>
    <dgm:pt modelId="{71F2261B-F53A-4129-BA30-D8BCF2748E2E}">
      <dgm:prSet phldrT="[Text]"/>
      <dgm:spPr/>
      <dgm:t>
        <a:bodyPr/>
        <a:lstStyle/>
        <a:p>
          <a:r>
            <a:rPr lang="en-US" dirty="0" smtClean="0"/>
            <a:t> Aftermarket</a:t>
          </a:r>
        </a:p>
        <a:p>
          <a:r>
            <a:rPr lang="en-US" dirty="0" smtClean="0"/>
            <a:t>Parts</a:t>
          </a:r>
          <a:endParaRPr lang="en-US" dirty="0"/>
        </a:p>
      </dgm:t>
    </dgm:pt>
    <dgm:pt modelId="{1D272183-7DC9-4483-B415-FDE6DBE6A3F8}" type="parTrans" cxnId="{EFE4ABA4-AA60-475C-B7DB-460F235D2599}">
      <dgm:prSet/>
      <dgm:spPr/>
      <dgm:t>
        <a:bodyPr/>
        <a:lstStyle/>
        <a:p>
          <a:endParaRPr lang="en-US"/>
        </a:p>
      </dgm:t>
    </dgm:pt>
    <dgm:pt modelId="{9A79FCAE-BB44-414A-8B8A-F21C0B58F404}" type="sibTrans" cxnId="{EFE4ABA4-AA60-475C-B7DB-460F235D2599}">
      <dgm:prSet/>
      <dgm:spPr/>
      <dgm:t>
        <a:bodyPr/>
        <a:lstStyle/>
        <a:p>
          <a:endParaRPr lang="en-US"/>
        </a:p>
      </dgm:t>
    </dgm:pt>
    <dgm:pt modelId="{4A6C0CC7-BAD8-4811-AFB1-36D48D8E1C4B}">
      <dgm:prSet phldrT="[Text]"/>
      <dgm:spPr/>
      <dgm:t>
        <a:bodyPr/>
        <a:lstStyle/>
        <a:p>
          <a:r>
            <a:rPr lang="en-US" dirty="0" smtClean="0"/>
            <a:t>ZE Powertrain Certification</a:t>
          </a:r>
          <a:endParaRPr lang="en-US" dirty="0"/>
        </a:p>
      </dgm:t>
    </dgm:pt>
    <dgm:pt modelId="{F058D06B-CF75-4E38-BDF9-8E3803E984AA}" type="parTrans" cxnId="{0379DBCE-1F88-475F-9B79-D748EA102E46}">
      <dgm:prSet/>
      <dgm:spPr/>
      <dgm:t>
        <a:bodyPr/>
        <a:lstStyle/>
        <a:p>
          <a:endParaRPr lang="en-US"/>
        </a:p>
      </dgm:t>
    </dgm:pt>
    <dgm:pt modelId="{EADDD02C-3C7B-47E3-8930-4A163070A292}" type="sibTrans" cxnId="{0379DBCE-1F88-475F-9B79-D748EA102E46}">
      <dgm:prSet/>
      <dgm:spPr/>
      <dgm:t>
        <a:bodyPr/>
        <a:lstStyle/>
        <a:p>
          <a:endParaRPr lang="en-US"/>
        </a:p>
      </dgm:t>
    </dgm:pt>
    <dgm:pt modelId="{1654A5A4-4A0F-441E-8935-7797C351F3BC}">
      <dgm:prSet phldrT="[Text]"/>
      <dgm:spPr/>
      <dgm:t>
        <a:bodyPr/>
        <a:lstStyle/>
        <a:p>
          <a:r>
            <a:rPr lang="en-US" dirty="0" smtClean="0"/>
            <a:t>Conversion Approval</a:t>
          </a:r>
          <a:endParaRPr lang="en-US" dirty="0"/>
        </a:p>
      </dgm:t>
    </dgm:pt>
    <dgm:pt modelId="{156ADFB1-5397-472D-AEAC-715400897B7A}" type="parTrans" cxnId="{B6C77164-4A58-40E9-97D9-5FBAA1AEC18E}">
      <dgm:prSet/>
      <dgm:spPr/>
      <dgm:t>
        <a:bodyPr/>
        <a:lstStyle/>
        <a:p>
          <a:endParaRPr lang="en-US"/>
        </a:p>
      </dgm:t>
    </dgm:pt>
    <dgm:pt modelId="{82A239BD-BDEF-4FB8-8318-88A9DB700EFF}" type="sibTrans" cxnId="{B6C77164-4A58-40E9-97D9-5FBAA1AEC18E}">
      <dgm:prSet/>
      <dgm:spPr/>
      <dgm:t>
        <a:bodyPr/>
        <a:lstStyle/>
        <a:p>
          <a:endParaRPr lang="en-US"/>
        </a:p>
      </dgm:t>
    </dgm:pt>
    <dgm:pt modelId="{A47AACB4-4BC1-4238-85F1-CB11327805FF}">
      <dgm:prSet phldrT="[Text]"/>
      <dgm:spPr/>
      <dgm:t>
        <a:bodyPr/>
        <a:lstStyle/>
        <a:p>
          <a:r>
            <a:rPr lang="en-US" dirty="0" smtClean="0"/>
            <a:t>Off-Road (Optional)</a:t>
          </a:r>
          <a:endParaRPr lang="en-US" dirty="0"/>
        </a:p>
      </dgm:t>
    </dgm:pt>
    <dgm:pt modelId="{9B81FF1F-3110-41A6-AD4C-9856ED389A54}" type="parTrans" cxnId="{BFC3A1A7-1A27-4B76-B6A0-1A20FCED4F9E}">
      <dgm:prSet/>
      <dgm:spPr/>
      <dgm:t>
        <a:bodyPr/>
        <a:lstStyle/>
        <a:p>
          <a:endParaRPr lang="en-US"/>
        </a:p>
      </dgm:t>
    </dgm:pt>
    <dgm:pt modelId="{99372ADE-478E-4892-BEA7-7D04BAC892C8}" type="sibTrans" cxnId="{BFC3A1A7-1A27-4B76-B6A0-1A20FCED4F9E}">
      <dgm:prSet/>
      <dgm:spPr/>
      <dgm:t>
        <a:bodyPr/>
        <a:lstStyle/>
        <a:p>
          <a:endParaRPr lang="en-US"/>
        </a:p>
      </dgm:t>
    </dgm:pt>
    <dgm:pt modelId="{773D6363-1139-415A-A0BC-5DF26DC73948}">
      <dgm:prSet phldrT="[Text]"/>
      <dgm:spPr/>
      <dgm:t>
        <a:bodyPr/>
        <a:lstStyle/>
        <a:p>
          <a:r>
            <a:rPr lang="en-US" dirty="0" smtClean="0"/>
            <a:t>ZE Powertrain Certification</a:t>
          </a:r>
          <a:endParaRPr lang="en-US" dirty="0"/>
        </a:p>
      </dgm:t>
    </dgm:pt>
    <dgm:pt modelId="{6F4F5D1F-307E-470A-B9C5-487F13908F5F}" type="parTrans" cxnId="{B6010558-03B5-407A-A002-863DB810FE3D}">
      <dgm:prSet/>
      <dgm:spPr/>
      <dgm:t>
        <a:bodyPr/>
        <a:lstStyle/>
        <a:p>
          <a:endParaRPr lang="en-US"/>
        </a:p>
      </dgm:t>
    </dgm:pt>
    <dgm:pt modelId="{1D4D5E10-5A2F-4B90-A57E-5AC91648A655}" type="sibTrans" cxnId="{B6010558-03B5-407A-A002-863DB810FE3D}">
      <dgm:prSet/>
      <dgm:spPr/>
      <dgm:t>
        <a:bodyPr/>
        <a:lstStyle/>
        <a:p>
          <a:endParaRPr lang="en-US"/>
        </a:p>
      </dgm:t>
    </dgm:pt>
    <dgm:pt modelId="{4395DEB8-7BC8-4966-AE1E-547949EE86AE}" type="pres">
      <dgm:prSet presAssocID="{595E5F10-CF97-4751-B9BC-1A718EA4477B}" presName="Name0" presStyleCnt="0">
        <dgm:presLayoutVars>
          <dgm:chPref val="3"/>
          <dgm:dir/>
          <dgm:animLvl val="lvl"/>
          <dgm:resizeHandles/>
        </dgm:presLayoutVars>
      </dgm:prSet>
      <dgm:spPr/>
      <dgm:t>
        <a:bodyPr/>
        <a:lstStyle/>
        <a:p>
          <a:endParaRPr lang="en-US"/>
        </a:p>
      </dgm:t>
    </dgm:pt>
    <dgm:pt modelId="{B6626F41-9370-4492-A6DB-D7269706FCBA}" type="pres">
      <dgm:prSet presAssocID="{8CC502B0-EB04-4AC5-B3EC-F2B382691843}" presName="horFlow" presStyleCnt="0"/>
      <dgm:spPr/>
    </dgm:pt>
    <dgm:pt modelId="{5AA61F44-0692-464D-B15D-D9D8E4EC113F}" type="pres">
      <dgm:prSet presAssocID="{8CC502B0-EB04-4AC5-B3EC-F2B382691843}" presName="bigChev" presStyleLbl="node1" presStyleIdx="0" presStyleCnt="3"/>
      <dgm:spPr/>
      <dgm:t>
        <a:bodyPr/>
        <a:lstStyle/>
        <a:p>
          <a:endParaRPr lang="en-US"/>
        </a:p>
      </dgm:t>
    </dgm:pt>
    <dgm:pt modelId="{F9F10C3D-95AC-4A04-A8B2-D44831319593}" type="pres">
      <dgm:prSet presAssocID="{F4B6EBC0-54B3-4D01-938A-62C36ADFB320}" presName="parTrans" presStyleCnt="0"/>
      <dgm:spPr/>
    </dgm:pt>
    <dgm:pt modelId="{FBF51755-459F-49C1-B6F4-6631FBAB49DE}" type="pres">
      <dgm:prSet presAssocID="{9311A0FD-E830-4E71-B4C3-65AD9C743B21}" presName="node" presStyleLbl="alignAccFollowNode1" presStyleIdx="0" presStyleCnt="5">
        <dgm:presLayoutVars>
          <dgm:bulletEnabled val="1"/>
        </dgm:presLayoutVars>
      </dgm:prSet>
      <dgm:spPr/>
      <dgm:t>
        <a:bodyPr/>
        <a:lstStyle/>
        <a:p>
          <a:endParaRPr lang="en-US"/>
        </a:p>
      </dgm:t>
    </dgm:pt>
    <dgm:pt modelId="{FE2C5F49-FF5F-4C7F-9B4B-D660F8A0F5CB}" type="pres">
      <dgm:prSet presAssocID="{862316EC-6240-4EE6-B695-AED6F7209D45}" presName="sibTrans" presStyleCnt="0"/>
      <dgm:spPr/>
    </dgm:pt>
    <dgm:pt modelId="{B70E02D2-85AC-4169-AEBB-6C6A5BD33B94}" type="pres">
      <dgm:prSet presAssocID="{65AEA579-1A24-436D-80F9-E5F563EB9A7D}" presName="node" presStyleLbl="alignAccFollowNode1" presStyleIdx="1" presStyleCnt="5">
        <dgm:presLayoutVars>
          <dgm:bulletEnabled val="1"/>
        </dgm:presLayoutVars>
      </dgm:prSet>
      <dgm:spPr/>
      <dgm:t>
        <a:bodyPr/>
        <a:lstStyle/>
        <a:p>
          <a:endParaRPr lang="en-US"/>
        </a:p>
      </dgm:t>
    </dgm:pt>
    <dgm:pt modelId="{08E5570C-85DB-4217-8C78-3AE9D41EAB74}" type="pres">
      <dgm:prSet presAssocID="{8CC502B0-EB04-4AC5-B3EC-F2B382691843}" presName="vSp" presStyleCnt="0"/>
      <dgm:spPr/>
    </dgm:pt>
    <dgm:pt modelId="{4B0F2555-A5E3-46EC-B2E8-0A38E0658A69}" type="pres">
      <dgm:prSet presAssocID="{71F2261B-F53A-4129-BA30-D8BCF2748E2E}" presName="horFlow" presStyleCnt="0"/>
      <dgm:spPr/>
    </dgm:pt>
    <dgm:pt modelId="{01CC7793-080F-47A7-8E25-654C94922950}" type="pres">
      <dgm:prSet presAssocID="{71F2261B-F53A-4129-BA30-D8BCF2748E2E}" presName="bigChev" presStyleLbl="node1" presStyleIdx="1" presStyleCnt="3"/>
      <dgm:spPr/>
      <dgm:t>
        <a:bodyPr/>
        <a:lstStyle/>
        <a:p>
          <a:endParaRPr lang="en-US"/>
        </a:p>
      </dgm:t>
    </dgm:pt>
    <dgm:pt modelId="{8523556F-091C-4970-9FA1-EE800477F8B7}" type="pres">
      <dgm:prSet presAssocID="{F058D06B-CF75-4E38-BDF9-8E3803E984AA}" presName="parTrans" presStyleCnt="0"/>
      <dgm:spPr/>
    </dgm:pt>
    <dgm:pt modelId="{1DFB1137-82B3-4AA2-881D-FAFC5F8395F2}" type="pres">
      <dgm:prSet presAssocID="{4A6C0CC7-BAD8-4811-AFB1-36D48D8E1C4B}" presName="node" presStyleLbl="alignAccFollowNode1" presStyleIdx="2" presStyleCnt="5">
        <dgm:presLayoutVars>
          <dgm:bulletEnabled val="1"/>
        </dgm:presLayoutVars>
      </dgm:prSet>
      <dgm:spPr/>
      <dgm:t>
        <a:bodyPr/>
        <a:lstStyle/>
        <a:p>
          <a:endParaRPr lang="en-US"/>
        </a:p>
      </dgm:t>
    </dgm:pt>
    <dgm:pt modelId="{8E0E3A40-680D-4054-A5C5-C6451E57390A}" type="pres">
      <dgm:prSet presAssocID="{EADDD02C-3C7B-47E3-8930-4A163070A292}" presName="sibTrans" presStyleCnt="0"/>
      <dgm:spPr/>
    </dgm:pt>
    <dgm:pt modelId="{CF887D5C-71A2-495B-83A4-94D3F687D539}" type="pres">
      <dgm:prSet presAssocID="{1654A5A4-4A0F-441E-8935-7797C351F3BC}" presName="node" presStyleLbl="alignAccFollowNode1" presStyleIdx="3" presStyleCnt="5">
        <dgm:presLayoutVars>
          <dgm:bulletEnabled val="1"/>
        </dgm:presLayoutVars>
      </dgm:prSet>
      <dgm:spPr/>
      <dgm:t>
        <a:bodyPr/>
        <a:lstStyle/>
        <a:p>
          <a:endParaRPr lang="en-US"/>
        </a:p>
      </dgm:t>
    </dgm:pt>
    <dgm:pt modelId="{7FB723F0-8F97-4E4D-94D8-4D9A83A9258F}" type="pres">
      <dgm:prSet presAssocID="{71F2261B-F53A-4129-BA30-D8BCF2748E2E}" presName="vSp" presStyleCnt="0"/>
      <dgm:spPr/>
    </dgm:pt>
    <dgm:pt modelId="{2FDA23B9-D8AA-4D8D-9346-EC7992BEC319}" type="pres">
      <dgm:prSet presAssocID="{A47AACB4-4BC1-4238-85F1-CB11327805FF}" presName="horFlow" presStyleCnt="0"/>
      <dgm:spPr/>
    </dgm:pt>
    <dgm:pt modelId="{F24CDBEE-E0FC-4E78-9B9B-70C8835DCD69}" type="pres">
      <dgm:prSet presAssocID="{A47AACB4-4BC1-4238-85F1-CB11327805FF}" presName="bigChev" presStyleLbl="node1" presStyleIdx="2" presStyleCnt="3"/>
      <dgm:spPr/>
      <dgm:t>
        <a:bodyPr/>
        <a:lstStyle/>
        <a:p>
          <a:endParaRPr lang="en-US"/>
        </a:p>
      </dgm:t>
    </dgm:pt>
    <dgm:pt modelId="{8F67A183-C0D8-47C9-8FBF-74C0EDDA6340}" type="pres">
      <dgm:prSet presAssocID="{6F4F5D1F-307E-470A-B9C5-487F13908F5F}" presName="parTrans" presStyleCnt="0"/>
      <dgm:spPr/>
    </dgm:pt>
    <dgm:pt modelId="{E6D1000F-5F55-4229-A9FA-FA57CB40E0AC}" type="pres">
      <dgm:prSet presAssocID="{773D6363-1139-415A-A0BC-5DF26DC73948}" presName="node" presStyleLbl="alignAccFollowNode1" presStyleIdx="4" presStyleCnt="5">
        <dgm:presLayoutVars>
          <dgm:bulletEnabled val="1"/>
        </dgm:presLayoutVars>
      </dgm:prSet>
      <dgm:spPr/>
      <dgm:t>
        <a:bodyPr/>
        <a:lstStyle/>
        <a:p>
          <a:endParaRPr lang="en-US"/>
        </a:p>
      </dgm:t>
    </dgm:pt>
  </dgm:ptLst>
  <dgm:cxnLst>
    <dgm:cxn modelId="{BFC3A1A7-1A27-4B76-B6A0-1A20FCED4F9E}" srcId="{595E5F10-CF97-4751-B9BC-1A718EA4477B}" destId="{A47AACB4-4BC1-4238-85F1-CB11327805FF}" srcOrd="2" destOrd="0" parTransId="{9B81FF1F-3110-41A6-AD4C-9856ED389A54}" sibTransId="{99372ADE-478E-4892-BEA7-7D04BAC892C8}"/>
    <dgm:cxn modelId="{B6010558-03B5-407A-A002-863DB810FE3D}" srcId="{A47AACB4-4BC1-4238-85F1-CB11327805FF}" destId="{773D6363-1139-415A-A0BC-5DF26DC73948}" srcOrd="0" destOrd="0" parTransId="{6F4F5D1F-307E-470A-B9C5-487F13908F5F}" sibTransId="{1D4D5E10-5A2F-4B90-A57E-5AC91648A655}"/>
    <dgm:cxn modelId="{611DFFE3-2FFB-48AD-8C9E-ABB00FB39A80}" type="presOf" srcId="{4A6C0CC7-BAD8-4811-AFB1-36D48D8E1C4B}" destId="{1DFB1137-82B3-4AA2-881D-FAFC5F8395F2}" srcOrd="0" destOrd="0" presId="urn:microsoft.com/office/officeart/2005/8/layout/lProcess3"/>
    <dgm:cxn modelId="{F9541AD0-0FBA-4949-8C1B-DF57CFB77F5A}" type="presOf" srcId="{773D6363-1139-415A-A0BC-5DF26DC73948}" destId="{E6D1000F-5F55-4229-A9FA-FA57CB40E0AC}" srcOrd="0" destOrd="0" presId="urn:microsoft.com/office/officeart/2005/8/layout/lProcess3"/>
    <dgm:cxn modelId="{111747C2-11C3-45F7-B458-45876E821A24}" type="presOf" srcId="{71F2261B-F53A-4129-BA30-D8BCF2748E2E}" destId="{01CC7793-080F-47A7-8E25-654C94922950}" srcOrd="0" destOrd="0" presId="urn:microsoft.com/office/officeart/2005/8/layout/lProcess3"/>
    <dgm:cxn modelId="{9C6F5322-CE83-4867-A0FD-1E985EA2B6F5}" type="presOf" srcId="{8CC502B0-EB04-4AC5-B3EC-F2B382691843}" destId="{5AA61F44-0692-464D-B15D-D9D8E4EC113F}" srcOrd="0" destOrd="0" presId="urn:microsoft.com/office/officeart/2005/8/layout/lProcess3"/>
    <dgm:cxn modelId="{FF91C898-633C-4CD4-A671-E754498B73B2}" srcId="{8CC502B0-EB04-4AC5-B3EC-F2B382691843}" destId="{9311A0FD-E830-4E71-B4C3-65AD9C743B21}" srcOrd="0" destOrd="0" parTransId="{F4B6EBC0-54B3-4D01-938A-62C36ADFB320}" sibTransId="{862316EC-6240-4EE6-B695-AED6F7209D45}"/>
    <dgm:cxn modelId="{12563DEC-70CE-4F4C-8ECF-1DE2EA60B4C7}" srcId="{595E5F10-CF97-4751-B9BC-1A718EA4477B}" destId="{8CC502B0-EB04-4AC5-B3EC-F2B382691843}" srcOrd="0" destOrd="0" parTransId="{FCD2AC3C-8F6F-4B19-8B73-0293093B0A06}" sibTransId="{F611E7E4-BB55-4C6E-94D6-62D9B66255E3}"/>
    <dgm:cxn modelId="{0379DBCE-1F88-475F-9B79-D748EA102E46}" srcId="{71F2261B-F53A-4129-BA30-D8BCF2748E2E}" destId="{4A6C0CC7-BAD8-4811-AFB1-36D48D8E1C4B}" srcOrd="0" destOrd="0" parTransId="{F058D06B-CF75-4E38-BDF9-8E3803E984AA}" sibTransId="{EADDD02C-3C7B-47E3-8930-4A163070A292}"/>
    <dgm:cxn modelId="{AEAF709D-C122-46CE-8863-CCAA8DE20019}" srcId="{8CC502B0-EB04-4AC5-B3EC-F2B382691843}" destId="{65AEA579-1A24-436D-80F9-E5F563EB9A7D}" srcOrd="1" destOrd="0" parTransId="{53616A3E-66D7-4CCD-A6A3-6BDB7202F3C8}" sibTransId="{F81AB534-A52C-498B-83B4-06F1A7F690A3}"/>
    <dgm:cxn modelId="{AE2F1A70-44E6-490C-9783-D3EF861619D5}" type="presOf" srcId="{65AEA579-1A24-436D-80F9-E5F563EB9A7D}" destId="{B70E02D2-85AC-4169-AEBB-6C6A5BD33B94}" srcOrd="0" destOrd="0" presId="urn:microsoft.com/office/officeart/2005/8/layout/lProcess3"/>
    <dgm:cxn modelId="{FEFD09F0-8B1F-4FCB-8BB7-EDEF0E0C974A}" type="presOf" srcId="{595E5F10-CF97-4751-B9BC-1A718EA4477B}" destId="{4395DEB8-7BC8-4966-AE1E-547949EE86AE}" srcOrd="0" destOrd="0" presId="urn:microsoft.com/office/officeart/2005/8/layout/lProcess3"/>
    <dgm:cxn modelId="{FE553840-EAEA-454A-B3B8-810E98ACD234}" type="presOf" srcId="{1654A5A4-4A0F-441E-8935-7797C351F3BC}" destId="{CF887D5C-71A2-495B-83A4-94D3F687D539}" srcOrd="0" destOrd="0" presId="urn:microsoft.com/office/officeart/2005/8/layout/lProcess3"/>
    <dgm:cxn modelId="{EFE4ABA4-AA60-475C-B7DB-460F235D2599}" srcId="{595E5F10-CF97-4751-B9BC-1A718EA4477B}" destId="{71F2261B-F53A-4129-BA30-D8BCF2748E2E}" srcOrd="1" destOrd="0" parTransId="{1D272183-7DC9-4483-B415-FDE6DBE6A3F8}" sibTransId="{9A79FCAE-BB44-414A-8B8A-F21C0B58F404}"/>
    <dgm:cxn modelId="{B6C77164-4A58-40E9-97D9-5FBAA1AEC18E}" srcId="{71F2261B-F53A-4129-BA30-D8BCF2748E2E}" destId="{1654A5A4-4A0F-441E-8935-7797C351F3BC}" srcOrd="1" destOrd="0" parTransId="{156ADFB1-5397-472D-AEAC-715400897B7A}" sibTransId="{82A239BD-BDEF-4FB8-8318-88A9DB700EFF}"/>
    <dgm:cxn modelId="{A4C2A350-ADFE-43F9-A441-066342F8BDB9}" type="presOf" srcId="{A47AACB4-4BC1-4238-85F1-CB11327805FF}" destId="{F24CDBEE-E0FC-4E78-9B9B-70C8835DCD69}" srcOrd="0" destOrd="0" presId="urn:microsoft.com/office/officeart/2005/8/layout/lProcess3"/>
    <dgm:cxn modelId="{6491D075-4563-4DAC-8C0E-CFB87F01217E}" type="presOf" srcId="{9311A0FD-E830-4E71-B4C3-65AD9C743B21}" destId="{FBF51755-459F-49C1-B6F4-6631FBAB49DE}" srcOrd="0" destOrd="0" presId="urn:microsoft.com/office/officeart/2005/8/layout/lProcess3"/>
    <dgm:cxn modelId="{C235C69D-6806-42AF-B640-1488F69B198E}" type="presParOf" srcId="{4395DEB8-7BC8-4966-AE1E-547949EE86AE}" destId="{B6626F41-9370-4492-A6DB-D7269706FCBA}" srcOrd="0" destOrd="0" presId="urn:microsoft.com/office/officeart/2005/8/layout/lProcess3"/>
    <dgm:cxn modelId="{685567EF-4571-495A-B525-08C8864915E6}" type="presParOf" srcId="{B6626F41-9370-4492-A6DB-D7269706FCBA}" destId="{5AA61F44-0692-464D-B15D-D9D8E4EC113F}" srcOrd="0" destOrd="0" presId="urn:microsoft.com/office/officeart/2005/8/layout/lProcess3"/>
    <dgm:cxn modelId="{1194537B-4AEC-4F9E-849B-C593535A4E91}" type="presParOf" srcId="{B6626F41-9370-4492-A6DB-D7269706FCBA}" destId="{F9F10C3D-95AC-4A04-A8B2-D44831319593}" srcOrd="1" destOrd="0" presId="urn:microsoft.com/office/officeart/2005/8/layout/lProcess3"/>
    <dgm:cxn modelId="{49446AA3-7097-469F-A363-9A07EF20C3B0}" type="presParOf" srcId="{B6626F41-9370-4492-A6DB-D7269706FCBA}" destId="{FBF51755-459F-49C1-B6F4-6631FBAB49DE}" srcOrd="2" destOrd="0" presId="urn:microsoft.com/office/officeart/2005/8/layout/lProcess3"/>
    <dgm:cxn modelId="{9BDCCF73-CAE7-48D9-A951-DD533EFDA918}" type="presParOf" srcId="{B6626F41-9370-4492-A6DB-D7269706FCBA}" destId="{FE2C5F49-FF5F-4C7F-9B4B-D660F8A0F5CB}" srcOrd="3" destOrd="0" presId="urn:microsoft.com/office/officeart/2005/8/layout/lProcess3"/>
    <dgm:cxn modelId="{83F5C4A5-F1EF-43B1-9C0E-52350845896C}" type="presParOf" srcId="{B6626F41-9370-4492-A6DB-D7269706FCBA}" destId="{B70E02D2-85AC-4169-AEBB-6C6A5BD33B94}" srcOrd="4" destOrd="0" presId="urn:microsoft.com/office/officeart/2005/8/layout/lProcess3"/>
    <dgm:cxn modelId="{1637B44B-0CB4-4CD0-92E7-D9C336C29252}" type="presParOf" srcId="{4395DEB8-7BC8-4966-AE1E-547949EE86AE}" destId="{08E5570C-85DB-4217-8C78-3AE9D41EAB74}" srcOrd="1" destOrd="0" presId="urn:microsoft.com/office/officeart/2005/8/layout/lProcess3"/>
    <dgm:cxn modelId="{A13FA673-1E14-4246-8148-BE86AAB940D5}" type="presParOf" srcId="{4395DEB8-7BC8-4966-AE1E-547949EE86AE}" destId="{4B0F2555-A5E3-46EC-B2E8-0A38E0658A69}" srcOrd="2" destOrd="0" presId="urn:microsoft.com/office/officeart/2005/8/layout/lProcess3"/>
    <dgm:cxn modelId="{FEF1E7B2-6D56-413E-93F3-29086D6C20B9}" type="presParOf" srcId="{4B0F2555-A5E3-46EC-B2E8-0A38E0658A69}" destId="{01CC7793-080F-47A7-8E25-654C94922950}" srcOrd="0" destOrd="0" presId="urn:microsoft.com/office/officeart/2005/8/layout/lProcess3"/>
    <dgm:cxn modelId="{A0E0BF08-FEF5-4E71-8FCF-6F10D35050B7}" type="presParOf" srcId="{4B0F2555-A5E3-46EC-B2E8-0A38E0658A69}" destId="{8523556F-091C-4970-9FA1-EE800477F8B7}" srcOrd="1" destOrd="0" presId="urn:microsoft.com/office/officeart/2005/8/layout/lProcess3"/>
    <dgm:cxn modelId="{F81090BB-CCB6-4663-9A29-6E9B5F0B0847}" type="presParOf" srcId="{4B0F2555-A5E3-46EC-B2E8-0A38E0658A69}" destId="{1DFB1137-82B3-4AA2-881D-FAFC5F8395F2}" srcOrd="2" destOrd="0" presId="urn:microsoft.com/office/officeart/2005/8/layout/lProcess3"/>
    <dgm:cxn modelId="{ED3D6A85-7468-4C0E-81F8-66E7C09A16A4}" type="presParOf" srcId="{4B0F2555-A5E3-46EC-B2E8-0A38E0658A69}" destId="{8E0E3A40-680D-4054-A5C5-C6451E57390A}" srcOrd="3" destOrd="0" presId="urn:microsoft.com/office/officeart/2005/8/layout/lProcess3"/>
    <dgm:cxn modelId="{2644845E-6D4A-4D36-A6CE-FD51FF512FAA}" type="presParOf" srcId="{4B0F2555-A5E3-46EC-B2E8-0A38E0658A69}" destId="{CF887D5C-71A2-495B-83A4-94D3F687D539}" srcOrd="4" destOrd="0" presId="urn:microsoft.com/office/officeart/2005/8/layout/lProcess3"/>
    <dgm:cxn modelId="{1CD9A547-4B19-463A-A9DE-78AEADF7EEBF}" type="presParOf" srcId="{4395DEB8-7BC8-4966-AE1E-547949EE86AE}" destId="{7FB723F0-8F97-4E4D-94D8-4D9A83A9258F}" srcOrd="3" destOrd="0" presId="urn:microsoft.com/office/officeart/2005/8/layout/lProcess3"/>
    <dgm:cxn modelId="{96FF7CA3-ABF2-4EE7-8A3B-35B8DB5F4C17}" type="presParOf" srcId="{4395DEB8-7BC8-4966-AE1E-547949EE86AE}" destId="{2FDA23B9-D8AA-4D8D-9346-EC7992BEC319}" srcOrd="4" destOrd="0" presId="urn:microsoft.com/office/officeart/2005/8/layout/lProcess3"/>
    <dgm:cxn modelId="{25AAFFE3-64F5-4697-8751-782B33C769AF}" type="presParOf" srcId="{2FDA23B9-D8AA-4D8D-9346-EC7992BEC319}" destId="{F24CDBEE-E0FC-4E78-9B9B-70C8835DCD69}" srcOrd="0" destOrd="0" presId="urn:microsoft.com/office/officeart/2005/8/layout/lProcess3"/>
    <dgm:cxn modelId="{FF057841-396D-447D-B317-9BBB53BAA3E2}" type="presParOf" srcId="{2FDA23B9-D8AA-4D8D-9346-EC7992BEC319}" destId="{8F67A183-C0D8-47C9-8FBF-74C0EDDA6340}" srcOrd="1" destOrd="0" presId="urn:microsoft.com/office/officeart/2005/8/layout/lProcess3"/>
    <dgm:cxn modelId="{21EC09F6-1FA9-4BCC-B196-79F2229BD587}" type="presParOf" srcId="{2FDA23B9-D8AA-4D8D-9346-EC7992BEC319}" destId="{E6D1000F-5F55-4229-A9FA-FA57CB40E0AC}" srcOrd="2"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A61F44-0692-464D-B15D-D9D8E4EC113F}">
      <dsp:nvSpPr>
        <dsp:cNvPr id="0" name=""/>
        <dsp:cNvSpPr/>
      </dsp:nvSpPr>
      <dsp:spPr>
        <a:xfrm>
          <a:off x="2205" y="27615"/>
          <a:ext cx="3407568" cy="136302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0" bIns="19050" numCol="1" spcCol="1270" anchor="ctr" anchorCtr="0">
          <a:noAutofit/>
        </a:bodyPr>
        <a:lstStyle/>
        <a:p>
          <a:pPr lvl="0" algn="ctr" defTabSz="1333500">
            <a:lnSpc>
              <a:spcPct val="90000"/>
            </a:lnSpc>
            <a:spcBef>
              <a:spcPct val="0"/>
            </a:spcBef>
            <a:spcAft>
              <a:spcPct val="35000"/>
            </a:spcAft>
          </a:pPr>
          <a:r>
            <a:rPr lang="en-US" sz="3000" kern="1200" dirty="0" smtClean="0"/>
            <a:t>On-Road (New)</a:t>
          </a:r>
          <a:endParaRPr lang="en-US" sz="3000" kern="1200" dirty="0"/>
        </a:p>
      </dsp:txBody>
      <dsp:txXfrm>
        <a:off x="683719" y="27615"/>
        <a:ext cx="2044541" cy="1363027"/>
      </dsp:txXfrm>
    </dsp:sp>
    <dsp:sp modelId="{FBF51755-459F-49C1-B6F4-6631FBAB49DE}">
      <dsp:nvSpPr>
        <dsp:cNvPr id="0" name=""/>
        <dsp:cNvSpPr/>
      </dsp:nvSpPr>
      <dsp:spPr>
        <a:xfrm>
          <a:off x="2966790" y="143473"/>
          <a:ext cx="2828282" cy="1131312"/>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15875" rIns="0" bIns="15875" numCol="1" spcCol="1270" anchor="ctr" anchorCtr="0">
          <a:noAutofit/>
        </a:bodyPr>
        <a:lstStyle/>
        <a:p>
          <a:pPr lvl="0" algn="ctr" defTabSz="1111250">
            <a:lnSpc>
              <a:spcPct val="90000"/>
            </a:lnSpc>
            <a:spcBef>
              <a:spcPct val="0"/>
            </a:spcBef>
            <a:spcAft>
              <a:spcPct val="35000"/>
            </a:spcAft>
          </a:pPr>
          <a:r>
            <a:rPr lang="en-US" sz="2500" kern="1200" dirty="0" smtClean="0"/>
            <a:t>ZE Powertrain Certification</a:t>
          </a:r>
          <a:endParaRPr lang="en-US" sz="2500" kern="1200" dirty="0"/>
        </a:p>
      </dsp:txBody>
      <dsp:txXfrm>
        <a:off x="3532446" y="143473"/>
        <a:ext cx="1696970" cy="1131312"/>
      </dsp:txXfrm>
    </dsp:sp>
    <dsp:sp modelId="{B70E02D2-85AC-4169-AEBB-6C6A5BD33B94}">
      <dsp:nvSpPr>
        <dsp:cNvPr id="0" name=""/>
        <dsp:cNvSpPr/>
      </dsp:nvSpPr>
      <dsp:spPr>
        <a:xfrm>
          <a:off x="5399112" y="143473"/>
          <a:ext cx="2828282" cy="1131312"/>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15875" rIns="0" bIns="15875" numCol="1" spcCol="1270" anchor="ctr" anchorCtr="0">
          <a:noAutofit/>
        </a:bodyPr>
        <a:lstStyle/>
        <a:p>
          <a:pPr lvl="0" algn="ctr" defTabSz="1111250">
            <a:lnSpc>
              <a:spcPct val="90000"/>
            </a:lnSpc>
            <a:spcBef>
              <a:spcPct val="0"/>
            </a:spcBef>
            <a:spcAft>
              <a:spcPct val="35000"/>
            </a:spcAft>
          </a:pPr>
          <a:r>
            <a:rPr lang="en-US" sz="2500" kern="1200" dirty="0" smtClean="0"/>
            <a:t>Vehicle GHG Certification</a:t>
          </a:r>
          <a:endParaRPr lang="en-US" sz="2500" kern="1200" dirty="0"/>
        </a:p>
      </dsp:txBody>
      <dsp:txXfrm>
        <a:off x="5964768" y="143473"/>
        <a:ext cx="1696970" cy="1131312"/>
      </dsp:txXfrm>
    </dsp:sp>
    <dsp:sp modelId="{01CC7793-080F-47A7-8E25-654C94922950}">
      <dsp:nvSpPr>
        <dsp:cNvPr id="0" name=""/>
        <dsp:cNvSpPr/>
      </dsp:nvSpPr>
      <dsp:spPr>
        <a:xfrm>
          <a:off x="2205" y="1581467"/>
          <a:ext cx="3407568" cy="136302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0" bIns="19050" numCol="1" spcCol="1270" anchor="ctr" anchorCtr="0">
          <a:noAutofit/>
        </a:bodyPr>
        <a:lstStyle/>
        <a:p>
          <a:pPr lvl="0" algn="ctr" defTabSz="1333500">
            <a:lnSpc>
              <a:spcPct val="90000"/>
            </a:lnSpc>
            <a:spcBef>
              <a:spcPct val="0"/>
            </a:spcBef>
            <a:spcAft>
              <a:spcPct val="35000"/>
            </a:spcAft>
          </a:pPr>
          <a:r>
            <a:rPr lang="en-US" sz="3000" kern="1200" dirty="0" smtClean="0"/>
            <a:t> Aftermarket</a:t>
          </a:r>
        </a:p>
        <a:p>
          <a:pPr lvl="0" algn="ctr" defTabSz="1333500">
            <a:lnSpc>
              <a:spcPct val="90000"/>
            </a:lnSpc>
            <a:spcBef>
              <a:spcPct val="0"/>
            </a:spcBef>
            <a:spcAft>
              <a:spcPct val="35000"/>
            </a:spcAft>
          </a:pPr>
          <a:r>
            <a:rPr lang="en-US" sz="3000" kern="1200" dirty="0" smtClean="0"/>
            <a:t>Parts</a:t>
          </a:r>
          <a:endParaRPr lang="en-US" sz="3000" kern="1200" dirty="0"/>
        </a:p>
      </dsp:txBody>
      <dsp:txXfrm>
        <a:off x="683719" y="1581467"/>
        <a:ext cx="2044541" cy="1363027"/>
      </dsp:txXfrm>
    </dsp:sp>
    <dsp:sp modelId="{1DFB1137-82B3-4AA2-881D-FAFC5F8395F2}">
      <dsp:nvSpPr>
        <dsp:cNvPr id="0" name=""/>
        <dsp:cNvSpPr/>
      </dsp:nvSpPr>
      <dsp:spPr>
        <a:xfrm>
          <a:off x="2966790" y="1697324"/>
          <a:ext cx="2828282" cy="1131312"/>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15875" rIns="0" bIns="15875" numCol="1" spcCol="1270" anchor="ctr" anchorCtr="0">
          <a:noAutofit/>
        </a:bodyPr>
        <a:lstStyle/>
        <a:p>
          <a:pPr lvl="0" algn="ctr" defTabSz="1111250">
            <a:lnSpc>
              <a:spcPct val="90000"/>
            </a:lnSpc>
            <a:spcBef>
              <a:spcPct val="0"/>
            </a:spcBef>
            <a:spcAft>
              <a:spcPct val="35000"/>
            </a:spcAft>
          </a:pPr>
          <a:r>
            <a:rPr lang="en-US" sz="2500" kern="1200" dirty="0" smtClean="0"/>
            <a:t>ZE Powertrain Certification</a:t>
          </a:r>
          <a:endParaRPr lang="en-US" sz="2500" kern="1200" dirty="0"/>
        </a:p>
      </dsp:txBody>
      <dsp:txXfrm>
        <a:off x="3532446" y="1697324"/>
        <a:ext cx="1696970" cy="1131312"/>
      </dsp:txXfrm>
    </dsp:sp>
    <dsp:sp modelId="{CF887D5C-71A2-495B-83A4-94D3F687D539}">
      <dsp:nvSpPr>
        <dsp:cNvPr id="0" name=""/>
        <dsp:cNvSpPr/>
      </dsp:nvSpPr>
      <dsp:spPr>
        <a:xfrm>
          <a:off x="5399112" y="1697324"/>
          <a:ext cx="2828282" cy="1131312"/>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15875" rIns="0" bIns="15875" numCol="1" spcCol="1270" anchor="ctr" anchorCtr="0">
          <a:noAutofit/>
        </a:bodyPr>
        <a:lstStyle/>
        <a:p>
          <a:pPr lvl="0" algn="ctr" defTabSz="1111250">
            <a:lnSpc>
              <a:spcPct val="90000"/>
            </a:lnSpc>
            <a:spcBef>
              <a:spcPct val="0"/>
            </a:spcBef>
            <a:spcAft>
              <a:spcPct val="35000"/>
            </a:spcAft>
          </a:pPr>
          <a:r>
            <a:rPr lang="en-US" sz="2500" kern="1200" dirty="0" smtClean="0"/>
            <a:t>Conversion Approval</a:t>
          </a:r>
          <a:endParaRPr lang="en-US" sz="2500" kern="1200" dirty="0"/>
        </a:p>
      </dsp:txBody>
      <dsp:txXfrm>
        <a:off x="5964768" y="1697324"/>
        <a:ext cx="1696970" cy="1131312"/>
      </dsp:txXfrm>
    </dsp:sp>
    <dsp:sp modelId="{F24CDBEE-E0FC-4E78-9B9B-70C8835DCD69}">
      <dsp:nvSpPr>
        <dsp:cNvPr id="0" name=""/>
        <dsp:cNvSpPr/>
      </dsp:nvSpPr>
      <dsp:spPr>
        <a:xfrm>
          <a:off x="2205" y="3135318"/>
          <a:ext cx="3407568" cy="136302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0" bIns="19050" numCol="1" spcCol="1270" anchor="ctr" anchorCtr="0">
          <a:noAutofit/>
        </a:bodyPr>
        <a:lstStyle/>
        <a:p>
          <a:pPr lvl="0" algn="ctr" defTabSz="1333500">
            <a:lnSpc>
              <a:spcPct val="90000"/>
            </a:lnSpc>
            <a:spcBef>
              <a:spcPct val="0"/>
            </a:spcBef>
            <a:spcAft>
              <a:spcPct val="35000"/>
            </a:spcAft>
          </a:pPr>
          <a:r>
            <a:rPr lang="en-US" sz="3000" kern="1200" dirty="0" smtClean="0"/>
            <a:t>Off-Road (Optional)</a:t>
          </a:r>
          <a:endParaRPr lang="en-US" sz="3000" kern="1200" dirty="0"/>
        </a:p>
      </dsp:txBody>
      <dsp:txXfrm>
        <a:off x="683719" y="3135318"/>
        <a:ext cx="2044541" cy="1363027"/>
      </dsp:txXfrm>
    </dsp:sp>
    <dsp:sp modelId="{E6D1000F-5F55-4229-A9FA-FA57CB40E0AC}">
      <dsp:nvSpPr>
        <dsp:cNvPr id="0" name=""/>
        <dsp:cNvSpPr/>
      </dsp:nvSpPr>
      <dsp:spPr>
        <a:xfrm>
          <a:off x="2966790" y="3251175"/>
          <a:ext cx="2828282" cy="1131312"/>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15875" rIns="0" bIns="15875" numCol="1" spcCol="1270" anchor="ctr" anchorCtr="0">
          <a:noAutofit/>
        </a:bodyPr>
        <a:lstStyle/>
        <a:p>
          <a:pPr lvl="0" algn="ctr" defTabSz="1111250">
            <a:lnSpc>
              <a:spcPct val="90000"/>
            </a:lnSpc>
            <a:spcBef>
              <a:spcPct val="0"/>
            </a:spcBef>
            <a:spcAft>
              <a:spcPct val="35000"/>
            </a:spcAft>
          </a:pPr>
          <a:r>
            <a:rPr lang="en-US" sz="2500" kern="1200" dirty="0" smtClean="0"/>
            <a:t>ZE Powertrain Certification</a:t>
          </a:r>
          <a:endParaRPr lang="en-US" sz="2500" kern="1200" dirty="0"/>
        </a:p>
      </dsp:txBody>
      <dsp:txXfrm>
        <a:off x="3532446" y="3251175"/>
        <a:ext cx="1696970" cy="1131312"/>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E876181-01F0-4CF5-804D-42E6258AA551}" type="datetimeFigureOut">
              <a:rPr lang="en-US" smtClean="0"/>
              <a:t>3/16/2018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0344D57-2078-4559-B563-CBCBE9F2318B}" type="slidenum">
              <a:rPr lang="en-US" smtClean="0"/>
              <a:t>‹#›</a:t>
            </a:fld>
            <a:endParaRPr lang="en-US"/>
          </a:p>
        </p:txBody>
      </p:sp>
    </p:spTree>
    <p:extLst>
      <p:ext uri="{BB962C8B-B14F-4D97-AF65-F5344CB8AC3E}">
        <p14:creationId xmlns:p14="http://schemas.microsoft.com/office/powerpoint/2010/main" val="23536613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69FE917-6DFD-44A2-85AE-87645A421C30}" type="datetimeFigureOut">
              <a:rPr lang="en-US" smtClean="0"/>
              <a:t>3/16/2018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0AE9321-E300-48B5-92A8-EAEFB3C0E6C1}" type="slidenum">
              <a:rPr lang="en-US" smtClean="0"/>
              <a:t>‹#›</a:t>
            </a:fld>
            <a:endParaRPr lang="en-US"/>
          </a:p>
        </p:txBody>
      </p:sp>
    </p:spTree>
    <p:extLst>
      <p:ext uri="{BB962C8B-B14F-4D97-AF65-F5344CB8AC3E}">
        <p14:creationId xmlns:p14="http://schemas.microsoft.com/office/powerpoint/2010/main" val="3902839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C0AE9321-E300-48B5-92A8-EAEFB3C0E6C1}" type="slidenum">
              <a:rPr lang="en-US" smtClean="0"/>
              <a:t>5</a:t>
            </a:fld>
            <a:endParaRPr lang="en-US"/>
          </a:p>
        </p:txBody>
      </p:sp>
    </p:spTree>
    <p:extLst>
      <p:ext uri="{BB962C8B-B14F-4D97-AF65-F5344CB8AC3E}">
        <p14:creationId xmlns:p14="http://schemas.microsoft.com/office/powerpoint/2010/main" val="3062928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Slide Number Placeholder 5"/>
          <p:cNvSpPr>
            <a:spLocks noGrp="1"/>
          </p:cNvSpPr>
          <p:nvPr>
            <p:ph type="sldNum" sz="quarter" idx="11"/>
          </p:nvPr>
        </p:nvSpPr>
        <p:spPr/>
        <p:txBody>
          <a:bodyPr/>
          <a:lstStyle>
            <a:lvl1pPr>
              <a:defRPr/>
            </a:lvl1pPr>
          </a:lstStyle>
          <a:p>
            <a:pPr>
              <a:defRPr/>
            </a:pPr>
            <a:fld id="{92F6DB5C-6354-D34D-9E27-92EEE43539FF}" type="slidenum">
              <a:rPr lang="en-US"/>
              <a:pPr>
                <a:defRPr/>
              </a:pPr>
              <a:t>‹#›</a:t>
            </a:fld>
            <a:endParaRPr lang="en-US"/>
          </a:p>
        </p:txBody>
      </p:sp>
    </p:spTree>
    <p:extLst>
      <p:ext uri="{BB962C8B-B14F-4D97-AF65-F5344CB8AC3E}">
        <p14:creationId xmlns:p14="http://schemas.microsoft.com/office/powerpoint/2010/main" val="93533303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74320" y="91440"/>
            <a:ext cx="8229600"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1"/>
          </p:nvPr>
        </p:nvSpPr>
        <p:spPr/>
        <p:txBody>
          <a:bodyPr/>
          <a:lstStyle>
            <a:lvl1pPr>
              <a:defRPr/>
            </a:lvl1pPr>
          </a:lstStyle>
          <a:p>
            <a:pPr>
              <a:defRPr/>
            </a:pPr>
            <a:fld id="{F994092A-33D1-9E4B-9175-E94832D09C46}" type="slidenum">
              <a:rPr lang="en-US"/>
              <a:pPr>
                <a:defRPr/>
              </a:pPr>
              <a:t>‹#›</a:t>
            </a:fld>
            <a:endParaRPr lang="en-US"/>
          </a:p>
        </p:txBody>
      </p:sp>
      <p:sp>
        <p:nvSpPr>
          <p:cNvPr id="8" name="Date Placeholder 1"/>
          <p:cNvSpPr>
            <a:spLocks noGrp="1"/>
          </p:cNvSpPr>
          <p:nvPr>
            <p:ph type="dt" sz="half" idx="2"/>
          </p:nvPr>
        </p:nvSpPr>
        <p:spPr>
          <a:xfrm>
            <a:off x="7997153" y="78479"/>
            <a:ext cx="689648" cy="189025"/>
          </a:xfrm>
          <a:prstGeom prst="rect">
            <a:avLst/>
          </a:prstGeom>
        </p:spPr>
        <p:txBody>
          <a:bodyPr vert="horz" lIns="91440" tIns="45720" rIns="91440" bIns="45720" rtlCol="0" anchor="ctr"/>
          <a:lstStyle>
            <a:lvl1pPr algn="r">
              <a:defRPr sz="600" b="1">
                <a:solidFill>
                  <a:schemeClr val="tx1">
                    <a:tint val="75000"/>
                  </a:schemeClr>
                </a:solidFill>
              </a:defRPr>
            </a:lvl1pPr>
          </a:lstStyle>
          <a:p>
            <a:fld id="{027CBD6F-7555-DE41-9DDC-05346E002F6B}" type="datetime1">
              <a:rPr lang="en-US" smtClean="0"/>
              <a:t>3/16/2018</a:t>
            </a:fld>
            <a:endParaRPr lang="en-US" dirty="0"/>
          </a:p>
        </p:txBody>
      </p:sp>
    </p:spTree>
    <p:extLst>
      <p:ext uri="{BB962C8B-B14F-4D97-AF65-F5344CB8AC3E}">
        <p14:creationId xmlns:p14="http://schemas.microsoft.com/office/powerpoint/2010/main" val="18335804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491739"/>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1991552"/>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5" name="Slide Number Placeholder 5"/>
          <p:cNvSpPr>
            <a:spLocks noGrp="1"/>
          </p:cNvSpPr>
          <p:nvPr>
            <p:ph type="sldNum" sz="quarter" idx="11"/>
          </p:nvPr>
        </p:nvSpPr>
        <p:spPr/>
        <p:txBody>
          <a:bodyPr/>
          <a:lstStyle>
            <a:lvl1pPr>
              <a:defRPr/>
            </a:lvl1pPr>
          </a:lstStyle>
          <a:p>
            <a:pPr>
              <a:defRPr/>
            </a:pPr>
            <a:fld id="{4C54A3A3-0B33-5E41-B294-F338F12F60AB}" type="slidenum">
              <a:rPr lang="en-US"/>
              <a:pPr>
                <a:defRPr/>
              </a:pPr>
              <a:t>‹#›</a:t>
            </a:fld>
            <a:endParaRPr lang="en-US"/>
          </a:p>
        </p:txBody>
      </p:sp>
      <p:sp>
        <p:nvSpPr>
          <p:cNvPr id="7" name="Date Placeholder 1"/>
          <p:cNvSpPr>
            <a:spLocks noGrp="1"/>
          </p:cNvSpPr>
          <p:nvPr>
            <p:ph type="dt" sz="half" idx="2"/>
          </p:nvPr>
        </p:nvSpPr>
        <p:spPr>
          <a:xfrm>
            <a:off x="7997153" y="78479"/>
            <a:ext cx="689648" cy="189025"/>
          </a:xfrm>
          <a:prstGeom prst="rect">
            <a:avLst/>
          </a:prstGeom>
        </p:spPr>
        <p:txBody>
          <a:bodyPr vert="horz" lIns="91440" tIns="45720" rIns="91440" bIns="45720" rtlCol="0" anchor="ctr"/>
          <a:lstStyle>
            <a:lvl1pPr algn="r">
              <a:defRPr sz="600" b="1">
                <a:solidFill>
                  <a:schemeClr val="tx1">
                    <a:tint val="75000"/>
                  </a:schemeClr>
                </a:solidFill>
              </a:defRPr>
            </a:lvl1pPr>
          </a:lstStyle>
          <a:p>
            <a:fld id="{027CBD6F-7555-DE41-9DDC-05346E002F6B}" type="datetime1">
              <a:rPr lang="en-US" smtClean="0"/>
              <a:t>3/16/2018</a:t>
            </a:fld>
            <a:endParaRPr lang="en-US" dirty="0"/>
          </a:p>
        </p:txBody>
      </p:sp>
    </p:spTree>
    <p:extLst>
      <p:ext uri="{BB962C8B-B14F-4D97-AF65-F5344CB8AC3E}">
        <p14:creationId xmlns:p14="http://schemas.microsoft.com/office/powerpoint/2010/main" val="4170734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6"/>
          <p:cNvSpPr>
            <a:spLocks noGrp="1"/>
          </p:cNvSpPr>
          <p:nvPr>
            <p:ph type="sldNum" sz="quarter" idx="11"/>
          </p:nvPr>
        </p:nvSpPr>
        <p:spPr/>
        <p:txBody>
          <a:bodyPr/>
          <a:lstStyle>
            <a:lvl1pPr>
              <a:defRPr/>
            </a:lvl1pPr>
          </a:lstStyle>
          <a:p>
            <a:pPr>
              <a:defRPr/>
            </a:pPr>
            <a:fld id="{01DC597A-48A4-B948-8348-3672ADEFE6C5}" type="slidenum">
              <a:rPr lang="en-US"/>
              <a:pPr>
                <a:defRPr/>
              </a:pPr>
              <a:t>‹#›</a:t>
            </a:fld>
            <a:endParaRPr lang="en-US"/>
          </a:p>
        </p:txBody>
      </p:sp>
      <p:sp>
        <p:nvSpPr>
          <p:cNvPr id="8" name="Date Placeholder 1"/>
          <p:cNvSpPr>
            <a:spLocks noGrp="1"/>
          </p:cNvSpPr>
          <p:nvPr>
            <p:ph type="dt" sz="half" idx="12"/>
          </p:nvPr>
        </p:nvSpPr>
        <p:spPr>
          <a:xfrm>
            <a:off x="7997153" y="78479"/>
            <a:ext cx="689648" cy="189025"/>
          </a:xfrm>
          <a:prstGeom prst="rect">
            <a:avLst/>
          </a:prstGeom>
        </p:spPr>
        <p:txBody>
          <a:bodyPr vert="horz" lIns="91440" tIns="45720" rIns="91440" bIns="45720" rtlCol="0" anchor="ctr"/>
          <a:lstStyle>
            <a:lvl1pPr algn="r">
              <a:defRPr sz="600" b="1">
                <a:solidFill>
                  <a:schemeClr val="tx1">
                    <a:tint val="75000"/>
                  </a:schemeClr>
                </a:solidFill>
              </a:defRPr>
            </a:lvl1pPr>
          </a:lstStyle>
          <a:p>
            <a:fld id="{027CBD6F-7555-DE41-9DDC-05346E002F6B}" type="datetime1">
              <a:rPr lang="en-US" smtClean="0"/>
              <a:t>3/16/2018</a:t>
            </a:fld>
            <a:endParaRPr lang="en-US" dirty="0"/>
          </a:p>
        </p:txBody>
      </p:sp>
    </p:spTree>
    <p:extLst>
      <p:ext uri="{BB962C8B-B14F-4D97-AF65-F5344CB8AC3E}">
        <p14:creationId xmlns:p14="http://schemas.microsoft.com/office/powerpoint/2010/main" val="3718261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8"/>
          <p:cNvSpPr>
            <a:spLocks noGrp="1"/>
          </p:cNvSpPr>
          <p:nvPr>
            <p:ph type="sldNum" sz="quarter" idx="11"/>
          </p:nvPr>
        </p:nvSpPr>
        <p:spPr/>
        <p:txBody>
          <a:bodyPr/>
          <a:lstStyle>
            <a:lvl1pPr>
              <a:defRPr/>
            </a:lvl1pPr>
          </a:lstStyle>
          <a:p>
            <a:pPr>
              <a:defRPr/>
            </a:pPr>
            <a:fld id="{11933F43-ECB7-FD4D-AE74-E0D8E9A46AC3}" type="slidenum">
              <a:rPr lang="en-US"/>
              <a:pPr>
                <a:defRPr/>
              </a:pPr>
              <a:t>‹#›</a:t>
            </a:fld>
            <a:endParaRPr lang="en-US"/>
          </a:p>
        </p:txBody>
      </p:sp>
      <p:sp>
        <p:nvSpPr>
          <p:cNvPr id="10" name="Date Placeholder 1"/>
          <p:cNvSpPr>
            <a:spLocks noGrp="1"/>
          </p:cNvSpPr>
          <p:nvPr>
            <p:ph type="dt" sz="half" idx="12"/>
          </p:nvPr>
        </p:nvSpPr>
        <p:spPr>
          <a:xfrm>
            <a:off x="7997153" y="78479"/>
            <a:ext cx="689648" cy="189025"/>
          </a:xfrm>
          <a:prstGeom prst="rect">
            <a:avLst/>
          </a:prstGeom>
        </p:spPr>
        <p:txBody>
          <a:bodyPr vert="horz" lIns="91440" tIns="45720" rIns="91440" bIns="45720" rtlCol="0" anchor="ctr"/>
          <a:lstStyle>
            <a:lvl1pPr algn="r">
              <a:defRPr sz="600" b="1">
                <a:solidFill>
                  <a:schemeClr val="tx1">
                    <a:tint val="75000"/>
                  </a:schemeClr>
                </a:solidFill>
              </a:defRPr>
            </a:lvl1pPr>
          </a:lstStyle>
          <a:p>
            <a:fld id="{027CBD6F-7555-DE41-9DDC-05346E002F6B}" type="datetime1">
              <a:rPr lang="en-US" smtClean="0"/>
              <a:t>3/16/2018</a:t>
            </a:fld>
            <a:endParaRPr lang="en-US" dirty="0"/>
          </a:p>
        </p:txBody>
      </p:sp>
    </p:spTree>
    <p:extLst>
      <p:ext uri="{BB962C8B-B14F-4D97-AF65-F5344CB8AC3E}">
        <p14:creationId xmlns:p14="http://schemas.microsoft.com/office/powerpoint/2010/main" val="2431073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Slide Number Placeholder 4"/>
          <p:cNvSpPr>
            <a:spLocks noGrp="1"/>
          </p:cNvSpPr>
          <p:nvPr>
            <p:ph type="sldNum" sz="quarter" idx="11"/>
          </p:nvPr>
        </p:nvSpPr>
        <p:spPr/>
        <p:txBody>
          <a:bodyPr/>
          <a:lstStyle>
            <a:lvl1pPr>
              <a:defRPr/>
            </a:lvl1pPr>
          </a:lstStyle>
          <a:p>
            <a:pPr>
              <a:defRPr/>
            </a:pPr>
            <a:fld id="{2153A988-54F4-7B49-B2A4-325D5459A6CC}" type="slidenum">
              <a:rPr lang="en-US"/>
              <a:pPr>
                <a:defRPr/>
              </a:pPr>
              <a:t>‹#›</a:t>
            </a:fld>
            <a:endParaRPr lang="en-US"/>
          </a:p>
        </p:txBody>
      </p:sp>
      <p:sp>
        <p:nvSpPr>
          <p:cNvPr id="6" name="Date Placeholder 1"/>
          <p:cNvSpPr>
            <a:spLocks noGrp="1"/>
          </p:cNvSpPr>
          <p:nvPr>
            <p:ph type="dt" sz="half" idx="2"/>
          </p:nvPr>
        </p:nvSpPr>
        <p:spPr>
          <a:xfrm>
            <a:off x="7997153" y="78479"/>
            <a:ext cx="689648" cy="189025"/>
          </a:xfrm>
          <a:prstGeom prst="rect">
            <a:avLst/>
          </a:prstGeom>
        </p:spPr>
        <p:txBody>
          <a:bodyPr vert="horz" lIns="91440" tIns="45720" rIns="91440" bIns="45720" rtlCol="0" anchor="ctr"/>
          <a:lstStyle>
            <a:lvl1pPr algn="r">
              <a:defRPr sz="600" b="1">
                <a:solidFill>
                  <a:schemeClr val="tx1">
                    <a:tint val="75000"/>
                  </a:schemeClr>
                </a:solidFill>
              </a:defRPr>
            </a:lvl1pPr>
          </a:lstStyle>
          <a:p>
            <a:fld id="{027CBD6F-7555-DE41-9DDC-05346E002F6B}" type="datetime1">
              <a:rPr lang="en-US" smtClean="0"/>
              <a:t>3/16/2018</a:t>
            </a:fld>
            <a:endParaRPr lang="en-US" dirty="0"/>
          </a:p>
        </p:txBody>
      </p:sp>
    </p:spTree>
    <p:extLst>
      <p:ext uri="{BB962C8B-B14F-4D97-AF65-F5344CB8AC3E}">
        <p14:creationId xmlns:p14="http://schemas.microsoft.com/office/powerpoint/2010/main" val="3086789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3"/>
          <p:cNvSpPr>
            <a:spLocks noGrp="1"/>
          </p:cNvSpPr>
          <p:nvPr>
            <p:ph type="sldNum" sz="quarter" idx="11"/>
          </p:nvPr>
        </p:nvSpPr>
        <p:spPr/>
        <p:txBody>
          <a:bodyPr/>
          <a:lstStyle>
            <a:lvl1pPr>
              <a:defRPr/>
            </a:lvl1pPr>
          </a:lstStyle>
          <a:p>
            <a:pPr>
              <a:defRPr/>
            </a:pPr>
            <a:fld id="{4AA3727B-994C-6A4C-B1E5-6FFCE65C533C}" type="slidenum">
              <a:rPr lang="en-US"/>
              <a:pPr>
                <a:defRPr/>
              </a:pPr>
              <a:t>‹#›</a:t>
            </a:fld>
            <a:endParaRPr lang="en-US"/>
          </a:p>
        </p:txBody>
      </p:sp>
      <p:sp>
        <p:nvSpPr>
          <p:cNvPr id="5" name="Date Placeholder 1"/>
          <p:cNvSpPr>
            <a:spLocks noGrp="1"/>
          </p:cNvSpPr>
          <p:nvPr>
            <p:ph type="dt" sz="half" idx="2"/>
          </p:nvPr>
        </p:nvSpPr>
        <p:spPr>
          <a:xfrm>
            <a:off x="7997153" y="78479"/>
            <a:ext cx="689648" cy="189025"/>
          </a:xfrm>
          <a:prstGeom prst="rect">
            <a:avLst/>
          </a:prstGeom>
        </p:spPr>
        <p:txBody>
          <a:bodyPr vert="horz" lIns="91440" tIns="45720" rIns="91440" bIns="45720" rtlCol="0" anchor="ctr"/>
          <a:lstStyle>
            <a:lvl1pPr algn="r">
              <a:defRPr sz="600" b="1">
                <a:solidFill>
                  <a:schemeClr val="tx1">
                    <a:tint val="75000"/>
                  </a:schemeClr>
                </a:solidFill>
              </a:defRPr>
            </a:lvl1pPr>
          </a:lstStyle>
          <a:p>
            <a:fld id="{027CBD6F-7555-DE41-9DDC-05346E002F6B}" type="datetime1">
              <a:rPr lang="en-US" smtClean="0"/>
              <a:t>3/16/2018</a:t>
            </a:fld>
            <a:endParaRPr lang="en-US" dirty="0"/>
          </a:p>
        </p:txBody>
      </p:sp>
    </p:spTree>
    <p:extLst>
      <p:ext uri="{BB962C8B-B14F-4D97-AF65-F5344CB8AC3E}">
        <p14:creationId xmlns:p14="http://schemas.microsoft.com/office/powerpoint/2010/main" val="290377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Slide Number Placeholder 6"/>
          <p:cNvSpPr>
            <a:spLocks noGrp="1"/>
          </p:cNvSpPr>
          <p:nvPr>
            <p:ph type="sldNum" sz="quarter" idx="11"/>
          </p:nvPr>
        </p:nvSpPr>
        <p:spPr/>
        <p:txBody>
          <a:bodyPr/>
          <a:lstStyle>
            <a:lvl1pPr>
              <a:defRPr/>
            </a:lvl1pPr>
          </a:lstStyle>
          <a:p>
            <a:pPr>
              <a:defRPr/>
            </a:pPr>
            <a:fld id="{840F168D-2F4E-7642-8B2C-19A54DE0DB2E}" type="slidenum">
              <a:rPr lang="en-US"/>
              <a:pPr>
                <a:defRPr/>
              </a:pPr>
              <a:t>‹#›</a:t>
            </a:fld>
            <a:endParaRPr lang="en-US"/>
          </a:p>
        </p:txBody>
      </p:sp>
      <p:sp>
        <p:nvSpPr>
          <p:cNvPr id="8" name="Date Placeholder 1"/>
          <p:cNvSpPr>
            <a:spLocks noGrp="1"/>
          </p:cNvSpPr>
          <p:nvPr>
            <p:ph type="dt" sz="half" idx="12"/>
          </p:nvPr>
        </p:nvSpPr>
        <p:spPr>
          <a:xfrm>
            <a:off x="7997153" y="78479"/>
            <a:ext cx="689648" cy="189025"/>
          </a:xfrm>
          <a:prstGeom prst="rect">
            <a:avLst/>
          </a:prstGeom>
        </p:spPr>
        <p:txBody>
          <a:bodyPr vert="horz" lIns="91440" tIns="45720" rIns="91440" bIns="45720" rtlCol="0" anchor="ctr"/>
          <a:lstStyle>
            <a:lvl1pPr algn="r">
              <a:defRPr sz="600" b="1">
                <a:solidFill>
                  <a:schemeClr val="tx1">
                    <a:tint val="75000"/>
                  </a:schemeClr>
                </a:solidFill>
              </a:defRPr>
            </a:lvl1pPr>
          </a:lstStyle>
          <a:p>
            <a:fld id="{027CBD6F-7555-DE41-9DDC-05346E002F6B}" type="datetime1">
              <a:rPr lang="en-US" smtClean="0"/>
              <a:t>3/16/2018</a:t>
            </a:fld>
            <a:endParaRPr lang="en-US" dirty="0"/>
          </a:p>
        </p:txBody>
      </p:sp>
    </p:spTree>
    <p:extLst>
      <p:ext uri="{BB962C8B-B14F-4D97-AF65-F5344CB8AC3E}">
        <p14:creationId xmlns:p14="http://schemas.microsoft.com/office/powerpoint/2010/main" val="1707640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Slide Number Placeholder 6"/>
          <p:cNvSpPr>
            <a:spLocks noGrp="1"/>
          </p:cNvSpPr>
          <p:nvPr>
            <p:ph type="sldNum" sz="quarter" idx="11"/>
          </p:nvPr>
        </p:nvSpPr>
        <p:spPr/>
        <p:txBody>
          <a:bodyPr/>
          <a:lstStyle>
            <a:lvl1pPr>
              <a:defRPr/>
            </a:lvl1pPr>
          </a:lstStyle>
          <a:p>
            <a:pPr>
              <a:defRPr/>
            </a:pPr>
            <a:fld id="{E28630FC-1EE3-7E44-82DE-23FAA944408F}" type="slidenum">
              <a:rPr lang="en-US"/>
              <a:pPr>
                <a:defRPr/>
              </a:pPr>
              <a:t>‹#›</a:t>
            </a:fld>
            <a:endParaRPr lang="en-US"/>
          </a:p>
        </p:txBody>
      </p:sp>
      <p:sp>
        <p:nvSpPr>
          <p:cNvPr id="8" name="Date Placeholder 1"/>
          <p:cNvSpPr>
            <a:spLocks noGrp="1"/>
          </p:cNvSpPr>
          <p:nvPr>
            <p:ph type="dt" sz="half" idx="12"/>
          </p:nvPr>
        </p:nvSpPr>
        <p:spPr>
          <a:xfrm>
            <a:off x="7997153" y="78479"/>
            <a:ext cx="689648" cy="189025"/>
          </a:xfrm>
          <a:prstGeom prst="rect">
            <a:avLst/>
          </a:prstGeom>
        </p:spPr>
        <p:txBody>
          <a:bodyPr vert="horz" lIns="91440" tIns="45720" rIns="91440" bIns="45720" rtlCol="0" anchor="ctr"/>
          <a:lstStyle>
            <a:lvl1pPr algn="r">
              <a:defRPr sz="600" b="1">
                <a:solidFill>
                  <a:schemeClr val="tx1">
                    <a:tint val="75000"/>
                  </a:schemeClr>
                </a:solidFill>
              </a:defRPr>
            </a:lvl1pPr>
          </a:lstStyle>
          <a:p>
            <a:fld id="{027CBD6F-7555-DE41-9DDC-05346E002F6B}" type="datetime1">
              <a:rPr lang="en-US" smtClean="0"/>
              <a:t>3/16/2018</a:t>
            </a:fld>
            <a:endParaRPr lang="en-US" dirty="0"/>
          </a:p>
        </p:txBody>
      </p:sp>
    </p:spTree>
    <p:extLst>
      <p:ext uri="{BB962C8B-B14F-4D97-AF65-F5344CB8AC3E}">
        <p14:creationId xmlns:p14="http://schemas.microsoft.com/office/powerpoint/2010/main" val="282237856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1"/>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82880" y="91440"/>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US" dirty="0"/>
          </a:p>
        </p:txBody>
      </p:sp>
      <p:sp>
        <p:nvSpPr>
          <p:cNvPr id="1027" name="Text Placeholder 2"/>
          <p:cNvSpPr>
            <a:spLocks noGrp="1"/>
          </p:cNvSpPr>
          <p:nvPr>
            <p:ph type="body" idx="1"/>
          </p:nvPr>
        </p:nvSpPr>
        <p:spPr bwMode="auto">
          <a:xfrm>
            <a:off x="274320" y="118872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000" smtClean="0">
                <a:solidFill>
                  <a:schemeClr val="tx1">
                    <a:lumMod val="50000"/>
                    <a:lumOff val="50000"/>
                  </a:schemeClr>
                </a:solidFill>
                <a:latin typeface="+mn-lt"/>
                <a:ea typeface="+mn-ea"/>
                <a:cs typeface="+mn-cs"/>
              </a:defRPr>
            </a:lvl1pPr>
          </a:lstStyle>
          <a:p>
            <a:pPr>
              <a:defRPr/>
            </a:pPr>
            <a:fld id="{F01DF9B2-7F23-5B4A-9BBE-C5890CF05FB0}" type="slidenum">
              <a:rPr lang="en-US"/>
              <a:pPr>
                <a:defRPr/>
              </a:pPr>
              <a:t>‹#›</a:t>
            </a:fld>
            <a:endParaRPr lang="en-US" dirty="0"/>
          </a:p>
        </p:txBody>
      </p:sp>
      <p:sp>
        <p:nvSpPr>
          <p:cNvPr id="2" name="Date Placeholder 1"/>
          <p:cNvSpPr>
            <a:spLocks noGrp="1"/>
          </p:cNvSpPr>
          <p:nvPr>
            <p:ph type="dt" sz="half" idx="2"/>
          </p:nvPr>
        </p:nvSpPr>
        <p:spPr>
          <a:xfrm>
            <a:off x="7997153" y="78479"/>
            <a:ext cx="689648" cy="189025"/>
          </a:xfrm>
          <a:prstGeom prst="rect">
            <a:avLst/>
          </a:prstGeom>
        </p:spPr>
        <p:txBody>
          <a:bodyPr vert="horz" lIns="91440" tIns="45720" rIns="91440" bIns="45720" rtlCol="0" anchor="ctr"/>
          <a:lstStyle>
            <a:lvl1pPr algn="r">
              <a:defRPr sz="600" b="1">
                <a:solidFill>
                  <a:schemeClr val="tx1">
                    <a:tint val="75000"/>
                  </a:schemeClr>
                </a:solidFill>
              </a:defRPr>
            </a:lvl1pPr>
          </a:lstStyle>
          <a:p>
            <a:fld id="{027CBD6F-7555-DE41-9DDC-05346E002F6B}" type="datetime1">
              <a:rPr lang="en-US" smtClean="0"/>
              <a:t>3/16/2018</a:t>
            </a:fld>
            <a:endParaRPr lang="en-US" dirty="0"/>
          </a:p>
        </p:txBody>
      </p:sp>
      <p:pic>
        <p:nvPicPr>
          <p:cNvPr id="3" name="Picture 2" descr="CARB_A_logo_black.eps"/>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457200" y="6412111"/>
            <a:ext cx="1390073" cy="309364"/>
          </a:xfrm>
          <a:prstGeom prst="rect">
            <a:avLst/>
          </a:prstGeom>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Lst>
  <p:timing>
    <p:tnLst>
      <p:par>
        <p:cTn id="1" dur="indefinite" restart="never" nodeType="tmRoot"/>
      </p:par>
    </p:tnLst>
  </p:timing>
  <p:hf hdr="0"/>
  <p:txStyles>
    <p:titleStyle>
      <a:lvl1pPr algn="ctr" defTabSz="457200" rtl="0" eaLnBrk="1" fontAlgn="base" hangingPunct="1">
        <a:spcBef>
          <a:spcPct val="0"/>
        </a:spcBef>
        <a:spcAft>
          <a:spcPct val="0"/>
        </a:spcAft>
        <a:defRPr sz="4400" kern="1200">
          <a:solidFill>
            <a:srgbClr val="404040"/>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rgbClr val="404040"/>
          </a:solidFill>
          <a:latin typeface="Franklin Gothic Medium" charset="0"/>
          <a:ea typeface="ＭＳ Ｐゴシック" charset="0"/>
          <a:cs typeface="ＭＳ Ｐゴシック" charset="0"/>
        </a:defRPr>
      </a:lvl2pPr>
      <a:lvl3pPr algn="ctr" defTabSz="457200" rtl="0" eaLnBrk="1" fontAlgn="base" hangingPunct="1">
        <a:spcBef>
          <a:spcPct val="0"/>
        </a:spcBef>
        <a:spcAft>
          <a:spcPct val="0"/>
        </a:spcAft>
        <a:defRPr sz="4400">
          <a:solidFill>
            <a:srgbClr val="404040"/>
          </a:solidFill>
          <a:latin typeface="Franklin Gothic Medium" charset="0"/>
          <a:ea typeface="ＭＳ Ｐゴシック" charset="0"/>
          <a:cs typeface="ＭＳ Ｐゴシック" charset="0"/>
        </a:defRPr>
      </a:lvl3pPr>
      <a:lvl4pPr algn="ctr" defTabSz="457200" rtl="0" eaLnBrk="1" fontAlgn="base" hangingPunct="1">
        <a:spcBef>
          <a:spcPct val="0"/>
        </a:spcBef>
        <a:spcAft>
          <a:spcPct val="0"/>
        </a:spcAft>
        <a:defRPr sz="4400">
          <a:solidFill>
            <a:srgbClr val="404040"/>
          </a:solidFill>
          <a:latin typeface="Franklin Gothic Medium" charset="0"/>
          <a:ea typeface="ＭＳ Ｐゴシック" charset="0"/>
          <a:cs typeface="ＭＳ Ｐゴシック" charset="0"/>
        </a:defRPr>
      </a:lvl4pPr>
      <a:lvl5pPr algn="ctr" defTabSz="457200" rtl="0" eaLnBrk="1" fontAlgn="base" hangingPunct="1">
        <a:spcBef>
          <a:spcPct val="0"/>
        </a:spcBef>
        <a:spcAft>
          <a:spcPct val="0"/>
        </a:spcAft>
        <a:defRPr sz="4400">
          <a:solidFill>
            <a:srgbClr val="404040"/>
          </a:solidFill>
          <a:latin typeface="Franklin Gothic Medium"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rgbClr val="404040"/>
          </a:solidFill>
          <a:latin typeface="Franklin Gothic Medium"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rgbClr val="404040"/>
          </a:solidFill>
          <a:latin typeface="Franklin Gothic Medium"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rgbClr val="404040"/>
          </a:solidFill>
          <a:latin typeface="Franklin Gothic Medium"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rgbClr val="404040"/>
          </a:solidFill>
          <a:latin typeface="Franklin Gothic Medium"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rgbClr val="404040"/>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rgbClr val="404040"/>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rgbClr val="404040"/>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rgbClr val="404040"/>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rgbClr val="404040"/>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56525"/>
            <a:ext cx="7772400" cy="2194560"/>
          </a:xfrm>
        </p:spPr>
        <p:txBody>
          <a:bodyPr/>
          <a:lstStyle/>
          <a:p>
            <a:r>
              <a:rPr lang="en-US" dirty="0" smtClean="0"/>
              <a:t>Zero-Emission Powertrain Certification</a:t>
            </a:r>
            <a:br>
              <a:rPr lang="en-US" dirty="0" smtClean="0"/>
            </a:br>
            <a:r>
              <a:rPr lang="en-US" dirty="0" smtClean="0"/>
              <a:t>(ZEP Cert)</a:t>
            </a:r>
            <a:endParaRPr lang="en-US" dirty="0"/>
          </a:p>
        </p:txBody>
      </p:sp>
      <p:sp>
        <p:nvSpPr>
          <p:cNvPr id="3" name="Subtitle 2"/>
          <p:cNvSpPr>
            <a:spLocks noGrp="1"/>
          </p:cNvSpPr>
          <p:nvPr>
            <p:ph type="subTitle" idx="1"/>
          </p:nvPr>
        </p:nvSpPr>
        <p:spPr>
          <a:xfrm>
            <a:off x="1371600" y="3583261"/>
            <a:ext cx="6400800" cy="1752600"/>
          </a:xfrm>
        </p:spPr>
        <p:txBody>
          <a:bodyPr/>
          <a:lstStyle/>
          <a:p>
            <a:pPr>
              <a:spcBef>
                <a:spcPts val="0"/>
              </a:spcBef>
            </a:pPr>
            <a:endParaRPr lang="en-US" sz="1800" dirty="0" smtClean="0"/>
          </a:p>
          <a:p>
            <a:pPr>
              <a:spcBef>
                <a:spcPts val="0"/>
              </a:spcBef>
            </a:pPr>
            <a:r>
              <a:rPr lang="en-US" sz="2800" dirty="0" smtClean="0"/>
              <a:t>3rd Public Workshop</a:t>
            </a:r>
          </a:p>
          <a:p>
            <a:pPr>
              <a:spcBef>
                <a:spcPts val="0"/>
              </a:spcBef>
            </a:pPr>
            <a:r>
              <a:rPr lang="en-US" sz="2800" dirty="0" smtClean="0"/>
              <a:t>El Monte, CA</a:t>
            </a:r>
          </a:p>
          <a:p>
            <a:pPr>
              <a:spcBef>
                <a:spcPts val="0"/>
              </a:spcBef>
            </a:pPr>
            <a:r>
              <a:rPr lang="en-US" sz="2800" dirty="0" smtClean="0"/>
              <a:t>March 20, 2018</a:t>
            </a:r>
            <a:endParaRPr lang="en-US" sz="2800" dirty="0"/>
          </a:p>
        </p:txBody>
      </p:sp>
      <p:sp>
        <p:nvSpPr>
          <p:cNvPr id="4" name="TextBox 3"/>
          <p:cNvSpPr txBox="1"/>
          <p:nvPr/>
        </p:nvSpPr>
        <p:spPr>
          <a:xfrm>
            <a:off x="75364" y="5357733"/>
            <a:ext cx="9068636" cy="1015663"/>
          </a:xfrm>
          <a:prstGeom prst="rect">
            <a:avLst/>
          </a:prstGeom>
          <a:noFill/>
        </p:spPr>
        <p:txBody>
          <a:bodyPr wrap="none" rtlCol="0">
            <a:spAutoFit/>
          </a:bodyPr>
          <a:lstStyle/>
          <a:p>
            <a:r>
              <a:rPr lang="en-US" sz="2000" dirty="0" smtClean="0"/>
              <a:t>Meeting materials available at:</a:t>
            </a:r>
          </a:p>
          <a:p>
            <a:r>
              <a:rPr lang="en-US" sz="2000" dirty="0" smtClean="0"/>
              <a:t>https</a:t>
            </a:r>
            <a:r>
              <a:rPr lang="en-US" sz="2000" dirty="0"/>
              <a:t>://ww2.arb.ca.gov/our-work/programs/zero-emission-powertrain-certification</a:t>
            </a:r>
          </a:p>
          <a:p>
            <a:endParaRPr lang="en-US" sz="2000" dirty="0"/>
          </a:p>
        </p:txBody>
      </p:sp>
    </p:spTree>
    <p:extLst>
      <p:ext uri="{BB962C8B-B14F-4D97-AF65-F5344CB8AC3E}">
        <p14:creationId xmlns:p14="http://schemas.microsoft.com/office/powerpoint/2010/main" val="19155712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ZE Powertrain Certification Applicability On- and Off-Road</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1073414"/>
              </p:ext>
            </p:extLst>
          </p:nvPr>
        </p:nvGraphicFramePr>
        <p:xfrm>
          <a:off x="274638" y="1532414"/>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1"/>
          </p:nvPr>
        </p:nvSpPr>
        <p:spPr/>
        <p:txBody>
          <a:bodyPr/>
          <a:lstStyle/>
          <a:p>
            <a:pPr>
              <a:defRPr/>
            </a:pPr>
            <a:fld id="{F994092A-33D1-9E4B-9175-E94832D09C46}" type="slidenum">
              <a:rPr lang="en-US" smtClean="0"/>
              <a:pPr>
                <a:defRPr/>
              </a:pPr>
              <a:t>9</a:t>
            </a:fld>
            <a:endParaRPr lang="en-US"/>
          </a:p>
        </p:txBody>
      </p:sp>
      <p:sp>
        <p:nvSpPr>
          <p:cNvPr id="5" name="Date Placeholder 4"/>
          <p:cNvSpPr>
            <a:spLocks noGrp="1"/>
          </p:cNvSpPr>
          <p:nvPr>
            <p:ph type="dt" sz="half" idx="2"/>
          </p:nvPr>
        </p:nvSpPr>
        <p:spPr/>
        <p:txBody>
          <a:bodyPr/>
          <a:lstStyle/>
          <a:p>
            <a:fld id="{027CBD6F-7555-DE41-9DDC-05346E002F6B}" type="datetime1">
              <a:rPr lang="en-US" smtClean="0"/>
              <a:t>3/16/2018</a:t>
            </a:fld>
            <a:endParaRPr lang="en-US" dirty="0"/>
          </a:p>
        </p:txBody>
      </p:sp>
    </p:spTree>
    <p:extLst>
      <p:ext uri="{BB962C8B-B14F-4D97-AF65-F5344CB8AC3E}">
        <p14:creationId xmlns:p14="http://schemas.microsoft.com/office/powerpoint/2010/main" val="3500277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404006"/>
            <a:ext cx="8229600" cy="946052"/>
          </a:xfrm>
        </p:spPr>
        <p:txBody>
          <a:bodyPr/>
          <a:lstStyle/>
          <a:p>
            <a:r>
              <a:rPr lang="en-US" sz="3200" dirty="0" smtClean="0"/>
              <a:t>Certification Families </a:t>
            </a:r>
            <a:br>
              <a:rPr lang="en-US" sz="3200" dirty="0" smtClean="0"/>
            </a:br>
            <a:r>
              <a:rPr lang="en-US" sz="3200" dirty="0" smtClean="0"/>
              <a:t>(</a:t>
            </a:r>
            <a:r>
              <a:rPr lang="en-US" sz="3200" dirty="0" smtClean="0"/>
              <a:t>Draft Proposal)</a:t>
            </a:r>
            <a:endParaRPr lang="en-US" sz="3200" dirty="0"/>
          </a:p>
        </p:txBody>
      </p:sp>
      <p:sp>
        <p:nvSpPr>
          <p:cNvPr id="3" name="Slide Number Placeholder 2"/>
          <p:cNvSpPr>
            <a:spLocks noGrp="1"/>
          </p:cNvSpPr>
          <p:nvPr>
            <p:ph type="sldNum" sz="quarter" idx="11"/>
          </p:nvPr>
        </p:nvSpPr>
        <p:spPr/>
        <p:txBody>
          <a:bodyPr/>
          <a:lstStyle/>
          <a:p>
            <a:pPr>
              <a:defRPr/>
            </a:pPr>
            <a:fld id="{2153A988-54F4-7B49-B2A4-325D5459A6CC}" type="slidenum">
              <a:rPr lang="en-US" smtClean="0"/>
              <a:pPr>
                <a:defRPr/>
              </a:pPr>
              <a:t>10</a:t>
            </a:fld>
            <a:endParaRPr lang="en-US"/>
          </a:p>
        </p:txBody>
      </p:sp>
      <p:sp>
        <p:nvSpPr>
          <p:cNvPr id="4" name="Date Placeholder 3"/>
          <p:cNvSpPr>
            <a:spLocks noGrp="1"/>
          </p:cNvSpPr>
          <p:nvPr>
            <p:ph type="dt" sz="half" idx="2"/>
          </p:nvPr>
        </p:nvSpPr>
        <p:spPr/>
        <p:txBody>
          <a:bodyPr/>
          <a:lstStyle/>
          <a:p>
            <a:fld id="{027CBD6F-7555-DE41-9DDC-05346E002F6B}" type="datetime1">
              <a:rPr lang="en-US" smtClean="0"/>
              <a:t>3/16/2018</a:t>
            </a:fld>
            <a:endParaRPr lang="en-US" dirty="0"/>
          </a:p>
        </p:txBody>
      </p:sp>
      <p:sp>
        <p:nvSpPr>
          <p:cNvPr id="8" name="Content Placeholder 7"/>
          <p:cNvSpPr>
            <a:spLocks noGrp="1"/>
          </p:cNvSpPr>
          <p:nvPr>
            <p:ph idx="1"/>
          </p:nvPr>
        </p:nvSpPr>
        <p:spPr>
          <a:xfrm>
            <a:off x="274320" y="2188487"/>
            <a:ext cx="8229600" cy="4525963"/>
          </a:xfrm>
        </p:spPr>
        <p:txBody>
          <a:bodyPr/>
          <a:lstStyle/>
          <a:p>
            <a:pPr>
              <a:spcBef>
                <a:spcPts val="800"/>
              </a:spcBef>
            </a:pPr>
            <a:r>
              <a:rPr lang="en-US" sz="2600" dirty="0"/>
              <a:t>All powertrains in a test group shall contain same battery characteristics (e.g., chemistry, </a:t>
            </a:r>
            <a:r>
              <a:rPr lang="en-US" sz="2600" dirty="0" smtClean="0"/>
              <a:t>packaging</a:t>
            </a:r>
            <a:r>
              <a:rPr lang="en-US" sz="2600" dirty="0"/>
              <a:t>, cooling strategies, etc.) </a:t>
            </a:r>
          </a:p>
          <a:p>
            <a:pPr>
              <a:spcBef>
                <a:spcPts val="800"/>
              </a:spcBef>
            </a:pPr>
            <a:r>
              <a:rPr lang="en-US" sz="2600" dirty="0" smtClean="0"/>
              <a:t>Battery </a:t>
            </a:r>
            <a:r>
              <a:rPr lang="en-US" sz="2600" dirty="0"/>
              <a:t>scaling (e.g., additional modules to increase total pack </a:t>
            </a:r>
            <a:r>
              <a:rPr lang="en-US" sz="2600" dirty="0" smtClean="0"/>
              <a:t>capacity) </a:t>
            </a:r>
            <a:r>
              <a:rPr lang="en-US" sz="2600" dirty="0"/>
              <a:t>would be allowed in same test group</a:t>
            </a:r>
          </a:p>
        </p:txBody>
      </p:sp>
      <p:sp>
        <p:nvSpPr>
          <p:cNvPr id="2" name="Rectangle 1"/>
          <p:cNvSpPr/>
          <p:nvPr/>
        </p:nvSpPr>
        <p:spPr>
          <a:xfrm rot="19581443">
            <a:off x="522220" y="503083"/>
            <a:ext cx="1972286" cy="830997"/>
          </a:xfrm>
          <a:prstGeom prst="rect">
            <a:avLst/>
          </a:prstGeom>
        </p:spPr>
        <p:style>
          <a:lnRef idx="2">
            <a:schemeClr val="accent5"/>
          </a:lnRef>
          <a:fillRef idx="1">
            <a:schemeClr val="lt1"/>
          </a:fillRef>
          <a:effectRef idx="0">
            <a:schemeClr val="accent5"/>
          </a:effectRef>
          <a:fontRef idx="minor">
            <a:schemeClr val="dk1"/>
          </a:fontRef>
        </p:style>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2400" b="1" dirty="0">
                <a:ln/>
                <a:solidFill>
                  <a:schemeClr val="accent4"/>
                </a:solidFill>
              </a:rPr>
              <a:t>Powertrain </a:t>
            </a:r>
            <a:endParaRPr lang="en-US" sz="2400" b="1" dirty="0" smtClean="0">
              <a:ln/>
              <a:solidFill>
                <a:schemeClr val="accent4"/>
              </a:solidFill>
            </a:endParaRPr>
          </a:p>
          <a:p>
            <a:pPr algn="ctr"/>
            <a:r>
              <a:rPr lang="en-US" sz="2400" b="1" dirty="0" smtClean="0">
                <a:ln/>
                <a:solidFill>
                  <a:schemeClr val="accent4"/>
                </a:solidFill>
              </a:rPr>
              <a:t>Certification</a:t>
            </a:r>
            <a:endParaRPr lang="en-US" sz="2400" b="1" dirty="0">
              <a:ln/>
              <a:solidFill>
                <a:schemeClr val="accent4"/>
              </a:solidFill>
            </a:endParaRPr>
          </a:p>
        </p:txBody>
      </p:sp>
    </p:spTree>
    <p:extLst>
      <p:ext uri="{BB962C8B-B14F-4D97-AF65-F5344CB8AC3E}">
        <p14:creationId xmlns:p14="http://schemas.microsoft.com/office/powerpoint/2010/main" val="25407527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471252"/>
            <a:ext cx="8229600" cy="946052"/>
          </a:xfrm>
        </p:spPr>
        <p:txBody>
          <a:bodyPr/>
          <a:lstStyle/>
          <a:p>
            <a:r>
              <a:rPr lang="en-US" sz="3200" dirty="0" smtClean="0"/>
              <a:t>Certification Testing</a:t>
            </a:r>
            <a:br>
              <a:rPr lang="en-US" sz="3200" dirty="0" smtClean="0"/>
            </a:br>
            <a:r>
              <a:rPr lang="en-US" sz="3200" dirty="0" smtClean="0"/>
              <a:t>(</a:t>
            </a:r>
            <a:r>
              <a:rPr lang="en-US" sz="3200" dirty="0" smtClean="0"/>
              <a:t>Draft Proposal)</a:t>
            </a:r>
            <a:r>
              <a:rPr lang="en-US" sz="3200" dirty="0" smtClean="0"/>
              <a:t/>
            </a:r>
            <a:br>
              <a:rPr lang="en-US" sz="3200" dirty="0" smtClean="0"/>
            </a:br>
            <a:endParaRPr lang="en-US" sz="3200" dirty="0"/>
          </a:p>
        </p:txBody>
      </p:sp>
      <p:sp>
        <p:nvSpPr>
          <p:cNvPr id="3" name="Slide Number Placeholder 2"/>
          <p:cNvSpPr>
            <a:spLocks noGrp="1"/>
          </p:cNvSpPr>
          <p:nvPr>
            <p:ph type="sldNum" sz="quarter" idx="11"/>
          </p:nvPr>
        </p:nvSpPr>
        <p:spPr/>
        <p:txBody>
          <a:bodyPr/>
          <a:lstStyle/>
          <a:p>
            <a:pPr>
              <a:defRPr/>
            </a:pPr>
            <a:fld id="{2153A988-54F4-7B49-B2A4-325D5459A6CC}" type="slidenum">
              <a:rPr lang="en-US" smtClean="0"/>
              <a:pPr>
                <a:defRPr/>
              </a:pPr>
              <a:t>11</a:t>
            </a:fld>
            <a:endParaRPr lang="en-US"/>
          </a:p>
        </p:txBody>
      </p:sp>
      <p:sp>
        <p:nvSpPr>
          <p:cNvPr id="4" name="Date Placeholder 3"/>
          <p:cNvSpPr>
            <a:spLocks noGrp="1"/>
          </p:cNvSpPr>
          <p:nvPr>
            <p:ph type="dt" sz="half" idx="2"/>
          </p:nvPr>
        </p:nvSpPr>
        <p:spPr/>
        <p:txBody>
          <a:bodyPr/>
          <a:lstStyle/>
          <a:p>
            <a:fld id="{027CBD6F-7555-DE41-9DDC-05346E002F6B}" type="datetime1">
              <a:rPr lang="en-US" smtClean="0"/>
              <a:t>3/16/2018</a:t>
            </a:fld>
            <a:endParaRPr lang="en-US" dirty="0"/>
          </a:p>
        </p:txBody>
      </p:sp>
      <p:sp>
        <p:nvSpPr>
          <p:cNvPr id="6" name="TextBox 5"/>
          <p:cNvSpPr txBox="1"/>
          <p:nvPr/>
        </p:nvSpPr>
        <p:spPr>
          <a:xfrm>
            <a:off x="638978" y="2033997"/>
            <a:ext cx="7910111" cy="3713324"/>
          </a:xfrm>
          <a:prstGeom prst="rect">
            <a:avLst/>
          </a:prstGeom>
          <a:noFill/>
        </p:spPr>
        <p:txBody>
          <a:bodyPr wrap="square" rtlCol="0">
            <a:spAutoFit/>
          </a:bodyPr>
          <a:lstStyle/>
          <a:p>
            <a:pPr marL="342900" marR="0" lvl="0" indent="-342900">
              <a:lnSpc>
                <a:spcPct val="115000"/>
              </a:lnSpc>
              <a:spcBef>
                <a:spcPts val="0"/>
              </a:spcBef>
              <a:spcAft>
                <a:spcPts val="0"/>
              </a:spcAft>
              <a:buFont typeface="Arial" panose="020B0604020202020204" pitchFamily="34" charset="0"/>
              <a:buChar char="•"/>
            </a:pPr>
            <a:r>
              <a:rPr lang="en-US" sz="2600" dirty="0" smtClean="0">
                <a:ea typeface="Calibri" panose="020F0502020204030204" pitchFamily="34" charset="0"/>
                <a:cs typeface="Times New Roman" panose="02020603050405020304" pitchFamily="18" charset="0"/>
              </a:rPr>
              <a:t>Battery Capacity Test: </a:t>
            </a:r>
          </a:p>
          <a:p>
            <a:pPr marL="800100" lvl="1" indent="-342900">
              <a:lnSpc>
                <a:spcPct val="115000"/>
              </a:lnSpc>
              <a:spcBef>
                <a:spcPts val="0"/>
              </a:spcBef>
              <a:spcAft>
                <a:spcPts val="0"/>
              </a:spcAft>
              <a:buFont typeface="Arial" panose="020B0604020202020204" pitchFamily="34" charset="0"/>
              <a:buChar char="•"/>
            </a:pPr>
            <a:r>
              <a:rPr lang="en-US" sz="2600" dirty="0" smtClean="0">
                <a:ea typeface="Calibri" panose="020F0502020204030204" pitchFamily="34" charset="0"/>
                <a:cs typeface="Times New Roman" panose="02020603050405020304" pitchFamily="18" charset="0"/>
              </a:rPr>
              <a:t>SAE </a:t>
            </a:r>
            <a:r>
              <a:rPr lang="en-US" sz="2600" dirty="0">
                <a:ea typeface="Calibri" panose="020F0502020204030204" pitchFamily="34" charset="0"/>
                <a:cs typeface="Times New Roman" panose="02020603050405020304" pitchFamily="18" charset="0"/>
              </a:rPr>
              <a:t>J1798 (module-level testing </a:t>
            </a:r>
            <a:r>
              <a:rPr lang="en-US" sz="2600" dirty="0" smtClean="0">
                <a:ea typeface="Calibri" panose="020F0502020204030204" pitchFamily="34" charset="0"/>
                <a:cs typeface="Times New Roman" panose="02020603050405020304" pitchFamily="18" charset="0"/>
              </a:rPr>
              <a:t>acceptable)</a:t>
            </a:r>
          </a:p>
          <a:p>
            <a:pPr marL="800100" lvl="1" indent="-342900">
              <a:lnSpc>
                <a:spcPct val="115000"/>
              </a:lnSpc>
              <a:spcBef>
                <a:spcPts val="0"/>
              </a:spcBef>
              <a:spcAft>
                <a:spcPts val="0"/>
              </a:spcAft>
              <a:buFont typeface="Arial" panose="020B0604020202020204" pitchFamily="34" charset="0"/>
              <a:buChar char="•"/>
            </a:pPr>
            <a:r>
              <a:rPr lang="en-US" sz="2600" dirty="0" smtClean="0">
                <a:ea typeface="Calibri" panose="020F0502020204030204" pitchFamily="34" charset="0"/>
                <a:cs typeface="Times New Roman" panose="02020603050405020304" pitchFamily="18" charset="0"/>
              </a:rPr>
              <a:t>Testing within pack design parameters</a:t>
            </a:r>
          </a:p>
          <a:p>
            <a:pPr marL="800100" lvl="1" indent="-342900">
              <a:lnSpc>
                <a:spcPct val="115000"/>
              </a:lnSpc>
              <a:spcBef>
                <a:spcPts val="0"/>
              </a:spcBef>
              <a:spcAft>
                <a:spcPts val="0"/>
              </a:spcAft>
              <a:buFont typeface="Arial" panose="020B0604020202020204" pitchFamily="34" charset="0"/>
              <a:buChar char="•"/>
            </a:pPr>
            <a:r>
              <a:rPr lang="en-US" sz="2600" dirty="0" smtClean="0">
                <a:ea typeface="Calibri" panose="020F0502020204030204" pitchFamily="34" charset="0"/>
                <a:cs typeface="Times New Roman" panose="02020603050405020304" pitchFamily="18" charset="0"/>
              </a:rPr>
              <a:t>Results from module testing scalable to different pack configurations</a:t>
            </a:r>
          </a:p>
          <a:p>
            <a:pPr marL="342900" indent="-342900">
              <a:lnSpc>
                <a:spcPct val="115000"/>
              </a:lnSpc>
              <a:spcBef>
                <a:spcPts val="0"/>
              </a:spcBef>
              <a:spcAft>
                <a:spcPts val="0"/>
              </a:spcAft>
              <a:buFont typeface="Arial" panose="020B0604020202020204" pitchFamily="34" charset="0"/>
              <a:buChar char="•"/>
            </a:pPr>
            <a:r>
              <a:rPr lang="en-US" sz="2600" dirty="0" smtClean="0">
                <a:ea typeface="Calibri" panose="020F0502020204030204" pitchFamily="34" charset="0"/>
                <a:cs typeface="Times New Roman" panose="02020603050405020304" pitchFamily="18" charset="0"/>
              </a:rPr>
              <a:t>Usable capacity (max capacity in SAE J1798) and available capacity (manufacturer-limited capacity)</a:t>
            </a:r>
          </a:p>
          <a:p>
            <a:pPr marL="285750" indent="-285750">
              <a:buFont typeface="Arial" panose="020B0604020202020204" pitchFamily="34" charset="0"/>
              <a:buChar char="•"/>
            </a:pPr>
            <a:endParaRPr lang="en-US" sz="2600" dirty="0"/>
          </a:p>
        </p:txBody>
      </p:sp>
      <p:sp>
        <p:nvSpPr>
          <p:cNvPr id="7" name="Rectangle 6"/>
          <p:cNvSpPr/>
          <p:nvPr/>
        </p:nvSpPr>
        <p:spPr>
          <a:xfrm rot="19581443">
            <a:off x="522220" y="503083"/>
            <a:ext cx="1972286" cy="830997"/>
          </a:xfrm>
          <a:prstGeom prst="rect">
            <a:avLst/>
          </a:prstGeom>
        </p:spPr>
        <p:style>
          <a:lnRef idx="2">
            <a:schemeClr val="accent5"/>
          </a:lnRef>
          <a:fillRef idx="1">
            <a:schemeClr val="lt1"/>
          </a:fillRef>
          <a:effectRef idx="0">
            <a:schemeClr val="accent5"/>
          </a:effectRef>
          <a:fontRef idx="minor">
            <a:schemeClr val="dk1"/>
          </a:fontRef>
        </p:style>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2400" b="1" dirty="0">
                <a:ln/>
                <a:solidFill>
                  <a:schemeClr val="accent4"/>
                </a:solidFill>
              </a:rPr>
              <a:t>Powertrain </a:t>
            </a:r>
            <a:endParaRPr lang="en-US" sz="2400" b="1" dirty="0" smtClean="0">
              <a:ln/>
              <a:solidFill>
                <a:schemeClr val="accent4"/>
              </a:solidFill>
            </a:endParaRPr>
          </a:p>
          <a:p>
            <a:pPr algn="ctr"/>
            <a:r>
              <a:rPr lang="en-US" sz="2400" b="1" dirty="0" smtClean="0">
                <a:ln/>
                <a:solidFill>
                  <a:schemeClr val="accent4"/>
                </a:solidFill>
              </a:rPr>
              <a:t>Certification</a:t>
            </a:r>
            <a:endParaRPr lang="en-US" sz="2400" b="1" dirty="0">
              <a:ln/>
              <a:solidFill>
                <a:schemeClr val="accent4"/>
              </a:solidFill>
            </a:endParaRPr>
          </a:p>
        </p:txBody>
      </p:sp>
    </p:spTree>
    <p:extLst>
      <p:ext uri="{BB962C8B-B14F-4D97-AF65-F5344CB8AC3E}">
        <p14:creationId xmlns:p14="http://schemas.microsoft.com/office/powerpoint/2010/main" val="40560415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471252"/>
            <a:ext cx="8229600" cy="946052"/>
          </a:xfrm>
        </p:spPr>
        <p:txBody>
          <a:bodyPr/>
          <a:lstStyle/>
          <a:p>
            <a:r>
              <a:rPr lang="en-US" sz="3200" dirty="0" smtClean="0"/>
              <a:t>System Monitoring </a:t>
            </a:r>
            <a:br>
              <a:rPr lang="en-US" sz="3200" dirty="0" smtClean="0"/>
            </a:br>
            <a:r>
              <a:rPr lang="en-US" sz="3200" dirty="0" smtClean="0"/>
              <a:t>and Diagnostics</a:t>
            </a:r>
            <a:br>
              <a:rPr lang="en-US" sz="3200" dirty="0" smtClean="0"/>
            </a:br>
            <a:r>
              <a:rPr lang="en-US" sz="3200" dirty="0"/>
              <a:t>(Draft Proposal)</a:t>
            </a:r>
            <a:r>
              <a:rPr lang="en-US" sz="3200" dirty="0" smtClean="0"/>
              <a:t/>
            </a:r>
            <a:br>
              <a:rPr lang="en-US" sz="3200" dirty="0" smtClean="0"/>
            </a:br>
            <a:endParaRPr lang="en-US" sz="3200" dirty="0"/>
          </a:p>
        </p:txBody>
      </p:sp>
      <p:sp>
        <p:nvSpPr>
          <p:cNvPr id="3" name="Slide Number Placeholder 2"/>
          <p:cNvSpPr>
            <a:spLocks noGrp="1"/>
          </p:cNvSpPr>
          <p:nvPr>
            <p:ph type="sldNum" sz="quarter" idx="11"/>
          </p:nvPr>
        </p:nvSpPr>
        <p:spPr/>
        <p:txBody>
          <a:bodyPr/>
          <a:lstStyle/>
          <a:p>
            <a:pPr>
              <a:defRPr/>
            </a:pPr>
            <a:fld id="{2153A988-54F4-7B49-B2A4-325D5459A6CC}" type="slidenum">
              <a:rPr lang="en-US" smtClean="0"/>
              <a:pPr>
                <a:defRPr/>
              </a:pPr>
              <a:t>12</a:t>
            </a:fld>
            <a:endParaRPr lang="en-US"/>
          </a:p>
        </p:txBody>
      </p:sp>
      <p:sp>
        <p:nvSpPr>
          <p:cNvPr id="4" name="Date Placeholder 3"/>
          <p:cNvSpPr>
            <a:spLocks noGrp="1"/>
          </p:cNvSpPr>
          <p:nvPr>
            <p:ph type="dt" sz="half" idx="2"/>
          </p:nvPr>
        </p:nvSpPr>
        <p:spPr/>
        <p:txBody>
          <a:bodyPr/>
          <a:lstStyle/>
          <a:p>
            <a:fld id="{027CBD6F-7555-DE41-9DDC-05346E002F6B}" type="datetime1">
              <a:rPr lang="en-US" smtClean="0"/>
              <a:t>3/16/2018</a:t>
            </a:fld>
            <a:endParaRPr lang="en-US" dirty="0"/>
          </a:p>
        </p:txBody>
      </p:sp>
      <p:sp>
        <p:nvSpPr>
          <p:cNvPr id="6" name="TextBox 5"/>
          <p:cNvSpPr txBox="1"/>
          <p:nvPr/>
        </p:nvSpPr>
        <p:spPr>
          <a:xfrm>
            <a:off x="638978" y="1777548"/>
            <a:ext cx="7910111" cy="5033686"/>
          </a:xfrm>
          <a:prstGeom prst="rect">
            <a:avLst/>
          </a:prstGeom>
          <a:noFill/>
        </p:spPr>
        <p:txBody>
          <a:bodyPr wrap="square" rtlCol="0">
            <a:spAutoFit/>
          </a:bodyPr>
          <a:lstStyle/>
          <a:p>
            <a:pPr marL="342900" marR="0" lvl="0" indent="-342900">
              <a:lnSpc>
                <a:spcPct val="115000"/>
              </a:lnSpc>
              <a:spcBef>
                <a:spcPts val="0"/>
              </a:spcBef>
              <a:spcAft>
                <a:spcPts val="0"/>
              </a:spcAft>
              <a:buFont typeface="Arial" panose="020B0604020202020204" pitchFamily="34" charset="0"/>
              <a:buChar char="•"/>
            </a:pPr>
            <a:r>
              <a:rPr lang="en-US" sz="2600" dirty="0" smtClean="0">
                <a:ea typeface="Calibri" panose="020F0502020204030204" pitchFamily="34" charset="0"/>
                <a:cs typeface="Times New Roman" panose="02020603050405020304" pitchFamily="18" charset="0"/>
              </a:rPr>
              <a:t>Structure similar to Engine Manufacturer Diagnostics (EMD)</a:t>
            </a:r>
          </a:p>
          <a:p>
            <a:pPr marL="342900" indent="-342900">
              <a:lnSpc>
                <a:spcPct val="115000"/>
              </a:lnSpc>
              <a:spcBef>
                <a:spcPts val="0"/>
              </a:spcBef>
              <a:spcAft>
                <a:spcPts val="0"/>
              </a:spcAft>
              <a:buFont typeface="Arial" panose="020B0604020202020204" pitchFamily="34" charset="0"/>
              <a:buChar char="•"/>
            </a:pPr>
            <a:r>
              <a:rPr lang="en-US" sz="2600" dirty="0" smtClean="0">
                <a:ea typeface="Calibri" panose="020F0502020204030204" pitchFamily="34" charset="0"/>
                <a:cs typeface="Times New Roman" panose="02020603050405020304" pitchFamily="18" charset="0"/>
              </a:rPr>
              <a:t>Must monitor:</a:t>
            </a:r>
          </a:p>
          <a:p>
            <a:pPr marL="800100" lvl="1" indent="-342900">
              <a:lnSpc>
                <a:spcPct val="115000"/>
              </a:lnSpc>
              <a:spcBef>
                <a:spcPts val="0"/>
              </a:spcBef>
              <a:spcAft>
                <a:spcPts val="0"/>
              </a:spcAft>
              <a:buFont typeface="Arial" panose="020B0604020202020204" pitchFamily="34" charset="0"/>
              <a:buChar char="•"/>
            </a:pPr>
            <a:r>
              <a:rPr lang="en-US" sz="2600" dirty="0" smtClean="0">
                <a:ea typeface="Calibri" panose="020F0502020204030204" pitchFamily="34" charset="0"/>
                <a:cs typeface="Times New Roman" panose="02020603050405020304" pitchFamily="18" charset="0"/>
              </a:rPr>
              <a:t>Energy Storage System</a:t>
            </a:r>
          </a:p>
          <a:p>
            <a:pPr marL="1257300" lvl="2" indent="-342900">
              <a:lnSpc>
                <a:spcPct val="115000"/>
              </a:lnSpc>
              <a:spcBef>
                <a:spcPts val="0"/>
              </a:spcBef>
              <a:spcAft>
                <a:spcPts val="0"/>
              </a:spcAft>
              <a:buFont typeface="Arial" panose="020B0604020202020204" pitchFamily="34" charset="0"/>
              <a:buChar char="•"/>
            </a:pPr>
            <a:r>
              <a:rPr lang="en-US" sz="2600" dirty="0" smtClean="0">
                <a:ea typeface="Calibri" panose="020F0502020204030204" pitchFamily="34" charset="0"/>
                <a:cs typeface="Times New Roman" panose="02020603050405020304" pitchFamily="18" charset="0"/>
              </a:rPr>
              <a:t>Including State of Health (OEM defined)</a:t>
            </a:r>
          </a:p>
          <a:p>
            <a:pPr marL="800100" lvl="1" indent="-342900">
              <a:lnSpc>
                <a:spcPct val="115000"/>
              </a:lnSpc>
              <a:spcBef>
                <a:spcPts val="0"/>
              </a:spcBef>
              <a:spcAft>
                <a:spcPts val="0"/>
              </a:spcAft>
              <a:buFont typeface="Arial" panose="020B0604020202020204" pitchFamily="34" charset="0"/>
              <a:buChar char="•"/>
            </a:pPr>
            <a:r>
              <a:rPr lang="en-US" sz="2600" dirty="0" smtClean="0">
                <a:ea typeface="Calibri" panose="020F0502020204030204" pitchFamily="34" charset="0"/>
                <a:cs typeface="Times New Roman" panose="02020603050405020304" pitchFamily="18" charset="0"/>
              </a:rPr>
              <a:t>Power Electronics</a:t>
            </a:r>
          </a:p>
          <a:p>
            <a:pPr marL="800100" lvl="1" indent="-342900">
              <a:lnSpc>
                <a:spcPct val="115000"/>
              </a:lnSpc>
              <a:spcBef>
                <a:spcPts val="0"/>
              </a:spcBef>
              <a:spcAft>
                <a:spcPts val="0"/>
              </a:spcAft>
              <a:buFont typeface="Arial" panose="020B0604020202020204" pitchFamily="34" charset="0"/>
              <a:buChar char="•"/>
            </a:pPr>
            <a:r>
              <a:rPr lang="en-US" sz="2600" dirty="0" smtClean="0">
                <a:ea typeface="Calibri" panose="020F0502020204030204" pitchFamily="34" charset="0"/>
                <a:cs typeface="Times New Roman" panose="02020603050405020304" pitchFamily="18" charset="0"/>
              </a:rPr>
              <a:t>Motor/Generator</a:t>
            </a:r>
          </a:p>
          <a:p>
            <a:pPr marL="800100" lvl="1" indent="-342900">
              <a:lnSpc>
                <a:spcPct val="115000"/>
              </a:lnSpc>
              <a:spcBef>
                <a:spcPts val="0"/>
              </a:spcBef>
              <a:spcAft>
                <a:spcPts val="0"/>
              </a:spcAft>
              <a:buFont typeface="Arial" panose="020B0604020202020204" pitchFamily="34" charset="0"/>
              <a:buChar char="•"/>
            </a:pPr>
            <a:r>
              <a:rPr lang="en-US" sz="2600" dirty="0" smtClean="0">
                <a:ea typeface="Calibri" panose="020F0502020204030204" pitchFamily="34" charset="0"/>
                <a:cs typeface="Times New Roman" panose="02020603050405020304" pitchFamily="18" charset="0"/>
              </a:rPr>
              <a:t>Regenerative Braking System</a:t>
            </a:r>
          </a:p>
          <a:p>
            <a:pPr marL="800100" lvl="1" indent="-342900">
              <a:lnSpc>
                <a:spcPct val="115000"/>
              </a:lnSpc>
              <a:spcBef>
                <a:spcPts val="0"/>
              </a:spcBef>
              <a:spcAft>
                <a:spcPts val="0"/>
              </a:spcAft>
              <a:buFont typeface="Arial" panose="020B0604020202020204" pitchFamily="34" charset="0"/>
              <a:buChar char="•"/>
            </a:pPr>
            <a:r>
              <a:rPr lang="en-US" sz="2600" dirty="0" smtClean="0">
                <a:ea typeface="Calibri" panose="020F0502020204030204" pitchFamily="34" charset="0"/>
                <a:cs typeface="Times New Roman" panose="02020603050405020304" pitchFamily="18" charset="0"/>
              </a:rPr>
              <a:t>Charger</a:t>
            </a:r>
          </a:p>
          <a:p>
            <a:pPr marL="285750" indent="-285750">
              <a:buFont typeface="Arial" panose="020B0604020202020204" pitchFamily="34" charset="0"/>
              <a:buChar char="•"/>
            </a:pPr>
            <a:r>
              <a:rPr lang="en-US" sz="2600" dirty="0" smtClean="0"/>
              <a:t>Must identify fault modes and store faults</a:t>
            </a:r>
          </a:p>
          <a:p>
            <a:pPr marL="285750" indent="-285750">
              <a:buFont typeface="Arial" panose="020B0604020202020204" pitchFamily="34" charset="0"/>
              <a:buChar char="•"/>
            </a:pPr>
            <a:endParaRPr lang="en-US" sz="2600" dirty="0"/>
          </a:p>
        </p:txBody>
      </p:sp>
      <p:sp>
        <p:nvSpPr>
          <p:cNvPr id="7" name="Rectangle 6"/>
          <p:cNvSpPr/>
          <p:nvPr/>
        </p:nvSpPr>
        <p:spPr>
          <a:xfrm rot="19581443">
            <a:off x="356966" y="469809"/>
            <a:ext cx="1972286" cy="830997"/>
          </a:xfrm>
          <a:prstGeom prst="rect">
            <a:avLst/>
          </a:prstGeom>
        </p:spPr>
        <p:style>
          <a:lnRef idx="2">
            <a:schemeClr val="accent5"/>
          </a:lnRef>
          <a:fillRef idx="1">
            <a:schemeClr val="lt1"/>
          </a:fillRef>
          <a:effectRef idx="0">
            <a:schemeClr val="accent5"/>
          </a:effectRef>
          <a:fontRef idx="minor">
            <a:schemeClr val="dk1"/>
          </a:fontRef>
        </p:style>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2400" b="1" dirty="0">
                <a:ln/>
                <a:solidFill>
                  <a:schemeClr val="accent4"/>
                </a:solidFill>
              </a:rPr>
              <a:t>Powertrain </a:t>
            </a:r>
            <a:endParaRPr lang="en-US" sz="2400" b="1" dirty="0" smtClean="0">
              <a:ln/>
              <a:solidFill>
                <a:schemeClr val="accent4"/>
              </a:solidFill>
            </a:endParaRPr>
          </a:p>
          <a:p>
            <a:pPr algn="ctr"/>
            <a:r>
              <a:rPr lang="en-US" sz="2400" b="1" dirty="0" smtClean="0">
                <a:ln/>
                <a:solidFill>
                  <a:schemeClr val="accent4"/>
                </a:solidFill>
              </a:rPr>
              <a:t>Certification</a:t>
            </a:r>
            <a:endParaRPr lang="en-US" sz="2400" b="1" dirty="0">
              <a:ln/>
              <a:solidFill>
                <a:schemeClr val="accent4"/>
              </a:solidFill>
            </a:endParaRPr>
          </a:p>
        </p:txBody>
      </p:sp>
    </p:spTree>
    <p:extLst>
      <p:ext uri="{BB962C8B-B14F-4D97-AF65-F5344CB8AC3E}">
        <p14:creationId xmlns:p14="http://schemas.microsoft.com/office/powerpoint/2010/main" val="27827666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471252"/>
            <a:ext cx="8229600" cy="946052"/>
          </a:xfrm>
        </p:spPr>
        <p:txBody>
          <a:bodyPr/>
          <a:lstStyle/>
          <a:p>
            <a:r>
              <a:rPr lang="en-US" sz="3200" dirty="0" smtClean="0"/>
              <a:t>Certification Families</a:t>
            </a:r>
            <a:br>
              <a:rPr lang="en-US" sz="3200" dirty="0" smtClean="0"/>
            </a:br>
            <a:r>
              <a:rPr lang="en-US" sz="3200" dirty="0"/>
              <a:t>(Draft Proposal): </a:t>
            </a:r>
            <a:r>
              <a:rPr lang="en-US" sz="3200" dirty="0" smtClean="0"/>
              <a:t/>
            </a:r>
            <a:br>
              <a:rPr lang="en-US" sz="3200" dirty="0" smtClean="0"/>
            </a:br>
            <a:endParaRPr lang="en-US" sz="3200" dirty="0"/>
          </a:p>
        </p:txBody>
      </p:sp>
      <p:sp>
        <p:nvSpPr>
          <p:cNvPr id="3" name="Slide Number Placeholder 2"/>
          <p:cNvSpPr>
            <a:spLocks noGrp="1"/>
          </p:cNvSpPr>
          <p:nvPr>
            <p:ph type="sldNum" sz="quarter" idx="11"/>
          </p:nvPr>
        </p:nvSpPr>
        <p:spPr/>
        <p:txBody>
          <a:bodyPr/>
          <a:lstStyle/>
          <a:p>
            <a:pPr>
              <a:defRPr/>
            </a:pPr>
            <a:fld id="{2153A988-54F4-7B49-B2A4-325D5459A6CC}" type="slidenum">
              <a:rPr lang="en-US" smtClean="0"/>
              <a:pPr>
                <a:defRPr/>
              </a:pPr>
              <a:t>13</a:t>
            </a:fld>
            <a:endParaRPr lang="en-US"/>
          </a:p>
        </p:txBody>
      </p:sp>
      <p:sp>
        <p:nvSpPr>
          <p:cNvPr id="4" name="Date Placeholder 3"/>
          <p:cNvSpPr>
            <a:spLocks noGrp="1"/>
          </p:cNvSpPr>
          <p:nvPr>
            <p:ph type="dt" sz="half" idx="2"/>
          </p:nvPr>
        </p:nvSpPr>
        <p:spPr/>
        <p:txBody>
          <a:bodyPr/>
          <a:lstStyle/>
          <a:p>
            <a:fld id="{027CBD6F-7555-DE41-9DDC-05346E002F6B}" type="datetime1">
              <a:rPr lang="en-US" smtClean="0"/>
              <a:t>3/16/2018</a:t>
            </a:fld>
            <a:endParaRPr lang="en-US" dirty="0"/>
          </a:p>
        </p:txBody>
      </p:sp>
      <p:sp>
        <p:nvSpPr>
          <p:cNvPr id="6" name="TextBox 5"/>
          <p:cNvSpPr txBox="1"/>
          <p:nvPr/>
        </p:nvSpPr>
        <p:spPr>
          <a:xfrm>
            <a:off x="638978" y="2066708"/>
            <a:ext cx="7910111" cy="2899255"/>
          </a:xfrm>
          <a:prstGeom prst="rect">
            <a:avLst/>
          </a:prstGeom>
          <a:noFill/>
        </p:spPr>
        <p:txBody>
          <a:bodyPr wrap="square" rtlCol="0">
            <a:spAutoFit/>
          </a:bodyPr>
          <a:lstStyle/>
          <a:p>
            <a:pPr marL="342900" marR="0" lvl="0" indent="-342900">
              <a:lnSpc>
                <a:spcPct val="115000"/>
              </a:lnSpc>
              <a:spcBef>
                <a:spcPts val="0"/>
              </a:spcBef>
              <a:spcAft>
                <a:spcPts val="0"/>
              </a:spcAft>
              <a:buFont typeface="Arial" panose="020B0604020202020204" pitchFamily="34" charset="0"/>
              <a:buChar char="•"/>
            </a:pPr>
            <a:r>
              <a:rPr lang="en-US" sz="2600" dirty="0">
                <a:ea typeface="Calibri" panose="020F0502020204030204" pitchFamily="34" charset="0"/>
                <a:cs typeface="Times New Roman" panose="02020603050405020304" pitchFamily="18" charset="0"/>
              </a:rPr>
              <a:t>Shall be grouped by the vehicle weight </a:t>
            </a:r>
            <a:r>
              <a:rPr lang="en-US" sz="2600" dirty="0" smtClean="0">
                <a:ea typeface="Calibri" panose="020F0502020204030204" pitchFamily="34" charset="0"/>
                <a:cs typeface="Times New Roman" panose="02020603050405020304" pitchFamily="18" charset="0"/>
              </a:rPr>
              <a:t>classes</a:t>
            </a:r>
          </a:p>
          <a:p>
            <a:pPr marL="800100" lvl="1" indent="-342900">
              <a:lnSpc>
                <a:spcPct val="115000"/>
              </a:lnSpc>
              <a:spcBef>
                <a:spcPts val="0"/>
              </a:spcBef>
              <a:spcAft>
                <a:spcPts val="0"/>
              </a:spcAft>
              <a:buFont typeface="Arial" panose="020B0604020202020204" pitchFamily="34" charset="0"/>
              <a:buChar char="•"/>
            </a:pPr>
            <a:r>
              <a:rPr lang="en-US" sz="2600" dirty="0">
                <a:ea typeface="Calibri" panose="020F0502020204030204" pitchFamily="34" charset="0"/>
                <a:cs typeface="Times New Roman" panose="02020603050405020304" pitchFamily="18" charset="0"/>
              </a:rPr>
              <a:t>4 </a:t>
            </a:r>
            <a:r>
              <a:rPr lang="en-US" sz="2600" dirty="0" smtClean="0">
                <a:ea typeface="Calibri" panose="020F0502020204030204" pitchFamily="34" charset="0"/>
                <a:cs typeface="Times New Roman" panose="02020603050405020304" pitchFamily="18" charset="0"/>
              </a:rPr>
              <a:t>groups</a:t>
            </a:r>
            <a:r>
              <a:rPr lang="en-US" sz="2600" dirty="0">
                <a:ea typeface="Calibri" panose="020F0502020204030204" pitchFamily="34" charset="0"/>
                <a:cs typeface="Times New Roman" panose="02020603050405020304" pitchFamily="18" charset="0"/>
              </a:rPr>
              <a:t>: Class 2b/3, 4/5, 6/7, 8</a:t>
            </a:r>
          </a:p>
          <a:p>
            <a:pPr marL="342900" indent="-342900">
              <a:lnSpc>
                <a:spcPct val="115000"/>
              </a:lnSpc>
              <a:spcBef>
                <a:spcPts val="0"/>
              </a:spcBef>
              <a:spcAft>
                <a:spcPts val="0"/>
              </a:spcAft>
              <a:buFont typeface="Arial" panose="020B0604020202020204" pitchFamily="34" charset="0"/>
              <a:buChar char="•"/>
            </a:pPr>
            <a:r>
              <a:rPr lang="en-US" sz="2800" dirty="0"/>
              <a:t>Certification levels would move from Level 1 to Level 2 </a:t>
            </a:r>
            <a:r>
              <a:rPr lang="en-US" sz="2800" dirty="0" smtClean="0"/>
              <a:t>once 250 vehicles within the weight class </a:t>
            </a:r>
            <a:r>
              <a:rPr lang="en-US" sz="2800" dirty="0" smtClean="0"/>
              <a:t>have </a:t>
            </a:r>
            <a:r>
              <a:rPr lang="en-US" sz="2800" dirty="0" smtClean="0"/>
              <a:t>been sold</a:t>
            </a:r>
            <a:endParaRPr lang="en-US" sz="2800" dirty="0"/>
          </a:p>
          <a:p>
            <a:endParaRPr lang="en-US" sz="2600" dirty="0"/>
          </a:p>
        </p:txBody>
      </p:sp>
      <p:sp>
        <p:nvSpPr>
          <p:cNvPr id="7" name="Rectangle 6"/>
          <p:cNvSpPr/>
          <p:nvPr/>
        </p:nvSpPr>
        <p:spPr>
          <a:xfrm rot="19581443">
            <a:off x="522221" y="555221"/>
            <a:ext cx="1972286" cy="830997"/>
          </a:xfrm>
          <a:prstGeom prst="rect">
            <a:avLst/>
          </a:prstGeom>
        </p:spPr>
        <p:style>
          <a:lnRef idx="2">
            <a:schemeClr val="accent5"/>
          </a:lnRef>
          <a:fillRef idx="1">
            <a:schemeClr val="lt1"/>
          </a:fillRef>
          <a:effectRef idx="0">
            <a:schemeClr val="accent5"/>
          </a:effectRef>
          <a:fontRef idx="minor">
            <a:schemeClr val="dk1"/>
          </a:fontRef>
        </p:style>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2400" b="1" dirty="0" smtClean="0">
                <a:ln/>
                <a:solidFill>
                  <a:schemeClr val="accent4"/>
                </a:solidFill>
              </a:rPr>
              <a:t>Vehicle </a:t>
            </a:r>
          </a:p>
          <a:p>
            <a:pPr algn="ctr"/>
            <a:r>
              <a:rPr lang="en-US" sz="2400" b="1" dirty="0" smtClean="0">
                <a:ln/>
                <a:solidFill>
                  <a:schemeClr val="accent4"/>
                </a:solidFill>
              </a:rPr>
              <a:t>Certification</a:t>
            </a:r>
            <a:endParaRPr lang="en-US" sz="2400" b="1" dirty="0">
              <a:ln/>
              <a:solidFill>
                <a:schemeClr val="accent4"/>
              </a:solidFill>
            </a:endParaRPr>
          </a:p>
        </p:txBody>
      </p:sp>
    </p:spTree>
    <p:extLst>
      <p:ext uri="{BB962C8B-B14F-4D97-AF65-F5344CB8AC3E}">
        <p14:creationId xmlns:p14="http://schemas.microsoft.com/office/powerpoint/2010/main" val="29166239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471252"/>
            <a:ext cx="8229600" cy="946052"/>
          </a:xfrm>
        </p:spPr>
        <p:txBody>
          <a:bodyPr/>
          <a:lstStyle/>
          <a:p>
            <a:r>
              <a:rPr lang="en-US" sz="3200" dirty="0" smtClean="0"/>
              <a:t/>
            </a:r>
            <a:br>
              <a:rPr lang="en-US" sz="3200" dirty="0" smtClean="0"/>
            </a:br>
            <a:r>
              <a:rPr lang="en-US" sz="3200" dirty="0"/>
              <a:t>In-Use Testing</a:t>
            </a:r>
            <a:br>
              <a:rPr lang="en-US" sz="3200" dirty="0"/>
            </a:br>
            <a:r>
              <a:rPr lang="en-US" sz="3200" dirty="0"/>
              <a:t>(Draft Proposal)</a:t>
            </a:r>
            <a:r>
              <a:rPr lang="en-US" sz="3200" dirty="0" smtClean="0"/>
              <a:t/>
            </a:r>
            <a:br>
              <a:rPr lang="en-US" sz="3200" dirty="0" smtClean="0"/>
            </a:br>
            <a:endParaRPr lang="en-US" sz="3200" dirty="0"/>
          </a:p>
        </p:txBody>
      </p:sp>
      <p:sp>
        <p:nvSpPr>
          <p:cNvPr id="3" name="Slide Number Placeholder 2"/>
          <p:cNvSpPr>
            <a:spLocks noGrp="1"/>
          </p:cNvSpPr>
          <p:nvPr>
            <p:ph type="sldNum" sz="quarter" idx="11"/>
          </p:nvPr>
        </p:nvSpPr>
        <p:spPr/>
        <p:txBody>
          <a:bodyPr/>
          <a:lstStyle/>
          <a:p>
            <a:pPr>
              <a:defRPr/>
            </a:pPr>
            <a:fld id="{2153A988-54F4-7B49-B2A4-325D5459A6CC}" type="slidenum">
              <a:rPr lang="en-US" smtClean="0"/>
              <a:pPr>
                <a:defRPr/>
              </a:pPr>
              <a:t>14</a:t>
            </a:fld>
            <a:endParaRPr lang="en-US"/>
          </a:p>
        </p:txBody>
      </p:sp>
      <p:sp>
        <p:nvSpPr>
          <p:cNvPr id="4" name="Date Placeholder 3"/>
          <p:cNvSpPr>
            <a:spLocks noGrp="1"/>
          </p:cNvSpPr>
          <p:nvPr>
            <p:ph type="dt" sz="half" idx="2"/>
          </p:nvPr>
        </p:nvSpPr>
        <p:spPr/>
        <p:txBody>
          <a:bodyPr/>
          <a:lstStyle/>
          <a:p>
            <a:fld id="{027CBD6F-7555-DE41-9DDC-05346E002F6B}" type="datetime1">
              <a:rPr lang="en-US" smtClean="0"/>
              <a:t>3/16/2018</a:t>
            </a:fld>
            <a:endParaRPr lang="en-US" dirty="0"/>
          </a:p>
        </p:txBody>
      </p:sp>
      <p:sp>
        <p:nvSpPr>
          <p:cNvPr id="6" name="TextBox 5"/>
          <p:cNvSpPr txBox="1"/>
          <p:nvPr/>
        </p:nvSpPr>
        <p:spPr>
          <a:xfrm>
            <a:off x="638978" y="1975851"/>
            <a:ext cx="7910111" cy="4138056"/>
          </a:xfrm>
          <a:prstGeom prst="rect">
            <a:avLst/>
          </a:prstGeom>
          <a:noFill/>
        </p:spPr>
        <p:txBody>
          <a:bodyPr wrap="square" rtlCol="0">
            <a:spAutoFit/>
          </a:bodyPr>
          <a:lstStyle/>
          <a:p>
            <a:pPr marL="342900" marR="0" lvl="0" indent="-342900">
              <a:lnSpc>
                <a:spcPct val="115000"/>
              </a:lnSpc>
              <a:spcBef>
                <a:spcPts val="0"/>
              </a:spcBef>
              <a:spcAft>
                <a:spcPts val="0"/>
              </a:spcAft>
              <a:buFont typeface="Arial" panose="020B0604020202020204" pitchFamily="34" charset="0"/>
              <a:buChar char="•"/>
            </a:pPr>
            <a:r>
              <a:rPr lang="en-US" sz="2800" dirty="0" smtClean="0">
                <a:ea typeface="Calibri" panose="020F0502020204030204" pitchFamily="34" charset="0"/>
                <a:cs typeface="Times New Roman" panose="02020603050405020304" pitchFamily="18" charset="0"/>
              </a:rPr>
              <a:t>Level 1 – None required</a:t>
            </a:r>
          </a:p>
          <a:p>
            <a:pPr marL="342900" marR="0" lvl="0" indent="-342900">
              <a:lnSpc>
                <a:spcPct val="115000"/>
              </a:lnSpc>
              <a:spcBef>
                <a:spcPts val="0"/>
              </a:spcBef>
              <a:spcAft>
                <a:spcPts val="0"/>
              </a:spcAft>
              <a:buFont typeface="Arial" panose="020B0604020202020204" pitchFamily="34" charset="0"/>
              <a:buChar char="•"/>
            </a:pPr>
            <a:r>
              <a:rPr lang="en-US" sz="2800" dirty="0" smtClean="0">
                <a:cs typeface="Times New Roman" panose="02020603050405020304" pitchFamily="18" charset="0"/>
              </a:rPr>
              <a:t>Level 2</a:t>
            </a:r>
          </a:p>
          <a:p>
            <a:pPr marL="800100" lvl="1" indent="-342900">
              <a:lnSpc>
                <a:spcPct val="115000"/>
              </a:lnSpc>
              <a:spcBef>
                <a:spcPts val="0"/>
              </a:spcBef>
              <a:spcAft>
                <a:spcPts val="0"/>
              </a:spcAft>
              <a:buFont typeface="Arial" panose="020B0604020202020204" pitchFamily="34" charset="0"/>
              <a:buChar char="•"/>
            </a:pPr>
            <a:r>
              <a:rPr lang="en-US" sz="2400" dirty="0" smtClean="0">
                <a:ea typeface="Calibri" panose="020F0502020204030204" pitchFamily="34" charset="0"/>
                <a:cs typeface="Times New Roman" panose="02020603050405020304" pitchFamily="18" charset="0"/>
              </a:rPr>
              <a:t>Report </a:t>
            </a:r>
            <a:r>
              <a:rPr lang="en-US" sz="2400" dirty="0">
                <a:ea typeface="Calibri" panose="020F0502020204030204" pitchFamily="34" charset="0"/>
                <a:cs typeface="Times New Roman" panose="02020603050405020304" pitchFamily="18" charset="0"/>
              </a:rPr>
              <a:t>in-use capacity test at year 3 and </a:t>
            </a:r>
            <a:r>
              <a:rPr lang="en-US" sz="2400" dirty="0" smtClean="0">
                <a:ea typeface="Calibri" panose="020F0502020204030204" pitchFamily="34" charset="0"/>
                <a:cs typeface="Times New Roman" panose="02020603050405020304" pitchFamily="18" charset="0"/>
              </a:rPr>
              <a:t>year 6 </a:t>
            </a:r>
          </a:p>
          <a:p>
            <a:pPr marL="800100" lvl="1" indent="-342900">
              <a:lnSpc>
                <a:spcPct val="115000"/>
              </a:lnSpc>
              <a:spcBef>
                <a:spcPts val="0"/>
              </a:spcBef>
              <a:spcAft>
                <a:spcPts val="0"/>
              </a:spcAft>
              <a:buFont typeface="Arial" panose="020B0604020202020204" pitchFamily="34" charset="0"/>
              <a:buChar char="•"/>
            </a:pPr>
            <a:r>
              <a:rPr lang="en-US" sz="2400" dirty="0" smtClean="0">
                <a:ea typeface="Calibri" panose="020F0502020204030204" pitchFamily="34" charset="0"/>
                <a:cs typeface="Times New Roman" panose="02020603050405020304" pitchFamily="18" charset="0"/>
              </a:rPr>
              <a:t>Use </a:t>
            </a:r>
            <a:r>
              <a:rPr lang="en-US" sz="2400" dirty="0">
                <a:ea typeface="Calibri" panose="020F0502020204030204" pitchFamily="34" charset="0"/>
                <a:cs typeface="Times New Roman" panose="02020603050405020304" pitchFamily="18" charset="0"/>
              </a:rPr>
              <a:t>SAE J1798 or manufacturer devised procedure to determine on-board energy capacity (e.g., using the charger to measure kWh accepted by battery)</a:t>
            </a:r>
          </a:p>
          <a:p>
            <a:pPr marL="800100" lvl="1" indent="-342900">
              <a:lnSpc>
                <a:spcPct val="115000"/>
              </a:lnSpc>
              <a:spcBef>
                <a:spcPts val="0"/>
              </a:spcBef>
              <a:spcAft>
                <a:spcPts val="0"/>
              </a:spcAft>
              <a:buFont typeface="Arial" panose="020B0604020202020204" pitchFamily="34" charset="0"/>
              <a:buChar char="•"/>
            </a:pPr>
            <a:endParaRPr lang="en-US" sz="2800" dirty="0">
              <a:ea typeface="Calibri" panose="020F0502020204030204" pitchFamily="34" charset="0"/>
              <a:cs typeface="Times New Roman" panose="02020603050405020304" pitchFamily="18" charset="0"/>
            </a:endParaRPr>
          </a:p>
          <a:p>
            <a:pPr marL="800100" lvl="1" indent="-342900">
              <a:lnSpc>
                <a:spcPct val="115000"/>
              </a:lnSpc>
              <a:spcBef>
                <a:spcPts val="0"/>
              </a:spcBef>
              <a:spcAft>
                <a:spcPts val="0"/>
              </a:spcAft>
              <a:buFont typeface="Arial" panose="020B0604020202020204" pitchFamily="34" charset="0"/>
              <a:buChar char="•"/>
            </a:pPr>
            <a:endParaRPr lang="en-US" sz="2600" dirty="0"/>
          </a:p>
          <a:p>
            <a:pPr marL="285750" indent="-285750">
              <a:buFont typeface="Arial" panose="020B0604020202020204" pitchFamily="34" charset="0"/>
              <a:buChar char="•"/>
            </a:pPr>
            <a:endParaRPr lang="en-US" sz="2600" dirty="0"/>
          </a:p>
        </p:txBody>
      </p:sp>
      <p:sp>
        <p:nvSpPr>
          <p:cNvPr id="7" name="Rectangle 6"/>
          <p:cNvSpPr/>
          <p:nvPr/>
        </p:nvSpPr>
        <p:spPr>
          <a:xfrm rot="19581443">
            <a:off x="522221" y="555221"/>
            <a:ext cx="1972286" cy="830997"/>
          </a:xfrm>
          <a:prstGeom prst="rect">
            <a:avLst/>
          </a:prstGeom>
        </p:spPr>
        <p:style>
          <a:lnRef idx="2">
            <a:schemeClr val="accent5"/>
          </a:lnRef>
          <a:fillRef idx="1">
            <a:schemeClr val="lt1"/>
          </a:fillRef>
          <a:effectRef idx="0">
            <a:schemeClr val="accent5"/>
          </a:effectRef>
          <a:fontRef idx="minor">
            <a:schemeClr val="dk1"/>
          </a:fontRef>
        </p:style>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2400" b="1" dirty="0" smtClean="0">
                <a:ln/>
                <a:solidFill>
                  <a:schemeClr val="accent4"/>
                </a:solidFill>
              </a:rPr>
              <a:t>Vehicle </a:t>
            </a:r>
          </a:p>
          <a:p>
            <a:pPr algn="ctr"/>
            <a:r>
              <a:rPr lang="en-US" sz="2400" b="1" dirty="0" smtClean="0">
                <a:ln/>
                <a:solidFill>
                  <a:schemeClr val="accent4"/>
                </a:solidFill>
              </a:rPr>
              <a:t>Certification</a:t>
            </a:r>
            <a:endParaRPr lang="en-US" sz="2400" b="1" dirty="0">
              <a:ln/>
              <a:solidFill>
                <a:schemeClr val="accent4"/>
              </a:solidFill>
            </a:endParaRPr>
          </a:p>
        </p:txBody>
      </p:sp>
    </p:spTree>
    <p:extLst>
      <p:ext uri="{BB962C8B-B14F-4D97-AF65-F5344CB8AC3E}">
        <p14:creationId xmlns:p14="http://schemas.microsoft.com/office/powerpoint/2010/main" val="37386555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471252"/>
            <a:ext cx="8229600" cy="946052"/>
          </a:xfrm>
        </p:spPr>
        <p:txBody>
          <a:bodyPr/>
          <a:lstStyle/>
          <a:p>
            <a:r>
              <a:rPr lang="en-US" sz="3200" dirty="0"/>
              <a:t/>
            </a:r>
            <a:br>
              <a:rPr lang="en-US" sz="3200" dirty="0"/>
            </a:br>
            <a:r>
              <a:rPr lang="en-US" sz="3200" dirty="0" smtClean="0"/>
              <a:t>Warranty</a:t>
            </a:r>
            <a:br>
              <a:rPr lang="en-US" sz="3200" dirty="0" smtClean="0"/>
            </a:br>
            <a:r>
              <a:rPr lang="en-US" sz="3200" dirty="0"/>
              <a:t>(Draft Proposal)</a:t>
            </a:r>
            <a:r>
              <a:rPr lang="en-US" sz="3200" dirty="0" smtClean="0"/>
              <a:t/>
            </a:r>
            <a:br>
              <a:rPr lang="en-US" sz="3200" dirty="0" smtClean="0"/>
            </a:br>
            <a:endParaRPr lang="en-US" sz="3200" dirty="0"/>
          </a:p>
        </p:txBody>
      </p:sp>
      <p:sp>
        <p:nvSpPr>
          <p:cNvPr id="3" name="Slide Number Placeholder 2"/>
          <p:cNvSpPr>
            <a:spLocks noGrp="1"/>
          </p:cNvSpPr>
          <p:nvPr>
            <p:ph type="sldNum" sz="quarter" idx="11"/>
          </p:nvPr>
        </p:nvSpPr>
        <p:spPr/>
        <p:txBody>
          <a:bodyPr/>
          <a:lstStyle/>
          <a:p>
            <a:pPr>
              <a:defRPr/>
            </a:pPr>
            <a:fld id="{2153A988-54F4-7B49-B2A4-325D5459A6CC}" type="slidenum">
              <a:rPr lang="en-US" smtClean="0"/>
              <a:pPr>
                <a:defRPr/>
              </a:pPr>
              <a:t>15</a:t>
            </a:fld>
            <a:endParaRPr lang="en-US"/>
          </a:p>
        </p:txBody>
      </p:sp>
      <p:sp>
        <p:nvSpPr>
          <p:cNvPr id="4" name="Date Placeholder 3"/>
          <p:cNvSpPr>
            <a:spLocks noGrp="1"/>
          </p:cNvSpPr>
          <p:nvPr>
            <p:ph type="dt" sz="half" idx="2"/>
          </p:nvPr>
        </p:nvSpPr>
        <p:spPr/>
        <p:txBody>
          <a:bodyPr/>
          <a:lstStyle/>
          <a:p>
            <a:fld id="{027CBD6F-7555-DE41-9DDC-05346E002F6B}" type="datetime1">
              <a:rPr lang="en-US" smtClean="0"/>
              <a:t>3/16/2018</a:t>
            </a:fld>
            <a:endParaRPr lang="en-US" dirty="0"/>
          </a:p>
        </p:txBody>
      </p:sp>
      <p:sp>
        <p:nvSpPr>
          <p:cNvPr id="6" name="TextBox 5"/>
          <p:cNvSpPr txBox="1"/>
          <p:nvPr/>
        </p:nvSpPr>
        <p:spPr>
          <a:xfrm>
            <a:off x="638978" y="1632029"/>
            <a:ext cx="7910111" cy="3631763"/>
          </a:xfrm>
          <a:prstGeom prst="rect">
            <a:avLst/>
          </a:prstGeom>
          <a:noFill/>
        </p:spPr>
        <p:txBody>
          <a:bodyPr wrap="square" rtlCol="0">
            <a:spAutoFit/>
          </a:bodyPr>
          <a:lstStyle/>
          <a:p>
            <a:pPr marL="342900" marR="0" lvl="0" indent="-342900">
              <a:lnSpc>
                <a:spcPct val="115000"/>
              </a:lnSpc>
              <a:spcBef>
                <a:spcPts val="0"/>
              </a:spcBef>
              <a:spcAft>
                <a:spcPts val="0"/>
              </a:spcAft>
              <a:buFont typeface="Arial" panose="020B0604020202020204" pitchFamily="34" charset="0"/>
              <a:buChar char="•"/>
            </a:pPr>
            <a:r>
              <a:rPr lang="en-US" sz="2800" dirty="0" smtClean="0">
                <a:ea typeface="Calibri" panose="020F0502020204030204" pitchFamily="34" charset="0"/>
                <a:cs typeface="Times New Roman" panose="02020603050405020304" pitchFamily="18" charset="0"/>
              </a:rPr>
              <a:t>Level 1</a:t>
            </a:r>
          </a:p>
          <a:p>
            <a:pPr marL="800100" lvl="1" indent="-342900">
              <a:lnSpc>
                <a:spcPct val="115000"/>
              </a:lnSpc>
              <a:spcBef>
                <a:spcPts val="0"/>
              </a:spcBef>
              <a:spcAft>
                <a:spcPts val="0"/>
              </a:spcAft>
              <a:buFont typeface="Arial" panose="020B0604020202020204" pitchFamily="34" charset="0"/>
              <a:buChar char="•"/>
            </a:pPr>
            <a:r>
              <a:rPr lang="en-US" sz="2400" dirty="0" smtClean="0">
                <a:ea typeface="Calibri" panose="020F0502020204030204" pitchFamily="34" charset="0"/>
                <a:cs typeface="Times New Roman" panose="02020603050405020304" pitchFamily="18" charset="0"/>
              </a:rPr>
              <a:t>Defects/workmanship </a:t>
            </a:r>
            <a:r>
              <a:rPr lang="en-US" sz="2400" dirty="0">
                <a:ea typeface="Calibri" panose="020F0502020204030204" pitchFamily="34" charset="0"/>
                <a:cs typeface="Times New Roman" panose="02020603050405020304" pitchFamily="18" charset="0"/>
              </a:rPr>
              <a:t>for minimum of 3 years/50,000 miles</a:t>
            </a:r>
          </a:p>
          <a:p>
            <a:pPr marL="342900" indent="-342900">
              <a:lnSpc>
                <a:spcPct val="115000"/>
              </a:lnSpc>
              <a:spcBef>
                <a:spcPts val="0"/>
              </a:spcBef>
              <a:spcAft>
                <a:spcPts val="0"/>
              </a:spcAft>
              <a:buFont typeface="Arial" panose="020B0604020202020204" pitchFamily="34" charset="0"/>
              <a:buChar char="•"/>
            </a:pPr>
            <a:r>
              <a:rPr lang="en-US" sz="2800" dirty="0" smtClean="0">
                <a:cs typeface="Times New Roman" panose="02020603050405020304" pitchFamily="18" charset="0"/>
              </a:rPr>
              <a:t>Level 2</a:t>
            </a:r>
          </a:p>
          <a:p>
            <a:pPr marL="800100" lvl="1" indent="-342900">
              <a:lnSpc>
                <a:spcPct val="115000"/>
              </a:lnSpc>
              <a:spcBef>
                <a:spcPts val="0"/>
              </a:spcBef>
              <a:spcAft>
                <a:spcPts val="0"/>
              </a:spcAft>
              <a:buFont typeface="Arial" panose="020B0604020202020204" pitchFamily="34" charset="0"/>
              <a:buChar char="•"/>
            </a:pPr>
            <a:r>
              <a:rPr lang="en-US" sz="2400" dirty="0" smtClean="0">
                <a:ea typeface="Calibri" panose="020F0502020204030204" pitchFamily="34" charset="0"/>
                <a:cs typeface="Times New Roman" panose="02020603050405020304" pitchFamily="18" charset="0"/>
              </a:rPr>
              <a:t>Defects/workmanship </a:t>
            </a:r>
            <a:r>
              <a:rPr lang="en-US" sz="2400" dirty="0">
                <a:ea typeface="Calibri" panose="020F0502020204030204" pitchFamily="34" charset="0"/>
                <a:cs typeface="Times New Roman" panose="02020603050405020304" pitchFamily="18" charset="0"/>
              </a:rPr>
              <a:t>for minimum of 3 years/50,000 </a:t>
            </a:r>
            <a:r>
              <a:rPr lang="en-US" sz="2400" dirty="0" smtClean="0">
                <a:ea typeface="Calibri" panose="020F0502020204030204" pitchFamily="34" charset="0"/>
                <a:cs typeface="Times New Roman" panose="02020603050405020304" pitchFamily="18" charset="0"/>
              </a:rPr>
              <a:t>miles</a:t>
            </a:r>
          </a:p>
          <a:p>
            <a:pPr marL="800100" lvl="1" indent="-342900">
              <a:lnSpc>
                <a:spcPct val="115000"/>
              </a:lnSpc>
              <a:spcBef>
                <a:spcPts val="0"/>
              </a:spcBef>
              <a:spcAft>
                <a:spcPts val="0"/>
              </a:spcAft>
              <a:buFont typeface="Arial" panose="020B0604020202020204" pitchFamily="34" charset="0"/>
              <a:buChar char="•"/>
            </a:pPr>
            <a:r>
              <a:rPr lang="en-US" sz="2400" dirty="0">
                <a:ea typeface="Calibri" panose="020F0502020204030204" pitchFamily="34" charset="0"/>
                <a:cs typeface="Times New Roman" panose="02020603050405020304" pitchFamily="18" charset="0"/>
              </a:rPr>
              <a:t>Manufacturer shall specify </a:t>
            </a:r>
            <a:r>
              <a:rPr lang="en-US" sz="2400" dirty="0" smtClean="0">
                <a:ea typeface="Calibri" panose="020F0502020204030204" pitchFamily="34" charset="0"/>
                <a:cs typeface="Times New Roman" panose="02020603050405020304" pitchFamily="18" charset="0"/>
              </a:rPr>
              <a:t>warranted </a:t>
            </a:r>
            <a:r>
              <a:rPr lang="en-US" sz="2400" dirty="0" smtClean="0">
                <a:ea typeface="Calibri" panose="020F0502020204030204" pitchFamily="34" charset="0"/>
                <a:cs typeface="Times New Roman" panose="02020603050405020304" pitchFamily="18" charset="0"/>
              </a:rPr>
              <a:t>percentage </a:t>
            </a:r>
            <a:r>
              <a:rPr lang="en-US" sz="2400" dirty="0">
                <a:ea typeface="Calibri" panose="020F0502020204030204" pitchFamily="34" charset="0"/>
                <a:cs typeface="Times New Roman" panose="02020603050405020304" pitchFamily="18" charset="0"/>
              </a:rPr>
              <a:t>of usable </a:t>
            </a:r>
            <a:r>
              <a:rPr lang="en-US" sz="2400" dirty="0" smtClean="0">
                <a:ea typeface="Calibri" panose="020F0502020204030204" pitchFamily="34" charset="0"/>
                <a:cs typeface="Times New Roman" panose="02020603050405020304" pitchFamily="18" charset="0"/>
              </a:rPr>
              <a:t>capacity</a:t>
            </a:r>
            <a:endParaRPr lang="en-US" sz="2600" dirty="0"/>
          </a:p>
        </p:txBody>
      </p:sp>
      <p:sp>
        <p:nvSpPr>
          <p:cNvPr id="7" name="Rectangle 6"/>
          <p:cNvSpPr/>
          <p:nvPr/>
        </p:nvSpPr>
        <p:spPr>
          <a:xfrm rot="20159091">
            <a:off x="585003" y="365372"/>
            <a:ext cx="1972286" cy="830997"/>
          </a:xfrm>
          <a:prstGeom prst="rect">
            <a:avLst/>
          </a:prstGeom>
        </p:spPr>
        <p:style>
          <a:lnRef idx="2">
            <a:schemeClr val="accent5"/>
          </a:lnRef>
          <a:fillRef idx="1">
            <a:schemeClr val="lt1"/>
          </a:fillRef>
          <a:effectRef idx="0">
            <a:schemeClr val="accent5"/>
          </a:effectRef>
          <a:fontRef idx="minor">
            <a:schemeClr val="dk1"/>
          </a:fontRef>
        </p:style>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2400" b="1" dirty="0" smtClean="0">
                <a:ln/>
                <a:solidFill>
                  <a:schemeClr val="accent4"/>
                </a:solidFill>
              </a:rPr>
              <a:t>Vehicle </a:t>
            </a:r>
          </a:p>
          <a:p>
            <a:pPr algn="ctr"/>
            <a:r>
              <a:rPr lang="en-US" sz="2400" b="1" dirty="0" smtClean="0">
                <a:ln/>
                <a:solidFill>
                  <a:schemeClr val="accent4"/>
                </a:solidFill>
              </a:rPr>
              <a:t>Certification</a:t>
            </a:r>
            <a:endParaRPr lang="en-US" sz="2400" b="1" dirty="0">
              <a:ln/>
              <a:solidFill>
                <a:schemeClr val="accent4"/>
              </a:solidFill>
            </a:endParaRPr>
          </a:p>
        </p:txBody>
      </p:sp>
    </p:spTree>
    <p:extLst>
      <p:ext uri="{BB962C8B-B14F-4D97-AF65-F5344CB8AC3E}">
        <p14:creationId xmlns:p14="http://schemas.microsoft.com/office/powerpoint/2010/main" val="36271954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471252"/>
            <a:ext cx="8229600" cy="946052"/>
          </a:xfrm>
        </p:spPr>
        <p:txBody>
          <a:bodyPr/>
          <a:lstStyle/>
          <a:p>
            <a:r>
              <a:rPr lang="en-US" sz="3200" dirty="0" smtClean="0"/>
              <a:t>Warranty </a:t>
            </a:r>
            <a:r>
              <a:rPr lang="en-US" sz="3200" dirty="0"/>
              <a:t>Reporting </a:t>
            </a:r>
            <a:br>
              <a:rPr lang="en-US" sz="3200" dirty="0"/>
            </a:br>
            <a:r>
              <a:rPr lang="en-US" sz="3200" dirty="0"/>
              <a:t>and Recall</a:t>
            </a:r>
            <a:br>
              <a:rPr lang="en-US" sz="3200" dirty="0"/>
            </a:br>
            <a:r>
              <a:rPr lang="en-US" sz="3200" dirty="0"/>
              <a:t>(Draft Proposal)</a:t>
            </a:r>
            <a:r>
              <a:rPr lang="en-US" sz="3200" dirty="0" smtClean="0"/>
              <a:t/>
            </a:r>
            <a:br>
              <a:rPr lang="en-US" sz="3200" dirty="0" smtClean="0"/>
            </a:br>
            <a:endParaRPr lang="en-US" sz="3200" dirty="0"/>
          </a:p>
        </p:txBody>
      </p:sp>
      <p:sp>
        <p:nvSpPr>
          <p:cNvPr id="3" name="Slide Number Placeholder 2"/>
          <p:cNvSpPr>
            <a:spLocks noGrp="1"/>
          </p:cNvSpPr>
          <p:nvPr>
            <p:ph type="sldNum" sz="quarter" idx="11"/>
          </p:nvPr>
        </p:nvSpPr>
        <p:spPr/>
        <p:txBody>
          <a:bodyPr/>
          <a:lstStyle/>
          <a:p>
            <a:pPr>
              <a:defRPr/>
            </a:pPr>
            <a:fld id="{2153A988-54F4-7B49-B2A4-325D5459A6CC}" type="slidenum">
              <a:rPr lang="en-US" smtClean="0"/>
              <a:pPr>
                <a:defRPr/>
              </a:pPr>
              <a:t>16</a:t>
            </a:fld>
            <a:endParaRPr lang="en-US"/>
          </a:p>
        </p:txBody>
      </p:sp>
      <p:sp>
        <p:nvSpPr>
          <p:cNvPr id="4" name="Date Placeholder 3"/>
          <p:cNvSpPr>
            <a:spLocks noGrp="1"/>
          </p:cNvSpPr>
          <p:nvPr>
            <p:ph type="dt" sz="half" idx="2"/>
          </p:nvPr>
        </p:nvSpPr>
        <p:spPr/>
        <p:txBody>
          <a:bodyPr/>
          <a:lstStyle/>
          <a:p>
            <a:fld id="{027CBD6F-7555-DE41-9DDC-05346E002F6B}" type="datetime1">
              <a:rPr lang="en-US" smtClean="0"/>
              <a:t>3/16/2018</a:t>
            </a:fld>
            <a:endParaRPr lang="en-US" dirty="0"/>
          </a:p>
        </p:txBody>
      </p:sp>
      <p:sp>
        <p:nvSpPr>
          <p:cNvPr id="6" name="TextBox 5"/>
          <p:cNvSpPr txBox="1"/>
          <p:nvPr/>
        </p:nvSpPr>
        <p:spPr>
          <a:xfrm>
            <a:off x="638978" y="1742247"/>
            <a:ext cx="7910111" cy="4027000"/>
          </a:xfrm>
          <a:prstGeom prst="rect">
            <a:avLst/>
          </a:prstGeom>
          <a:noFill/>
        </p:spPr>
        <p:txBody>
          <a:bodyPr wrap="square" rtlCol="0">
            <a:spAutoFit/>
          </a:bodyPr>
          <a:lstStyle/>
          <a:p>
            <a:pPr marR="0" lvl="0">
              <a:lnSpc>
                <a:spcPct val="115000"/>
              </a:lnSpc>
              <a:spcBef>
                <a:spcPts val="0"/>
              </a:spcBef>
              <a:spcAft>
                <a:spcPts val="0"/>
              </a:spcAft>
            </a:pPr>
            <a:r>
              <a:rPr lang="en-US" sz="2400" dirty="0" smtClean="0">
                <a:ea typeface="Calibri" panose="020F0502020204030204" pitchFamily="34" charset="0"/>
                <a:cs typeface="Times New Roman" panose="02020603050405020304" pitchFamily="18" charset="0"/>
              </a:rPr>
              <a:t>Level 1 and 2</a:t>
            </a:r>
          </a:p>
          <a:p>
            <a:pPr marL="800100" lvl="1" indent="-342900">
              <a:lnSpc>
                <a:spcPct val="115000"/>
              </a:lnSpc>
              <a:spcBef>
                <a:spcPts val="0"/>
              </a:spcBef>
              <a:spcAft>
                <a:spcPts val="0"/>
              </a:spcAft>
              <a:buFont typeface="Arial" panose="020B0604020202020204" pitchFamily="34" charset="0"/>
              <a:buChar char="•"/>
            </a:pPr>
            <a:r>
              <a:rPr lang="en-US" sz="2000" dirty="0">
                <a:ea typeface="Calibri" panose="020F0502020204030204" pitchFamily="34" charset="0"/>
                <a:cs typeface="Times New Roman" panose="02020603050405020304" pitchFamily="18" charset="0"/>
              </a:rPr>
              <a:t>Warranty reporting if </a:t>
            </a:r>
            <a:r>
              <a:rPr lang="en-US" sz="2000" dirty="0" smtClean="0">
                <a:ea typeface="Calibri" panose="020F0502020204030204" pitchFamily="34" charset="0"/>
                <a:cs typeface="Times New Roman" panose="02020603050405020304" pitchFamily="18" charset="0"/>
              </a:rPr>
              <a:t>warranty rate exceeds the greater </a:t>
            </a:r>
            <a:r>
              <a:rPr lang="en-US" sz="2000" dirty="0">
                <a:ea typeface="Calibri" panose="020F0502020204030204" pitchFamily="34" charset="0"/>
                <a:cs typeface="Times New Roman" panose="02020603050405020304" pitchFamily="18" charset="0"/>
              </a:rPr>
              <a:t>of 1% of CA sales or </a:t>
            </a:r>
            <a:r>
              <a:rPr lang="en-US" sz="2000" dirty="0" smtClean="0">
                <a:ea typeface="Calibri" panose="020F0502020204030204" pitchFamily="34" charset="0"/>
                <a:cs typeface="Times New Roman" panose="02020603050405020304" pitchFamily="18" charset="0"/>
              </a:rPr>
              <a:t>10 </a:t>
            </a:r>
            <a:r>
              <a:rPr lang="en-US" sz="2000" dirty="0">
                <a:ea typeface="Calibri" panose="020F0502020204030204" pitchFamily="34" charset="0"/>
                <a:cs typeface="Times New Roman" panose="02020603050405020304" pitchFamily="18" charset="0"/>
              </a:rPr>
              <a:t>valid claims within a weight class group </a:t>
            </a:r>
            <a:endParaRPr lang="en-US" sz="2000" dirty="0" smtClean="0">
              <a:ea typeface="Calibri" panose="020F0502020204030204" pitchFamily="34" charset="0"/>
              <a:cs typeface="Times New Roman" panose="02020603050405020304" pitchFamily="18" charset="0"/>
            </a:endParaRPr>
          </a:p>
          <a:p>
            <a:pPr marL="800100" lvl="1" indent="-342900">
              <a:lnSpc>
                <a:spcPct val="115000"/>
              </a:lnSpc>
              <a:spcBef>
                <a:spcPts val="0"/>
              </a:spcBef>
              <a:spcAft>
                <a:spcPts val="0"/>
              </a:spcAft>
              <a:buFont typeface="Arial" panose="020B0604020202020204" pitchFamily="34" charset="0"/>
              <a:buChar char="•"/>
            </a:pPr>
            <a:r>
              <a:rPr lang="en-US" sz="2000" dirty="0" smtClean="0">
                <a:ea typeface="Calibri" panose="020F0502020204030204" pitchFamily="34" charset="0"/>
                <a:cs typeface="Times New Roman" panose="02020603050405020304" pitchFamily="18" charset="0"/>
              </a:rPr>
              <a:t>Executive </a:t>
            </a:r>
            <a:r>
              <a:rPr lang="en-US" sz="2000" dirty="0">
                <a:ea typeface="Calibri" panose="020F0502020204030204" pitchFamily="34" charset="0"/>
                <a:cs typeface="Times New Roman" panose="02020603050405020304" pitchFamily="18" charset="0"/>
              </a:rPr>
              <a:t>Officer may require recall if warranty rate exceeds the greater of 4% of CA sales or 25 valid claims for the same component failure</a:t>
            </a:r>
          </a:p>
          <a:p>
            <a:pPr marL="800100" lvl="1" indent="-342900">
              <a:lnSpc>
                <a:spcPct val="115000"/>
              </a:lnSpc>
              <a:spcBef>
                <a:spcPts val="0"/>
              </a:spcBef>
              <a:spcAft>
                <a:spcPts val="0"/>
              </a:spcAft>
              <a:buFont typeface="Arial" panose="020B0604020202020204" pitchFamily="34" charset="0"/>
              <a:buChar char="•"/>
            </a:pPr>
            <a:r>
              <a:rPr lang="en-US" sz="2000" dirty="0">
                <a:ea typeface="Calibri" panose="020F0502020204030204" pitchFamily="34" charset="0"/>
                <a:cs typeface="Times New Roman" panose="02020603050405020304" pitchFamily="18" charset="0"/>
              </a:rPr>
              <a:t>Manufacturer required to reimburse for towing costs for distances over 50 miles as measured by the distance between the vehicle’s base of operation and the nearest authorized repair facility if repair is found to be covered during the warranty </a:t>
            </a:r>
            <a:r>
              <a:rPr lang="en-US" sz="2000" dirty="0" smtClean="0">
                <a:ea typeface="Calibri" panose="020F0502020204030204" pitchFamily="34" charset="0"/>
                <a:cs typeface="Times New Roman" panose="02020603050405020304" pitchFamily="18" charset="0"/>
              </a:rPr>
              <a:t>period</a:t>
            </a:r>
            <a:endParaRPr lang="en-US" sz="2000" dirty="0">
              <a:ea typeface="Calibri" panose="020F0502020204030204" pitchFamily="34" charset="0"/>
              <a:cs typeface="Times New Roman" panose="02020603050405020304" pitchFamily="18" charset="0"/>
            </a:endParaRPr>
          </a:p>
        </p:txBody>
      </p:sp>
      <p:sp>
        <p:nvSpPr>
          <p:cNvPr id="7" name="Rectangle 6"/>
          <p:cNvSpPr/>
          <p:nvPr/>
        </p:nvSpPr>
        <p:spPr>
          <a:xfrm rot="20389964">
            <a:off x="345952" y="392991"/>
            <a:ext cx="1972286" cy="830997"/>
          </a:xfrm>
          <a:prstGeom prst="rect">
            <a:avLst/>
          </a:prstGeom>
        </p:spPr>
        <p:style>
          <a:lnRef idx="2">
            <a:schemeClr val="accent5"/>
          </a:lnRef>
          <a:fillRef idx="1">
            <a:schemeClr val="lt1"/>
          </a:fillRef>
          <a:effectRef idx="0">
            <a:schemeClr val="accent5"/>
          </a:effectRef>
          <a:fontRef idx="minor">
            <a:schemeClr val="dk1"/>
          </a:fontRef>
        </p:style>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2400" b="1" dirty="0" smtClean="0">
                <a:ln/>
                <a:solidFill>
                  <a:schemeClr val="accent4"/>
                </a:solidFill>
              </a:rPr>
              <a:t>Vehicle </a:t>
            </a:r>
          </a:p>
          <a:p>
            <a:pPr algn="ctr"/>
            <a:r>
              <a:rPr lang="en-US" sz="2400" b="1" dirty="0" smtClean="0">
                <a:ln/>
                <a:solidFill>
                  <a:schemeClr val="accent4"/>
                </a:solidFill>
              </a:rPr>
              <a:t>Certification</a:t>
            </a:r>
            <a:endParaRPr lang="en-US" sz="2400" b="1" dirty="0">
              <a:ln/>
              <a:solidFill>
                <a:schemeClr val="accent4"/>
              </a:solidFill>
            </a:endParaRPr>
          </a:p>
        </p:txBody>
      </p:sp>
    </p:spTree>
    <p:extLst>
      <p:ext uri="{BB962C8B-B14F-4D97-AF65-F5344CB8AC3E}">
        <p14:creationId xmlns:p14="http://schemas.microsoft.com/office/powerpoint/2010/main" val="12699293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471252"/>
            <a:ext cx="8229600" cy="946052"/>
          </a:xfrm>
        </p:spPr>
        <p:txBody>
          <a:bodyPr/>
          <a:lstStyle/>
          <a:p>
            <a:r>
              <a:rPr lang="en-US" sz="3200" dirty="0" smtClean="0"/>
              <a:t/>
            </a:r>
            <a:br>
              <a:rPr lang="en-US" sz="3200" dirty="0" smtClean="0"/>
            </a:br>
            <a:r>
              <a:rPr lang="en-US" sz="3200" dirty="0"/>
              <a:t>System Monitoring</a:t>
            </a:r>
            <a:br>
              <a:rPr lang="en-US" sz="3200" dirty="0"/>
            </a:br>
            <a:r>
              <a:rPr lang="en-US" sz="3200" dirty="0"/>
              <a:t> and Diagnostics</a:t>
            </a:r>
            <a:br>
              <a:rPr lang="en-US" sz="3200" dirty="0"/>
            </a:br>
            <a:r>
              <a:rPr lang="en-US" sz="3200" dirty="0"/>
              <a:t>(Draft Proposal)</a:t>
            </a:r>
            <a:r>
              <a:rPr lang="en-US" sz="3200" dirty="0" smtClean="0"/>
              <a:t/>
            </a:r>
            <a:br>
              <a:rPr lang="en-US" sz="3200" dirty="0" smtClean="0"/>
            </a:br>
            <a:endParaRPr lang="en-US" sz="3200" dirty="0"/>
          </a:p>
        </p:txBody>
      </p:sp>
      <p:sp>
        <p:nvSpPr>
          <p:cNvPr id="3" name="Slide Number Placeholder 2"/>
          <p:cNvSpPr>
            <a:spLocks noGrp="1"/>
          </p:cNvSpPr>
          <p:nvPr>
            <p:ph type="sldNum" sz="quarter" idx="11"/>
          </p:nvPr>
        </p:nvSpPr>
        <p:spPr/>
        <p:txBody>
          <a:bodyPr/>
          <a:lstStyle/>
          <a:p>
            <a:pPr>
              <a:defRPr/>
            </a:pPr>
            <a:fld id="{2153A988-54F4-7B49-B2A4-325D5459A6CC}" type="slidenum">
              <a:rPr lang="en-US" smtClean="0"/>
              <a:pPr>
                <a:defRPr/>
              </a:pPr>
              <a:t>17</a:t>
            </a:fld>
            <a:endParaRPr lang="en-US" dirty="0"/>
          </a:p>
        </p:txBody>
      </p:sp>
      <p:sp>
        <p:nvSpPr>
          <p:cNvPr id="4" name="Date Placeholder 3"/>
          <p:cNvSpPr>
            <a:spLocks noGrp="1"/>
          </p:cNvSpPr>
          <p:nvPr>
            <p:ph type="dt" sz="half" idx="2"/>
          </p:nvPr>
        </p:nvSpPr>
        <p:spPr/>
        <p:txBody>
          <a:bodyPr/>
          <a:lstStyle/>
          <a:p>
            <a:fld id="{027CBD6F-7555-DE41-9DDC-05346E002F6B}" type="datetime1">
              <a:rPr lang="en-US" smtClean="0"/>
              <a:t>3/16/2018</a:t>
            </a:fld>
            <a:endParaRPr lang="en-US" dirty="0"/>
          </a:p>
        </p:txBody>
      </p:sp>
      <p:sp>
        <p:nvSpPr>
          <p:cNvPr id="6" name="TextBox 5"/>
          <p:cNvSpPr txBox="1"/>
          <p:nvPr/>
        </p:nvSpPr>
        <p:spPr>
          <a:xfrm>
            <a:off x="638978" y="1942040"/>
            <a:ext cx="7910111" cy="3985706"/>
          </a:xfrm>
          <a:prstGeom prst="rect">
            <a:avLst/>
          </a:prstGeom>
          <a:noFill/>
        </p:spPr>
        <p:txBody>
          <a:bodyPr wrap="square" rtlCol="0">
            <a:spAutoFit/>
          </a:bodyPr>
          <a:lstStyle/>
          <a:p>
            <a:pPr marR="0" lvl="0">
              <a:lnSpc>
                <a:spcPct val="115000"/>
              </a:lnSpc>
              <a:spcBef>
                <a:spcPts val="0"/>
              </a:spcBef>
              <a:spcAft>
                <a:spcPts val="0"/>
              </a:spcAft>
            </a:pPr>
            <a:r>
              <a:rPr lang="en-US" sz="2800" dirty="0" smtClean="0">
                <a:ea typeface="Calibri" panose="020F0502020204030204" pitchFamily="34" charset="0"/>
                <a:cs typeface="Times New Roman" panose="02020603050405020304" pitchFamily="18" charset="0"/>
              </a:rPr>
              <a:t>Level 1 and 2</a:t>
            </a:r>
          </a:p>
          <a:p>
            <a:pPr marL="800100" lvl="1" indent="-342900">
              <a:lnSpc>
                <a:spcPct val="115000"/>
              </a:lnSpc>
              <a:spcBef>
                <a:spcPts val="0"/>
              </a:spcBef>
              <a:spcAft>
                <a:spcPts val="0"/>
              </a:spcAft>
              <a:buFont typeface="Arial" panose="020B0604020202020204" pitchFamily="34" charset="0"/>
              <a:buChar char="•"/>
            </a:pPr>
            <a:r>
              <a:rPr lang="en-US" sz="2400" dirty="0">
                <a:ea typeface="Calibri" panose="020F0502020204030204" pitchFamily="34" charset="0"/>
                <a:cs typeface="Times New Roman" panose="02020603050405020304" pitchFamily="18" charset="0"/>
              </a:rPr>
              <a:t>Any modifications to powertrain certification monitoring and diagnostics shall be reported</a:t>
            </a:r>
          </a:p>
          <a:p>
            <a:pPr marL="800100" lvl="1" indent="-342900">
              <a:lnSpc>
                <a:spcPct val="115000"/>
              </a:lnSpc>
              <a:spcBef>
                <a:spcPts val="0"/>
              </a:spcBef>
              <a:spcAft>
                <a:spcPts val="0"/>
              </a:spcAft>
              <a:buFont typeface="Arial" panose="020B0604020202020204" pitchFamily="34" charset="0"/>
              <a:buChar char="•"/>
            </a:pPr>
            <a:r>
              <a:rPr lang="en-US" sz="2400" dirty="0">
                <a:ea typeface="Calibri" panose="020F0502020204030204" pitchFamily="34" charset="0"/>
                <a:cs typeface="Times New Roman" panose="02020603050405020304" pitchFamily="18" charset="0"/>
              </a:rPr>
              <a:t>Required Connector: Must </a:t>
            </a:r>
            <a:r>
              <a:rPr lang="en-US" sz="2400" dirty="0" smtClean="0">
                <a:ea typeface="Calibri" panose="020F0502020204030204" pitchFamily="34" charset="0"/>
                <a:cs typeface="Times New Roman" panose="02020603050405020304" pitchFamily="18" charset="0"/>
              </a:rPr>
              <a:t>meet </a:t>
            </a:r>
            <a:r>
              <a:rPr lang="en-US" sz="2400" dirty="0">
                <a:ea typeface="Calibri" panose="020F0502020204030204" pitchFamily="34" charset="0"/>
                <a:cs typeface="Times New Roman" panose="02020603050405020304" pitchFamily="18" charset="0"/>
              </a:rPr>
              <a:t>the requirements in Title 13 CCR 1971.1(h)(2) or provide an </a:t>
            </a:r>
            <a:r>
              <a:rPr lang="en-US" sz="2400" dirty="0" smtClean="0">
                <a:ea typeface="Calibri" panose="020F0502020204030204" pitchFamily="34" charset="0"/>
                <a:cs typeface="Times New Roman" panose="02020603050405020304" pitchFamily="18" charset="0"/>
              </a:rPr>
              <a:t>adapter designed </a:t>
            </a:r>
            <a:r>
              <a:rPr lang="en-US" sz="2400" dirty="0">
                <a:ea typeface="Calibri" panose="020F0502020204030204" pitchFamily="34" charset="0"/>
                <a:cs typeface="Times New Roman" panose="02020603050405020304" pitchFamily="18" charset="0"/>
              </a:rPr>
              <a:t>to communicate with an SAE J1939 network</a:t>
            </a:r>
          </a:p>
          <a:p>
            <a:pPr marL="800100" lvl="1" indent="-342900">
              <a:lnSpc>
                <a:spcPct val="115000"/>
              </a:lnSpc>
              <a:spcBef>
                <a:spcPts val="0"/>
              </a:spcBef>
              <a:spcAft>
                <a:spcPts val="0"/>
              </a:spcAft>
              <a:buFont typeface="Arial" panose="020B0604020202020204" pitchFamily="34" charset="0"/>
              <a:buChar char="•"/>
            </a:pPr>
            <a:r>
              <a:rPr lang="en-US" sz="2400" dirty="0">
                <a:ea typeface="Calibri" panose="020F0502020204030204" pitchFamily="34" charset="0"/>
                <a:cs typeface="Times New Roman" panose="02020603050405020304" pitchFamily="18" charset="0"/>
              </a:rPr>
              <a:t>Required Scan Tool Communications: Must meet the controller area network requirements in Title 13 CCR 1971.1(h)(3</a:t>
            </a:r>
            <a:r>
              <a:rPr lang="en-US" sz="2400" dirty="0" smtClean="0">
                <a:ea typeface="Calibri" panose="020F0502020204030204" pitchFamily="34" charset="0"/>
                <a:cs typeface="Times New Roman" panose="02020603050405020304" pitchFamily="18" charset="0"/>
              </a:rPr>
              <a:t>)</a:t>
            </a:r>
            <a:endParaRPr lang="en-US" sz="2400" dirty="0">
              <a:ea typeface="Calibri" panose="020F0502020204030204" pitchFamily="34" charset="0"/>
              <a:cs typeface="Times New Roman" panose="02020603050405020304" pitchFamily="18" charset="0"/>
            </a:endParaRPr>
          </a:p>
        </p:txBody>
      </p:sp>
      <p:sp>
        <p:nvSpPr>
          <p:cNvPr id="7" name="Rectangle 6"/>
          <p:cNvSpPr/>
          <p:nvPr/>
        </p:nvSpPr>
        <p:spPr>
          <a:xfrm rot="19581443">
            <a:off x="522221" y="555221"/>
            <a:ext cx="1972286" cy="830997"/>
          </a:xfrm>
          <a:prstGeom prst="rect">
            <a:avLst/>
          </a:prstGeom>
        </p:spPr>
        <p:style>
          <a:lnRef idx="2">
            <a:schemeClr val="accent5"/>
          </a:lnRef>
          <a:fillRef idx="1">
            <a:schemeClr val="lt1"/>
          </a:fillRef>
          <a:effectRef idx="0">
            <a:schemeClr val="accent5"/>
          </a:effectRef>
          <a:fontRef idx="minor">
            <a:schemeClr val="dk1"/>
          </a:fontRef>
        </p:style>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2400" b="1" dirty="0" smtClean="0">
                <a:ln/>
                <a:solidFill>
                  <a:schemeClr val="accent4"/>
                </a:solidFill>
              </a:rPr>
              <a:t>Vehicle </a:t>
            </a:r>
          </a:p>
          <a:p>
            <a:pPr algn="ctr"/>
            <a:r>
              <a:rPr lang="en-US" sz="2400" b="1" dirty="0" smtClean="0">
                <a:ln/>
                <a:solidFill>
                  <a:schemeClr val="accent4"/>
                </a:solidFill>
              </a:rPr>
              <a:t>Certification</a:t>
            </a:r>
            <a:endParaRPr lang="en-US" sz="2400" b="1" dirty="0">
              <a:ln/>
              <a:solidFill>
                <a:schemeClr val="accent4"/>
              </a:solidFill>
            </a:endParaRPr>
          </a:p>
        </p:txBody>
      </p:sp>
    </p:spTree>
    <p:extLst>
      <p:ext uri="{BB962C8B-B14F-4D97-AF65-F5344CB8AC3E}">
        <p14:creationId xmlns:p14="http://schemas.microsoft.com/office/powerpoint/2010/main" val="30892718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471252"/>
            <a:ext cx="8229600" cy="946052"/>
          </a:xfrm>
        </p:spPr>
        <p:txBody>
          <a:bodyPr/>
          <a:lstStyle/>
          <a:p>
            <a:r>
              <a:rPr lang="en-US" sz="3200" dirty="0" smtClean="0"/>
              <a:t/>
            </a:r>
            <a:br>
              <a:rPr lang="en-US" sz="3200" dirty="0" smtClean="0"/>
            </a:br>
            <a:r>
              <a:rPr lang="en-US" sz="3200" dirty="0" smtClean="0"/>
              <a:t>Service </a:t>
            </a:r>
            <a:r>
              <a:rPr lang="en-US" sz="3200" dirty="0"/>
              <a:t>and </a:t>
            </a:r>
            <a:r>
              <a:rPr lang="en-US" sz="3200" dirty="0" smtClean="0"/>
              <a:t>Repair</a:t>
            </a:r>
            <a:br>
              <a:rPr lang="en-US" sz="3200" dirty="0" smtClean="0"/>
            </a:br>
            <a:r>
              <a:rPr lang="en-US" sz="3200" dirty="0"/>
              <a:t>(Draft Proposal) </a:t>
            </a:r>
            <a:r>
              <a:rPr lang="en-US" sz="3200" dirty="0" smtClean="0"/>
              <a:t/>
            </a:r>
            <a:br>
              <a:rPr lang="en-US" sz="3200" dirty="0" smtClean="0"/>
            </a:br>
            <a:endParaRPr lang="en-US" sz="3200" dirty="0"/>
          </a:p>
        </p:txBody>
      </p:sp>
      <p:sp>
        <p:nvSpPr>
          <p:cNvPr id="3" name="Slide Number Placeholder 2"/>
          <p:cNvSpPr>
            <a:spLocks noGrp="1"/>
          </p:cNvSpPr>
          <p:nvPr>
            <p:ph type="sldNum" sz="quarter" idx="11"/>
          </p:nvPr>
        </p:nvSpPr>
        <p:spPr/>
        <p:txBody>
          <a:bodyPr/>
          <a:lstStyle/>
          <a:p>
            <a:pPr>
              <a:defRPr/>
            </a:pPr>
            <a:fld id="{2153A988-54F4-7B49-B2A4-325D5459A6CC}" type="slidenum">
              <a:rPr lang="en-US" smtClean="0"/>
              <a:pPr>
                <a:defRPr/>
              </a:pPr>
              <a:t>18</a:t>
            </a:fld>
            <a:endParaRPr lang="en-US" dirty="0"/>
          </a:p>
        </p:txBody>
      </p:sp>
      <p:sp>
        <p:nvSpPr>
          <p:cNvPr id="4" name="Date Placeholder 3"/>
          <p:cNvSpPr>
            <a:spLocks noGrp="1"/>
          </p:cNvSpPr>
          <p:nvPr>
            <p:ph type="dt" sz="half" idx="2"/>
          </p:nvPr>
        </p:nvSpPr>
        <p:spPr/>
        <p:txBody>
          <a:bodyPr/>
          <a:lstStyle/>
          <a:p>
            <a:fld id="{027CBD6F-7555-DE41-9DDC-05346E002F6B}" type="datetime1">
              <a:rPr lang="en-US" smtClean="0"/>
              <a:t>3/16/2018</a:t>
            </a:fld>
            <a:endParaRPr lang="en-US" dirty="0"/>
          </a:p>
        </p:txBody>
      </p:sp>
      <p:sp>
        <p:nvSpPr>
          <p:cNvPr id="6" name="TextBox 5"/>
          <p:cNvSpPr txBox="1"/>
          <p:nvPr/>
        </p:nvSpPr>
        <p:spPr>
          <a:xfrm>
            <a:off x="638978" y="1945912"/>
            <a:ext cx="7910111" cy="4410438"/>
          </a:xfrm>
          <a:prstGeom prst="rect">
            <a:avLst/>
          </a:prstGeom>
          <a:noFill/>
        </p:spPr>
        <p:txBody>
          <a:bodyPr wrap="square" rtlCol="0">
            <a:spAutoFit/>
          </a:bodyPr>
          <a:lstStyle/>
          <a:p>
            <a:pPr marR="0" lvl="0">
              <a:lnSpc>
                <a:spcPct val="115000"/>
              </a:lnSpc>
              <a:spcBef>
                <a:spcPts val="0"/>
              </a:spcBef>
              <a:spcAft>
                <a:spcPts val="0"/>
              </a:spcAft>
            </a:pPr>
            <a:r>
              <a:rPr lang="en-US" sz="2800" dirty="0" smtClean="0">
                <a:ea typeface="Calibri" panose="020F0502020204030204" pitchFamily="34" charset="0"/>
                <a:cs typeface="Times New Roman" panose="02020603050405020304" pitchFamily="18" charset="0"/>
              </a:rPr>
              <a:t>Level 1 and 2</a:t>
            </a:r>
          </a:p>
          <a:p>
            <a:pPr marL="800100" lvl="1" indent="-342900">
              <a:lnSpc>
                <a:spcPct val="115000"/>
              </a:lnSpc>
              <a:spcBef>
                <a:spcPts val="0"/>
              </a:spcBef>
              <a:spcAft>
                <a:spcPts val="0"/>
              </a:spcAft>
              <a:buFont typeface="Arial" panose="020B0604020202020204" pitchFamily="34" charset="0"/>
              <a:buChar char="•"/>
            </a:pPr>
            <a:r>
              <a:rPr lang="en-US" sz="2400" dirty="0">
                <a:ea typeface="Calibri" panose="020F0502020204030204" pitchFamily="34" charset="0"/>
                <a:cs typeface="Times New Roman" panose="02020603050405020304" pitchFamily="18" charset="0"/>
              </a:rPr>
              <a:t>Must have a service/dealer level technical repair manual for the powertrain</a:t>
            </a:r>
          </a:p>
          <a:p>
            <a:pPr marL="800100" lvl="1" indent="-342900">
              <a:lnSpc>
                <a:spcPct val="115000"/>
              </a:lnSpc>
              <a:spcBef>
                <a:spcPts val="0"/>
              </a:spcBef>
              <a:spcAft>
                <a:spcPts val="0"/>
              </a:spcAft>
              <a:buFont typeface="Arial" panose="020B0604020202020204" pitchFamily="34" charset="0"/>
              <a:buChar char="•"/>
            </a:pPr>
            <a:r>
              <a:rPr lang="en-US" sz="2400" dirty="0">
                <a:ea typeface="Calibri" panose="020F0502020204030204" pitchFamily="34" charset="0"/>
                <a:cs typeface="Times New Roman" panose="02020603050405020304" pitchFamily="18" charset="0"/>
              </a:rPr>
              <a:t>Must provide copy to </a:t>
            </a:r>
            <a:r>
              <a:rPr lang="en-US" sz="2400" dirty="0" smtClean="0">
                <a:ea typeface="Calibri" panose="020F0502020204030204" pitchFamily="34" charset="0"/>
                <a:cs typeface="Times New Roman" panose="02020603050405020304" pitchFamily="18" charset="0"/>
              </a:rPr>
              <a:t>CARB </a:t>
            </a:r>
            <a:r>
              <a:rPr lang="en-US" sz="2400" dirty="0">
                <a:ea typeface="Calibri" panose="020F0502020204030204" pitchFamily="34" charset="0"/>
                <a:cs typeface="Times New Roman" panose="02020603050405020304" pitchFamily="18" charset="0"/>
              </a:rPr>
              <a:t>at time </a:t>
            </a:r>
            <a:r>
              <a:rPr lang="en-US" sz="2400" dirty="0" smtClean="0">
                <a:ea typeface="Calibri" panose="020F0502020204030204" pitchFamily="34" charset="0"/>
                <a:cs typeface="Times New Roman" panose="02020603050405020304" pitchFamily="18" charset="0"/>
              </a:rPr>
              <a:t>of </a:t>
            </a:r>
            <a:r>
              <a:rPr lang="en-US" sz="2400" dirty="0">
                <a:ea typeface="Calibri" panose="020F0502020204030204" pitchFamily="34" charset="0"/>
                <a:cs typeface="Times New Roman" panose="02020603050405020304" pitchFamily="18" charset="0"/>
              </a:rPr>
              <a:t>certification</a:t>
            </a:r>
          </a:p>
          <a:p>
            <a:pPr marL="800100" lvl="1" indent="-342900">
              <a:lnSpc>
                <a:spcPct val="115000"/>
              </a:lnSpc>
              <a:spcBef>
                <a:spcPts val="0"/>
              </a:spcBef>
              <a:spcAft>
                <a:spcPts val="0"/>
              </a:spcAft>
              <a:buFont typeface="Arial" panose="020B0604020202020204" pitchFamily="34" charset="0"/>
              <a:buChar char="•"/>
            </a:pPr>
            <a:r>
              <a:rPr lang="en-US" sz="2400" dirty="0">
                <a:ea typeface="Calibri" panose="020F0502020204030204" pitchFamily="34" charset="0"/>
                <a:cs typeface="Times New Roman" panose="02020603050405020304" pitchFamily="18" charset="0"/>
              </a:rPr>
              <a:t>Must provide updates and technical service bulletins</a:t>
            </a:r>
          </a:p>
          <a:p>
            <a:pPr marL="800100" lvl="1" indent="-342900">
              <a:lnSpc>
                <a:spcPct val="115000"/>
              </a:lnSpc>
              <a:spcBef>
                <a:spcPts val="0"/>
              </a:spcBef>
              <a:spcAft>
                <a:spcPts val="0"/>
              </a:spcAft>
              <a:buFont typeface="Arial" panose="020B0604020202020204" pitchFamily="34" charset="0"/>
              <a:buChar char="•"/>
            </a:pPr>
            <a:r>
              <a:rPr lang="en-US" sz="2400" dirty="0">
                <a:ea typeface="Calibri" panose="020F0502020204030204" pitchFamily="34" charset="0"/>
                <a:cs typeface="Times New Roman" panose="02020603050405020304" pitchFamily="18" charset="0"/>
              </a:rPr>
              <a:t>Must provide dealer level diagnostic software to </a:t>
            </a:r>
            <a:r>
              <a:rPr lang="en-US" sz="2400" dirty="0" smtClean="0">
                <a:ea typeface="Calibri" panose="020F0502020204030204" pitchFamily="34" charset="0"/>
                <a:cs typeface="Times New Roman" panose="02020603050405020304" pitchFamily="18" charset="0"/>
              </a:rPr>
              <a:t>CARB </a:t>
            </a:r>
            <a:endParaRPr lang="en-US" sz="2400" dirty="0">
              <a:ea typeface="Calibri" panose="020F0502020204030204" pitchFamily="34" charset="0"/>
              <a:cs typeface="Times New Roman" panose="02020603050405020304" pitchFamily="18" charset="0"/>
            </a:endParaRPr>
          </a:p>
          <a:p>
            <a:pPr marL="800100" lvl="1" indent="-342900">
              <a:lnSpc>
                <a:spcPct val="115000"/>
              </a:lnSpc>
              <a:spcBef>
                <a:spcPts val="0"/>
              </a:spcBef>
              <a:spcAft>
                <a:spcPts val="0"/>
              </a:spcAft>
              <a:buFont typeface="Arial" panose="020B0604020202020204" pitchFamily="34" charset="0"/>
              <a:buChar char="•"/>
            </a:pPr>
            <a:r>
              <a:rPr lang="en-US" sz="2400" dirty="0">
                <a:ea typeface="Calibri" panose="020F0502020204030204" pitchFamily="34" charset="0"/>
                <a:cs typeface="Times New Roman" panose="02020603050405020304" pitchFamily="18" charset="0"/>
              </a:rPr>
              <a:t>Make available to </a:t>
            </a:r>
            <a:r>
              <a:rPr lang="en-US" sz="2400" dirty="0" smtClean="0">
                <a:ea typeface="Calibri" panose="020F0502020204030204" pitchFamily="34" charset="0"/>
                <a:cs typeface="Times New Roman" panose="02020603050405020304" pitchFamily="18" charset="0"/>
              </a:rPr>
              <a:t>third </a:t>
            </a:r>
            <a:r>
              <a:rPr lang="en-US" sz="2400" dirty="0">
                <a:ea typeface="Calibri" panose="020F0502020204030204" pitchFamily="34" charset="0"/>
                <a:cs typeface="Times New Roman" panose="02020603050405020304" pitchFamily="18" charset="0"/>
              </a:rPr>
              <a:t>party repair facilities (manufacturer may require technical and/or safety training prerequisites)</a:t>
            </a:r>
          </a:p>
          <a:p>
            <a:pPr marL="800100" lvl="1" indent="-342900">
              <a:lnSpc>
                <a:spcPct val="115000"/>
              </a:lnSpc>
              <a:spcBef>
                <a:spcPts val="0"/>
              </a:spcBef>
              <a:spcAft>
                <a:spcPts val="0"/>
              </a:spcAft>
              <a:buFont typeface="Arial" panose="020B0604020202020204" pitchFamily="34" charset="0"/>
              <a:buChar char="•"/>
            </a:pPr>
            <a:endParaRPr lang="en-US" sz="2400" dirty="0">
              <a:ea typeface="Calibri" panose="020F0502020204030204" pitchFamily="34" charset="0"/>
              <a:cs typeface="Times New Roman" panose="02020603050405020304" pitchFamily="18" charset="0"/>
            </a:endParaRPr>
          </a:p>
        </p:txBody>
      </p:sp>
      <p:sp>
        <p:nvSpPr>
          <p:cNvPr id="7" name="Rectangle 6"/>
          <p:cNvSpPr/>
          <p:nvPr/>
        </p:nvSpPr>
        <p:spPr>
          <a:xfrm rot="19581443">
            <a:off x="522221" y="476743"/>
            <a:ext cx="1972286" cy="830997"/>
          </a:xfrm>
          <a:prstGeom prst="rect">
            <a:avLst/>
          </a:prstGeom>
        </p:spPr>
        <p:style>
          <a:lnRef idx="2">
            <a:schemeClr val="accent5"/>
          </a:lnRef>
          <a:fillRef idx="1">
            <a:schemeClr val="lt1"/>
          </a:fillRef>
          <a:effectRef idx="0">
            <a:schemeClr val="accent5"/>
          </a:effectRef>
          <a:fontRef idx="minor">
            <a:schemeClr val="dk1"/>
          </a:fontRef>
        </p:style>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2400" b="1" dirty="0" smtClean="0">
                <a:ln/>
                <a:solidFill>
                  <a:schemeClr val="accent4"/>
                </a:solidFill>
              </a:rPr>
              <a:t>Vehicle </a:t>
            </a:r>
          </a:p>
          <a:p>
            <a:pPr algn="ctr"/>
            <a:r>
              <a:rPr lang="en-US" sz="2400" b="1" dirty="0" smtClean="0">
                <a:ln/>
                <a:solidFill>
                  <a:schemeClr val="accent4"/>
                </a:solidFill>
              </a:rPr>
              <a:t>Certification</a:t>
            </a:r>
            <a:endParaRPr lang="en-US" sz="2400" b="1" dirty="0">
              <a:ln/>
              <a:solidFill>
                <a:schemeClr val="accent4"/>
              </a:solidFill>
            </a:endParaRPr>
          </a:p>
        </p:txBody>
      </p:sp>
    </p:spTree>
    <p:extLst>
      <p:ext uri="{BB962C8B-B14F-4D97-AF65-F5344CB8AC3E}">
        <p14:creationId xmlns:p14="http://schemas.microsoft.com/office/powerpoint/2010/main" val="42636937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
            <a:ext cx="8229600" cy="1143000"/>
          </a:xfrm>
        </p:spPr>
        <p:txBody>
          <a:bodyPr/>
          <a:lstStyle/>
          <a:p>
            <a:r>
              <a:rPr lang="en-US" sz="4000" dirty="0" smtClean="0"/>
              <a:t>Agenda</a:t>
            </a:r>
            <a:endParaRPr lang="en-US" sz="4000" dirty="0"/>
          </a:p>
        </p:txBody>
      </p:sp>
      <p:sp>
        <p:nvSpPr>
          <p:cNvPr id="4" name="Slide Number Placeholder 3"/>
          <p:cNvSpPr>
            <a:spLocks noGrp="1"/>
          </p:cNvSpPr>
          <p:nvPr>
            <p:ph type="sldNum" sz="quarter" idx="11"/>
          </p:nvPr>
        </p:nvSpPr>
        <p:spPr/>
        <p:txBody>
          <a:bodyPr/>
          <a:lstStyle/>
          <a:p>
            <a:pPr>
              <a:defRPr/>
            </a:pPr>
            <a:fld id="{F994092A-33D1-9E4B-9175-E94832D09C46}" type="slidenum">
              <a:rPr lang="en-US" smtClean="0"/>
              <a:pPr>
                <a:defRPr/>
              </a:pPr>
              <a:t>1</a:t>
            </a:fld>
            <a:endParaRPr lang="en-US"/>
          </a:p>
        </p:txBody>
      </p:sp>
      <p:sp>
        <p:nvSpPr>
          <p:cNvPr id="5" name="Date Placeholder 4"/>
          <p:cNvSpPr>
            <a:spLocks noGrp="1"/>
          </p:cNvSpPr>
          <p:nvPr>
            <p:ph type="dt" sz="half" idx="2"/>
          </p:nvPr>
        </p:nvSpPr>
        <p:spPr/>
        <p:txBody>
          <a:bodyPr/>
          <a:lstStyle/>
          <a:p>
            <a:fld id="{027CBD6F-7555-DE41-9DDC-05346E002F6B}" type="datetime1">
              <a:rPr lang="en-US" smtClean="0"/>
              <a:t>3/16/2018</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812821499"/>
              </p:ext>
            </p:extLst>
          </p:nvPr>
        </p:nvGraphicFramePr>
        <p:xfrm>
          <a:off x="274320" y="1333513"/>
          <a:ext cx="8730532" cy="4939278"/>
        </p:xfrm>
        <a:graphic>
          <a:graphicData uri="http://schemas.openxmlformats.org/drawingml/2006/table">
            <a:tbl>
              <a:tblPr firstRow="1" bandRow="1">
                <a:tableStyleId>{5C22544A-7EE6-4342-B048-85BDC9FD1C3A}</a:tableStyleId>
              </a:tblPr>
              <a:tblGrid>
                <a:gridCol w="4496463">
                  <a:extLst>
                    <a:ext uri="{9D8B030D-6E8A-4147-A177-3AD203B41FA5}">
                      <a16:colId xmlns:a16="http://schemas.microsoft.com/office/drawing/2014/main" val="1549227631"/>
                    </a:ext>
                  </a:extLst>
                </a:gridCol>
                <a:gridCol w="4234069">
                  <a:extLst>
                    <a:ext uri="{9D8B030D-6E8A-4147-A177-3AD203B41FA5}">
                      <a16:colId xmlns:a16="http://schemas.microsoft.com/office/drawing/2014/main" val="2337940204"/>
                    </a:ext>
                  </a:extLst>
                </a:gridCol>
              </a:tblGrid>
              <a:tr h="1162037">
                <a:tc gridSpan="2">
                  <a:txBody>
                    <a:bodyPr/>
                    <a:lstStyle/>
                    <a:p>
                      <a:pPr marL="457200" marR="0" lvl="0"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b="0" dirty="0" smtClean="0">
                          <a:solidFill>
                            <a:schemeClr val="tx1"/>
                          </a:solidFill>
                        </a:rPr>
                        <a:t>California’s Climate/Air Quality Challenges, and Policy Objectives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84859878"/>
                  </a:ext>
                </a:extLst>
              </a:tr>
              <a:tr h="454604">
                <a:tc gridSpan="2">
                  <a:txBody>
                    <a:bodyPr/>
                    <a:lstStyle/>
                    <a:p>
                      <a:pPr marL="457200" marR="0" lvl="0" indent="-4572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smtClean="0">
                          <a:solidFill>
                            <a:schemeClr val="tx1"/>
                          </a:solidFill>
                        </a:rPr>
                        <a:t>ZEP Cert Framework</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159379804"/>
                  </a:ext>
                </a:extLst>
              </a:tr>
              <a:tr h="2659380">
                <a:tc>
                  <a:txBody>
                    <a:bodyPr/>
                    <a:lstStyle/>
                    <a:p>
                      <a:pPr marL="914400" lvl="1" indent="-457200">
                        <a:spcBef>
                          <a:spcPts val="800"/>
                        </a:spcBef>
                        <a:buFont typeface="Arial" panose="020B0604020202020204" pitchFamily="34" charset="0"/>
                        <a:buChar char="•"/>
                      </a:pPr>
                      <a:r>
                        <a:rPr lang="en-US" sz="2400" b="0" dirty="0" smtClean="0">
                          <a:solidFill>
                            <a:schemeClr val="tx1"/>
                          </a:solidFill>
                        </a:rPr>
                        <a:t>Applicability</a:t>
                      </a:r>
                    </a:p>
                    <a:p>
                      <a:pPr marL="914400" lvl="1" indent="-457200">
                        <a:spcBef>
                          <a:spcPts val="800"/>
                        </a:spcBef>
                        <a:buFont typeface="Arial" panose="020B0604020202020204" pitchFamily="34" charset="0"/>
                        <a:buChar char="•"/>
                      </a:pPr>
                      <a:r>
                        <a:rPr lang="en-US" sz="2400" b="0" dirty="0" smtClean="0">
                          <a:solidFill>
                            <a:schemeClr val="tx1"/>
                          </a:solidFill>
                        </a:rPr>
                        <a:t>Powertrain / Vehicle Certification</a:t>
                      </a:r>
                    </a:p>
                    <a:p>
                      <a:pPr marL="914400" lvl="1" indent="-457200">
                        <a:spcBef>
                          <a:spcPts val="800"/>
                        </a:spcBef>
                        <a:buFont typeface="Arial" panose="020B0604020202020204" pitchFamily="34" charset="0"/>
                        <a:buChar char="•"/>
                      </a:pPr>
                      <a:r>
                        <a:rPr lang="en-US" sz="2400" b="0" dirty="0" smtClean="0">
                          <a:solidFill>
                            <a:schemeClr val="tx1"/>
                          </a:solidFill>
                        </a:rPr>
                        <a:t>Tiered Approach</a:t>
                      </a:r>
                    </a:p>
                    <a:p>
                      <a:pPr marL="914400" lvl="1" indent="-457200">
                        <a:spcBef>
                          <a:spcPts val="800"/>
                        </a:spcBef>
                        <a:buFont typeface="Arial" panose="020B0604020202020204" pitchFamily="34" charset="0"/>
                        <a:buChar char="•"/>
                      </a:pPr>
                      <a:r>
                        <a:rPr lang="en-US" sz="2400" b="0" dirty="0" smtClean="0">
                          <a:solidFill>
                            <a:schemeClr val="tx1"/>
                          </a:solidFill>
                        </a:rPr>
                        <a:t>Battery Module Testing</a:t>
                      </a:r>
                      <a:endParaRPr lang="en-US" sz="1600"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285750" lvl="1" indent="-285750">
                        <a:spcBef>
                          <a:spcPts val="800"/>
                        </a:spcBef>
                        <a:buFont typeface="Arial" panose="020B0604020202020204" pitchFamily="34" charset="0"/>
                        <a:buChar char="•"/>
                      </a:pPr>
                      <a:r>
                        <a:rPr lang="en-US" sz="2400" b="0" dirty="0" smtClean="0">
                          <a:solidFill>
                            <a:schemeClr val="tx1"/>
                          </a:solidFill>
                        </a:rPr>
                        <a:t>Certification Families</a:t>
                      </a:r>
                    </a:p>
                    <a:p>
                      <a:pPr marL="285750" lvl="1" indent="-285750">
                        <a:spcBef>
                          <a:spcPts val="800"/>
                        </a:spcBef>
                        <a:buFont typeface="Arial" panose="020B0604020202020204" pitchFamily="34" charset="0"/>
                        <a:buChar char="•"/>
                      </a:pPr>
                      <a:r>
                        <a:rPr lang="en-US" sz="2400" b="0" dirty="0" smtClean="0">
                          <a:solidFill>
                            <a:schemeClr val="tx1"/>
                          </a:solidFill>
                        </a:rPr>
                        <a:t>System Monitoring and Reporting Requirements</a:t>
                      </a:r>
                    </a:p>
                    <a:p>
                      <a:pPr marL="285750" lvl="1" indent="-285750">
                        <a:spcBef>
                          <a:spcPts val="800"/>
                        </a:spcBef>
                        <a:buFont typeface="Arial" panose="020B0604020202020204" pitchFamily="34" charset="0"/>
                        <a:buChar char="•"/>
                      </a:pPr>
                      <a:r>
                        <a:rPr lang="en-US" sz="2400" b="0" dirty="0" smtClean="0">
                          <a:solidFill>
                            <a:schemeClr val="tx1"/>
                          </a:solidFill>
                        </a:rPr>
                        <a:t>Warranty and Repairability</a:t>
                      </a:r>
                      <a:endParaRPr lang="en-US" sz="4000" b="0" dirty="0" smtClean="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285027011"/>
                  </a:ext>
                </a:extLst>
              </a:tr>
              <a:tr h="599701">
                <a:tc gridSpan="2">
                  <a:txBody>
                    <a:bodyPr/>
                    <a:lstStyle/>
                    <a:p>
                      <a:pPr marL="285750" indent="-285750">
                        <a:buFont typeface="Arial" panose="020B0604020202020204" pitchFamily="34" charset="0"/>
                        <a:buChar char="•"/>
                      </a:pPr>
                      <a:r>
                        <a:rPr lang="en-US" sz="2800" b="0" dirty="0" smtClean="0">
                          <a:solidFill>
                            <a:schemeClr val="tx1"/>
                          </a:solidFill>
                        </a:rPr>
                        <a:t>Next Steps</a:t>
                      </a:r>
                      <a:endParaRPr lang="en-US" sz="2800"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975692608"/>
                  </a:ext>
                </a:extLst>
              </a:tr>
            </a:tbl>
          </a:graphicData>
        </a:graphic>
      </p:graphicFrame>
    </p:spTree>
    <p:extLst>
      <p:ext uri="{BB962C8B-B14F-4D97-AF65-F5344CB8AC3E}">
        <p14:creationId xmlns:p14="http://schemas.microsoft.com/office/powerpoint/2010/main" val="8460462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471252"/>
            <a:ext cx="8229600" cy="946052"/>
          </a:xfrm>
        </p:spPr>
        <p:txBody>
          <a:bodyPr/>
          <a:lstStyle/>
          <a:p>
            <a:r>
              <a:rPr lang="en-US" sz="3200" dirty="0" smtClean="0"/>
              <a:t/>
            </a:r>
            <a:br>
              <a:rPr lang="en-US" sz="3200" dirty="0" smtClean="0"/>
            </a:br>
            <a:r>
              <a:rPr lang="en-US" sz="3200" dirty="0"/>
              <a:t>Disclosure </a:t>
            </a:r>
            <a:r>
              <a:rPr lang="en-US" sz="3200" dirty="0" smtClean="0"/>
              <a:t>Statement</a:t>
            </a:r>
            <a:br>
              <a:rPr lang="en-US" sz="3200" dirty="0" smtClean="0"/>
            </a:br>
            <a:r>
              <a:rPr lang="en-US" sz="3200" dirty="0"/>
              <a:t>(Draft Proposal) </a:t>
            </a:r>
            <a:r>
              <a:rPr lang="en-US" sz="3200" dirty="0" smtClean="0"/>
              <a:t/>
            </a:r>
            <a:br>
              <a:rPr lang="en-US" sz="3200" dirty="0" smtClean="0"/>
            </a:br>
            <a:endParaRPr lang="en-US" sz="3200" dirty="0"/>
          </a:p>
        </p:txBody>
      </p:sp>
      <p:sp>
        <p:nvSpPr>
          <p:cNvPr id="3" name="Slide Number Placeholder 2"/>
          <p:cNvSpPr>
            <a:spLocks noGrp="1"/>
          </p:cNvSpPr>
          <p:nvPr>
            <p:ph type="sldNum" sz="quarter" idx="11"/>
          </p:nvPr>
        </p:nvSpPr>
        <p:spPr/>
        <p:txBody>
          <a:bodyPr/>
          <a:lstStyle/>
          <a:p>
            <a:pPr>
              <a:defRPr/>
            </a:pPr>
            <a:fld id="{2153A988-54F4-7B49-B2A4-325D5459A6CC}" type="slidenum">
              <a:rPr lang="en-US" smtClean="0"/>
              <a:pPr>
                <a:defRPr/>
              </a:pPr>
              <a:t>19</a:t>
            </a:fld>
            <a:endParaRPr lang="en-US" dirty="0"/>
          </a:p>
        </p:txBody>
      </p:sp>
      <p:sp>
        <p:nvSpPr>
          <p:cNvPr id="4" name="Date Placeholder 3"/>
          <p:cNvSpPr>
            <a:spLocks noGrp="1"/>
          </p:cNvSpPr>
          <p:nvPr>
            <p:ph type="dt" sz="half" idx="2"/>
          </p:nvPr>
        </p:nvSpPr>
        <p:spPr/>
        <p:txBody>
          <a:bodyPr/>
          <a:lstStyle/>
          <a:p>
            <a:fld id="{027CBD6F-7555-DE41-9DDC-05346E002F6B}" type="datetime1">
              <a:rPr lang="en-US" smtClean="0"/>
              <a:t>3/16/2018</a:t>
            </a:fld>
            <a:endParaRPr lang="en-US" dirty="0"/>
          </a:p>
        </p:txBody>
      </p:sp>
      <p:sp>
        <p:nvSpPr>
          <p:cNvPr id="6" name="TextBox 5"/>
          <p:cNvSpPr txBox="1"/>
          <p:nvPr/>
        </p:nvSpPr>
        <p:spPr>
          <a:xfrm>
            <a:off x="638978" y="2066708"/>
            <a:ext cx="7910111" cy="4410438"/>
          </a:xfrm>
          <a:prstGeom prst="rect">
            <a:avLst/>
          </a:prstGeom>
          <a:noFill/>
        </p:spPr>
        <p:txBody>
          <a:bodyPr wrap="square" rtlCol="0">
            <a:spAutoFit/>
          </a:bodyPr>
          <a:lstStyle/>
          <a:p>
            <a:pPr marR="0" lvl="0">
              <a:lnSpc>
                <a:spcPct val="115000"/>
              </a:lnSpc>
              <a:spcBef>
                <a:spcPts val="0"/>
              </a:spcBef>
              <a:spcAft>
                <a:spcPts val="0"/>
              </a:spcAft>
            </a:pPr>
            <a:r>
              <a:rPr lang="en-US" sz="2800" dirty="0" smtClean="0">
                <a:ea typeface="Calibri" panose="020F0502020204030204" pitchFamily="34" charset="0"/>
                <a:cs typeface="Times New Roman" panose="02020603050405020304" pitchFamily="18" charset="0"/>
              </a:rPr>
              <a:t>Level 1 and 2</a:t>
            </a:r>
          </a:p>
          <a:p>
            <a:pPr marL="800100" lvl="1" indent="-342900">
              <a:lnSpc>
                <a:spcPct val="115000"/>
              </a:lnSpc>
              <a:spcBef>
                <a:spcPts val="0"/>
              </a:spcBef>
              <a:spcAft>
                <a:spcPts val="0"/>
              </a:spcAft>
              <a:buFont typeface="Arial" panose="020B0604020202020204" pitchFamily="34" charset="0"/>
              <a:buChar char="•"/>
            </a:pPr>
            <a:r>
              <a:rPr lang="en-US" sz="2400" dirty="0">
                <a:ea typeface="Calibri" panose="020F0502020204030204" pitchFamily="34" charset="0"/>
                <a:cs typeface="Times New Roman" panose="02020603050405020304" pitchFamily="18" charset="0"/>
              </a:rPr>
              <a:t>Disclosure </a:t>
            </a:r>
            <a:r>
              <a:rPr lang="en-US" sz="2400" dirty="0" smtClean="0">
                <a:ea typeface="Calibri" panose="020F0502020204030204" pitchFamily="34" charset="0"/>
                <a:cs typeface="Times New Roman" panose="02020603050405020304" pitchFamily="18" charset="0"/>
              </a:rPr>
              <a:t>statement to purchaser about considerations when buying a </a:t>
            </a:r>
            <a:r>
              <a:rPr lang="en-US" sz="2400" dirty="0" smtClean="0">
                <a:ea typeface="Calibri" panose="020F0502020204030204" pitchFamily="34" charset="0"/>
                <a:cs typeface="Times New Roman" panose="02020603050405020304" pitchFamily="18" charset="0"/>
              </a:rPr>
              <a:t>vehicle </a:t>
            </a:r>
            <a:r>
              <a:rPr lang="en-US" sz="2400" dirty="0" smtClean="0">
                <a:ea typeface="Calibri" panose="020F0502020204030204" pitchFamily="34" charset="0"/>
                <a:cs typeface="Times New Roman" panose="02020603050405020304" pitchFamily="18" charset="0"/>
              </a:rPr>
              <a:t>with a zero-emission powertrain</a:t>
            </a:r>
          </a:p>
          <a:p>
            <a:pPr marL="1257300" lvl="2" indent="-342900">
              <a:lnSpc>
                <a:spcPct val="115000"/>
              </a:lnSpc>
              <a:spcBef>
                <a:spcPts val="0"/>
              </a:spcBef>
              <a:spcAft>
                <a:spcPts val="0"/>
              </a:spcAft>
              <a:buFont typeface="Arial" panose="020B0604020202020204" pitchFamily="34" charset="0"/>
              <a:buChar char="•"/>
            </a:pPr>
            <a:r>
              <a:rPr lang="en-US" sz="2400" dirty="0" smtClean="0">
                <a:ea typeface="Calibri" panose="020F0502020204030204" pitchFamily="34" charset="0"/>
                <a:cs typeface="Times New Roman" panose="02020603050405020304" pitchFamily="18" charset="0"/>
              </a:rPr>
              <a:t>Example Considerations:</a:t>
            </a:r>
          </a:p>
          <a:p>
            <a:pPr marL="1714500" lvl="3" indent="-342900">
              <a:lnSpc>
                <a:spcPct val="115000"/>
              </a:lnSpc>
              <a:spcBef>
                <a:spcPts val="0"/>
              </a:spcBef>
              <a:spcAft>
                <a:spcPts val="0"/>
              </a:spcAft>
              <a:buFont typeface="Arial" panose="020B0604020202020204" pitchFamily="34" charset="0"/>
              <a:buChar char="•"/>
            </a:pPr>
            <a:r>
              <a:rPr lang="en-US" sz="2400" dirty="0" err="1" smtClean="0">
                <a:ea typeface="Calibri" panose="020F0502020204030204" pitchFamily="34" charset="0"/>
                <a:cs typeface="Times New Roman" panose="02020603050405020304" pitchFamily="18" charset="0"/>
              </a:rPr>
              <a:t>Gradeability</a:t>
            </a:r>
            <a:r>
              <a:rPr lang="en-US" sz="2400" dirty="0" smtClean="0">
                <a:ea typeface="Calibri" panose="020F0502020204030204" pitchFamily="34" charset="0"/>
                <a:cs typeface="Times New Roman" panose="02020603050405020304" pitchFamily="18" charset="0"/>
              </a:rPr>
              <a:t> needs, acceleration requirements, max </a:t>
            </a:r>
            <a:r>
              <a:rPr lang="en-US" sz="2400" dirty="0">
                <a:ea typeface="Calibri" panose="020F0502020204030204" pitchFamily="34" charset="0"/>
                <a:cs typeface="Times New Roman" panose="02020603050405020304" pitchFamily="18" charset="0"/>
              </a:rPr>
              <a:t>speed, range on work </a:t>
            </a:r>
            <a:r>
              <a:rPr lang="en-US" sz="2400" dirty="0" smtClean="0">
                <a:ea typeface="Calibri" panose="020F0502020204030204" pitchFamily="34" charset="0"/>
                <a:cs typeface="Times New Roman" panose="02020603050405020304" pitchFamily="18" charset="0"/>
              </a:rPr>
              <a:t>cycle, impacts on range from HVAC usage, and charging/fueling infrastructure.</a:t>
            </a:r>
            <a:endParaRPr lang="en-US" sz="2400" dirty="0">
              <a:ea typeface="Calibri" panose="020F0502020204030204" pitchFamily="34" charset="0"/>
              <a:cs typeface="Times New Roman" panose="02020603050405020304" pitchFamily="18" charset="0"/>
            </a:endParaRPr>
          </a:p>
          <a:p>
            <a:pPr marL="800100" lvl="1" indent="-342900">
              <a:lnSpc>
                <a:spcPct val="115000"/>
              </a:lnSpc>
              <a:spcBef>
                <a:spcPts val="0"/>
              </a:spcBef>
              <a:spcAft>
                <a:spcPts val="0"/>
              </a:spcAft>
              <a:buFont typeface="Arial" panose="020B0604020202020204" pitchFamily="34" charset="0"/>
              <a:buChar char="•"/>
            </a:pPr>
            <a:endParaRPr lang="en-US" sz="2400" dirty="0">
              <a:ea typeface="Calibri" panose="020F0502020204030204" pitchFamily="34" charset="0"/>
              <a:cs typeface="Times New Roman" panose="02020603050405020304" pitchFamily="18" charset="0"/>
            </a:endParaRPr>
          </a:p>
        </p:txBody>
      </p:sp>
      <p:sp>
        <p:nvSpPr>
          <p:cNvPr id="7" name="Rectangle 6"/>
          <p:cNvSpPr/>
          <p:nvPr/>
        </p:nvSpPr>
        <p:spPr>
          <a:xfrm rot="19581443">
            <a:off x="522221" y="555221"/>
            <a:ext cx="1972286" cy="830997"/>
          </a:xfrm>
          <a:prstGeom prst="rect">
            <a:avLst/>
          </a:prstGeom>
        </p:spPr>
        <p:style>
          <a:lnRef idx="2">
            <a:schemeClr val="accent5"/>
          </a:lnRef>
          <a:fillRef idx="1">
            <a:schemeClr val="lt1"/>
          </a:fillRef>
          <a:effectRef idx="0">
            <a:schemeClr val="accent5"/>
          </a:effectRef>
          <a:fontRef idx="minor">
            <a:schemeClr val="dk1"/>
          </a:fontRef>
        </p:style>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2400" b="1" dirty="0" smtClean="0">
                <a:ln/>
                <a:solidFill>
                  <a:schemeClr val="accent4"/>
                </a:solidFill>
              </a:rPr>
              <a:t>Vehicle </a:t>
            </a:r>
          </a:p>
          <a:p>
            <a:pPr algn="ctr"/>
            <a:r>
              <a:rPr lang="en-US" sz="2400" b="1" dirty="0" smtClean="0">
                <a:ln/>
                <a:solidFill>
                  <a:schemeClr val="accent4"/>
                </a:solidFill>
              </a:rPr>
              <a:t>Certification</a:t>
            </a:r>
            <a:endParaRPr lang="en-US" sz="2400" b="1" dirty="0">
              <a:ln/>
              <a:solidFill>
                <a:schemeClr val="accent4"/>
              </a:solidFill>
            </a:endParaRPr>
          </a:p>
        </p:txBody>
      </p:sp>
    </p:spTree>
    <p:extLst>
      <p:ext uri="{BB962C8B-B14F-4D97-AF65-F5344CB8AC3E}">
        <p14:creationId xmlns:p14="http://schemas.microsoft.com/office/powerpoint/2010/main" val="34780485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Off-Road </a:t>
            </a:r>
            <a:br>
              <a:rPr lang="en-US" dirty="0" smtClean="0"/>
            </a:br>
            <a:r>
              <a:rPr lang="en-US" dirty="0" smtClean="0"/>
              <a:t>Equipment</a:t>
            </a:r>
            <a:endParaRPr lang="en-US" dirty="0"/>
          </a:p>
        </p:txBody>
      </p:sp>
      <p:sp>
        <p:nvSpPr>
          <p:cNvPr id="3" name="Content Placeholder 2"/>
          <p:cNvSpPr>
            <a:spLocks noGrp="1"/>
          </p:cNvSpPr>
          <p:nvPr>
            <p:ph idx="1"/>
          </p:nvPr>
        </p:nvSpPr>
        <p:spPr>
          <a:xfrm>
            <a:off x="457198" y="2025918"/>
            <a:ext cx="8229600" cy="4525963"/>
          </a:xfrm>
        </p:spPr>
        <p:txBody>
          <a:bodyPr/>
          <a:lstStyle/>
          <a:p>
            <a:pPr marL="0" indent="0">
              <a:buNone/>
            </a:pPr>
            <a:r>
              <a:rPr lang="en-US" dirty="0" smtClean="0"/>
              <a:t>Optional process</a:t>
            </a:r>
          </a:p>
          <a:p>
            <a:pPr lvl="1"/>
            <a:r>
              <a:rPr lang="en-US" dirty="0" smtClean="0"/>
              <a:t>Supports funding program </a:t>
            </a:r>
            <a:r>
              <a:rPr lang="en-US" dirty="0" smtClean="0"/>
              <a:t>requirements </a:t>
            </a:r>
            <a:r>
              <a:rPr lang="en-US" dirty="0" smtClean="0"/>
              <a:t>to have CARB verified/certified system</a:t>
            </a:r>
          </a:p>
          <a:p>
            <a:pPr lvl="1"/>
            <a:r>
              <a:rPr lang="en-US" dirty="0" smtClean="0"/>
              <a:t>Certification at the powertrain level</a:t>
            </a:r>
            <a:endParaRPr lang="en-US" dirty="0"/>
          </a:p>
        </p:txBody>
      </p:sp>
      <p:sp>
        <p:nvSpPr>
          <p:cNvPr id="4" name="Slide Number Placeholder 3"/>
          <p:cNvSpPr>
            <a:spLocks noGrp="1"/>
          </p:cNvSpPr>
          <p:nvPr>
            <p:ph type="sldNum" sz="quarter" idx="11"/>
          </p:nvPr>
        </p:nvSpPr>
        <p:spPr/>
        <p:txBody>
          <a:bodyPr/>
          <a:lstStyle/>
          <a:p>
            <a:pPr>
              <a:defRPr/>
            </a:pPr>
            <a:fld id="{F994092A-33D1-9E4B-9175-E94832D09C46}" type="slidenum">
              <a:rPr lang="en-US" smtClean="0"/>
              <a:pPr>
                <a:defRPr/>
              </a:pPr>
              <a:t>20</a:t>
            </a:fld>
            <a:endParaRPr lang="en-US"/>
          </a:p>
        </p:txBody>
      </p:sp>
      <p:sp>
        <p:nvSpPr>
          <p:cNvPr id="5" name="Date Placeholder 4"/>
          <p:cNvSpPr>
            <a:spLocks noGrp="1"/>
          </p:cNvSpPr>
          <p:nvPr>
            <p:ph type="dt" sz="half" idx="2"/>
          </p:nvPr>
        </p:nvSpPr>
        <p:spPr/>
        <p:txBody>
          <a:bodyPr/>
          <a:lstStyle/>
          <a:p>
            <a:fld id="{027CBD6F-7555-DE41-9DDC-05346E002F6B}" type="datetime1">
              <a:rPr lang="en-US" smtClean="0"/>
              <a:t>3/16/2018</a:t>
            </a:fld>
            <a:endParaRPr lang="en-US" dirty="0"/>
          </a:p>
        </p:txBody>
      </p:sp>
      <p:sp>
        <p:nvSpPr>
          <p:cNvPr id="6" name="Rectangle 5"/>
          <p:cNvSpPr/>
          <p:nvPr/>
        </p:nvSpPr>
        <p:spPr>
          <a:xfrm rot="19581443">
            <a:off x="522220" y="503083"/>
            <a:ext cx="1972286" cy="830997"/>
          </a:xfrm>
          <a:prstGeom prst="rect">
            <a:avLst/>
          </a:prstGeom>
        </p:spPr>
        <p:style>
          <a:lnRef idx="2">
            <a:schemeClr val="accent5"/>
          </a:lnRef>
          <a:fillRef idx="1">
            <a:schemeClr val="lt1"/>
          </a:fillRef>
          <a:effectRef idx="0">
            <a:schemeClr val="accent5"/>
          </a:effectRef>
          <a:fontRef idx="minor">
            <a:schemeClr val="dk1"/>
          </a:fontRef>
        </p:style>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2400" b="1" dirty="0">
                <a:ln/>
                <a:solidFill>
                  <a:schemeClr val="accent4"/>
                </a:solidFill>
              </a:rPr>
              <a:t>Powertrain </a:t>
            </a:r>
            <a:endParaRPr lang="en-US" sz="2400" b="1" dirty="0" smtClean="0">
              <a:ln/>
              <a:solidFill>
                <a:schemeClr val="accent4"/>
              </a:solidFill>
            </a:endParaRPr>
          </a:p>
          <a:p>
            <a:pPr algn="ctr"/>
            <a:r>
              <a:rPr lang="en-US" sz="2400" b="1" dirty="0" smtClean="0">
                <a:ln/>
                <a:solidFill>
                  <a:schemeClr val="accent4"/>
                </a:solidFill>
              </a:rPr>
              <a:t>Certification</a:t>
            </a:r>
            <a:endParaRPr lang="en-US" sz="2400" b="1" dirty="0">
              <a:ln/>
              <a:solidFill>
                <a:schemeClr val="accent4"/>
              </a:solidFill>
            </a:endParaRPr>
          </a:p>
        </p:txBody>
      </p:sp>
    </p:spTree>
    <p:extLst>
      <p:ext uri="{BB962C8B-B14F-4D97-AF65-F5344CB8AC3E}">
        <p14:creationId xmlns:p14="http://schemas.microsoft.com/office/powerpoint/2010/main" val="30899494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236914"/>
            <a:ext cx="8229600" cy="1143000"/>
          </a:xfrm>
        </p:spPr>
        <p:txBody>
          <a:bodyPr/>
          <a:lstStyle/>
          <a:p>
            <a:r>
              <a:rPr lang="en-US" dirty="0" smtClean="0"/>
              <a:t>Zero-Emission Powertrain Certification</a:t>
            </a:r>
            <a:endParaRPr lang="en-US" dirty="0"/>
          </a:p>
        </p:txBody>
      </p:sp>
      <p:sp>
        <p:nvSpPr>
          <p:cNvPr id="3" name="Content Placeholder 2"/>
          <p:cNvSpPr>
            <a:spLocks noGrp="1"/>
          </p:cNvSpPr>
          <p:nvPr>
            <p:ph idx="1"/>
          </p:nvPr>
        </p:nvSpPr>
        <p:spPr>
          <a:xfrm>
            <a:off x="457200" y="2867891"/>
            <a:ext cx="8229600" cy="3105872"/>
          </a:xfrm>
        </p:spPr>
        <p:txBody>
          <a:bodyPr/>
          <a:lstStyle/>
          <a:p>
            <a:endParaRPr lang="en-US" dirty="0" smtClean="0"/>
          </a:p>
          <a:p>
            <a:pPr marL="0" indent="0" algn="ctr">
              <a:buNone/>
            </a:pPr>
            <a:r>
              <a:rPr lang="en-US" sz="4000" b="1" dirty="0" smtClean="0"/>
              <a:t>Next Steps</a:t>
            </a:r>
            <a:endParaRPr lang="en-US" sz="4000" b="1" dirty="0"/>
          </a:p>
          <a:p>
            <a:endParaRPr lang="en-US" dirty="0"/>
          </a:p>
        </p:txBody>
      </p:sp>
      <p:sp>
        <p:nvSpPr>
          <p:cNvPr id="4" name="Slide Number Placeholder 3"/>
          <p:cNvSpPr>
            <a:spLocks noGrp="1"/>
          </p:cNvSpPr>
          <p:nvPr>
            <p:ph type="sldNum" sz="quarter" idx="11"/>
          </p:nvPr>
        </p:nvSpPr>
        <p:spPr/>
        <p:txBody>
          <a:bodyPr/>
          <a:lstStyle/>
          <a:p>
            <a:pPr>
              <a:defRPr/>
            </a:pPr>
            <a:fld id="{F994092A-33D1-9E4B-9175-E94832D09C46}" type="slidenum">
              <a:rPr lang="en-US" smtClean="0"/>
              <a:pPr>
                <a:defRPr/>
              </a:pPr>
              <a:t>21</a:t>
            </a:fld>
            <a:endParaRPr lang="en-US"/>
          </a:p>
        </p:txBody>
      </p:sp>
      <p:sp>
        <p:nvSpPr>
          <p:cNvPr id="5" name="Date Placeholder 4"/>
          <p:cNvSpPr>
            <a:spLocks noGrp="1"/>
          </p:cNvSpPr>
          <p:nvPr>
            <p:ph type="dt" sz="half" idx="2"/>
          </p:nvPr>
        </p:nvSpPr>
        <p:spPr/>
        <p:txBody>
          <a:bodyPr/>
          <a:lstStyle/>
          <a:p>
            <a:fld id="{027CBD6F-7555-DE41-9DDC-05346E002F6B}" type="datetime1">
              <a:rPr lang="en-US" smtClean="0"/>
              <a:t>3/16/2018</a:t>
            </a:fld>
            <a:endParaRPr lang="en-US" dirty="0"/>
          </a:p>
        </p:txBody>
      </p:sp>
    </p:spTree>
    <p:extLst>
      <p:ext uri="{BB962C8B-B14F-4D97-AF65-F5344CB8AC3E}">
        <p14:creationId xmlns:p14="http://schemas.microsoft.com/office/powerpoint/2010/main" val="29662633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a:xfrm>
            <a:off x="290945" y="2190749"/>
            <a:ext cx="8672945" cy="4202113"/>
          </a:xfrm>
        </p:spPr>
        <p:txBody>
          <a:bodyPr/>
          <a:lstStyle/>
          <a:p>
            <a:pPr>
              <a:spcBef>
                <a:spcPts val="800"/>
              </a:spcBef>
              <a:spcAft>
                <a:spcPts val="500"/>
              </a:spcAft>
            </a:pPr>
            <a:r>
              <a:rPr lang="en-US" dirty="0" smtClean="0"/>
              <a:t>Ongoing stakeholder engagement</a:t>
            </a:r>
          </a:p>
          <a:p>
            <a:pPr>
              <a:spcBef>
                <a:spcPts val="800"/>
              </a:spcBef>
              <a:spcAft>
                <a:spcPts val="500"/>
              </a:spcAft>
            </a:pPr>
            <a:r>
              <a:rPr lang="en-US" dirty="0" smtClean="0"/>
              <a:t>Proposed regulation released </a:t>
            </a:r>
            <a:r>
              <a:rPr lang="en-US" dirty="0"/>
              <a:t>for 45-Day </a:t>
            </a:r>
            <a:r>
              <a:rPr lang="en-US" dirty="0" smtClean="0"/>
              <a:t>public comments   </a:t>
            </a:r>
            <a:r>
              <a:rPr lang="en-US" b="1" dirty="0" smtClean="0"/>
              <a:t>May </a:t>
            </a:r>
            <a:r>
              <a:rPr lang="en-US" b="1" dirty="0"/>
              <a:t>2018</a:t>
            </a:r>
          </a:p>
          <a:p>
            <a:pPr>
              <a:spcBef>
                <a:spcPts val="800"/>
              </a:spcBef>
              <a:spcAft>
                <a:spcPts val="500"/>
              </a:spcAft>
            </a:pPr>
            <a:r>
              <a:rPr lang="en-US" dirty="0"/>
              <a:t>Board </a:t>
            </a:r>
            <a:r>
              <a:rPr lang="en-US" dirty="0" smtClean="0"/>
              <a:t>consideration   </a:t>
            </a:r>
            <a:r>
              <a:rPr lang="en-US" b="1" dirty="0" smtClean="0"/>
              <a:t>July </a:t>
            </a:r>
            <a:r>
              <a:rPr lang="en-US" b="1" dirty="0"/>
              <a:t>2018</a:t>
            </a:r>
          </a:p>
          <a:p>
            <a:pPr lvl="1"/>
            <a:endParaRPr lang="en-US" sz="2400" dirty="0" smtClean="0"/>
          </a:p>
        </p:txBody>
      </p:sp>
      <p:sp>
        <p:nvSpPr>
          <p:cNvPr id="4" name="Slide Number Placeholder 3"/>
          <p:cNvSpPr>
            <a:spLocks noGrp="1"/>
          </p:cNvSpPr>
          <p:nvPr>
            <p:ph type="sldNum" sz="quarter" idx="11"/>
          </p:nvPr>
        </p:nvSpPr>
        <p:spPr/>
        <p:txBody>
          <a:bodyPr/>
          <a:lstStyle/>
          <a:p>
            <a:pPr>
              <a:defRPr/>
            </a:pPr>
            <a:fld id="{F994092A-33D1-9E4B-9175-E94832D09C46}" type="slidenum">
              <a:rPr lang="en-US" smtClean="0"/>
              <a:pPr>
                <a:defRPr/>
              </a:pPr>
              <a:t>22</a:t>
            </a:fld>
            <a:endParaRPr lang="en-US"/>
          </a:p>
        </p:txBody>
      </p:sp>
      <p:sp>
        <p:nvSpPr>
          <p:cNvPr id="5" name="Date Placeholder 4"/>
          <p:cNvSpPr>
            <a:spLocks noGrp="1"/>
          </p:cNvSpPr>
          <p:nvPr>
            <p:ph type="dt" sz="half" idx="2"/>
          </p:nvPr>
        </p:nvSpPr>
        <p:spPr/>
        <p:txBody>
          <a:bodyPr/>
          <a:lstStyle/>
          <a:p>
            <a:fld id="{027CBD6F-7555-DE41-9DDC-05346E002F6B}" type="datetime1">
              <a:rPr lang="en-US" smtClean="0"/>
              <a:t>3/16/2018</a:t>
            </a:fld>
            <a:endParaRPr lang="en-US" dirty="0"/>
          </a:p>
        </p:txBody>
      </p:sp>
    </p:spTree>
    <p:extLst>
      <p:ext uri="{BB962C8B-B14F-4D97-AF65-F5344CB8AC3E}">
        <p14:creationId xmlns:p14="http://schemas.microsoft.com/office/powerpoint/2010/main" val="31147361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 y="172991"/>
            <a:ext cx="8229600" cy="1143000"/>
          </a:xfrm>
        </p:spPr>
        <p:txBody>
          <a:bodyPr/>
          <a:lstStyle/>
          <a:p>
            <a:r>
              <a:rPr lang="en-US" dirty="0" smtClean="0"/>
              <a:t>ZEP Cert Rulemaking</a:t>
            </a:r>
            <a:br>
              <a:rPr lang="en-US" dirty="0" smtClean="0"/>
            </a:br>
            <a:r>
              <a:rPr lang="en-US" dirty="0" smtClean="0"/>
              <a:t>Contacts</a:t>
            </a:r>
            <a:endParaRPr lang="en-US" dirty="0"/>
          </a:p>
        </p:txBody>
      </p:sp>
      <p:sp>
        <p:nvSpPr>
          <p:cNvPr id="3" name="Content Placeholder 2"/>
          <p:cNvSpPr>
            <a:spLocks noGrp="1"/>
          </p:cNvSpPr>
          <p:nvPr>
            <p:ph sz="half" idx="1"/>
          </p:nvPr>
        </p:nvSpPr>
        <p:spPr>
          <a:xfrm>
            <a:off x="525781" y="2080170"/>
            <a:ext cx="8229602" cy="1616825"/>
          </a:xfrm>
        </p:spPr>
        <p:txBody>
          <a:bodyPr/>
          <a:lstStyle/>
          <a:p>
            <a:pPr marL="0" indent="0">
              <a:spcBef>
                <a:spcPts val="0"/>
              </a:spcBef>
              <a:buNone/>
            </a:pPr>
            <a:r>
              <a:rPr lang="en-US" sz="2000" dirty="0"/>
              <a:t>Matthew </a:t>
            </a:r>
            <a:r>
              <a:rPr lang="en-US" sz="2000" dirty="0" smtClean="0"/>
              <a:t>Diener, Lead Staff </a:t>
            </a:r>
          </a:p>
          <a:p>
            <a:pPr marL="0" indent="0">
              <a:spcBef>
                <a:spcPts val="0"/>
              </a:spcBef>
              <a:buNone/>
            </a:pPr>
            <a:r>
              <a:rPr lang="en-US" sz="2000" dirty="0" smtClean="0"/>
              <a:t>Phone</a:t>
            </a:r>
            <a:r>
              <a:rPr lang="en-US" sz="2000" dirty="0"/>
              <a:t>:  </a:t>
            </a:r>
            <a:r>
              <a:rPr lang="en-US" sz="2000" dirty="0" smtClean="0"/>
              <a:t>626-575-6684</a:t>
            </a:r>
            <a:br>
              <a:rPr lang="en-US" sz="2000" dirty="0" smtClean="0"/>
            </a:br>
            <a:r>
              <a:rPr lang="en-US" sz="2000" dirty="0" smtClean="0"/>
              <a:t>Email</a:t>
            </a:r>
            <a:r>
              <a:rPr lang="en-US" sz="2000" dirty="0"/>
              <a:t>:  matthew.diener@arb.ca.gov</a:t>
            </a:r>
          </a:p>
          <a:p>
            <a:endParaRPr lang="en-US" sz="2000" dirty="0" smtClean="0"/>
          </a:p>
        </p:txBody>
      </p:sp>
      <p:sp>
        <p:nvSpPr>
          <p:cNvPr id="6" name="Content Placeholder 5"/>
          <p:cNvSpPr>
            <a:spLocks noGrp="1"/>
          </p:cNvSpPr>
          <p:nvPr>
            <p:ph sz="half" idx="2"/>
          </p:nvPr>
        </p:nvSpPr>
        <p:spPr>
          <a:xfrm>
            <a:off x="525781" y="4162668"/>
            <a:ext cx="8427720" cy="1616825"/>
          </a:xfrm>
        </p:spPr>
        <p:txBody>
          <a:bodyPr/>
          <a:lstStyle/>
          <a:p>
            <a:pPr marL="0" indent="0">
              <a:spcBef>
                <a:spcPts val="0"/>
              </a:spcBef>
              <a:buNone/>
            </a:pPr>
            <a:r>
              <a:rPr lang="en-US" sz="2000" dirty="0" smtClean="0"/>
              <a:t>David Chen, Manager, Advanced Emission Control Strategies Section</a:t>
            </a:r>
          </a:p>
          <a:p>
            <a:pPr marL="0" indent="0">
              <a:spcBef>
                <a:spcPts val="0"/>
              </a:spcBef>
              <a:buNone/>
            </a:pPr>
            <a:r>
              <a:rPr lang="en-US" sz="2000" dirty="0" smtClean="0"/>
              <a:t>Phone</a:t>
            </a:r>
            <a:r>
              <a:rPr lang="en-US" sz="2000" dirty="0"/>
              <a:t>:  </a:t>
            </a:r>
            <a:r>
              <a:rPr lang="en-US" sz="2000" dirty="0" smtClean="0"/>
              <a:t>626-350-6579</a:t>
            </a:r>
            <a:br>
              <a:rPr lang="en-US" sz="2000" dirty="0" smtClean="0"/>
            </a:br>
            <a:r>
              <a:rPr lang="en-US" sz="2000" dirty="0" smtClean="0"/>
              <a:t>Email</a:t>
            </a:r>
            <a:r>
              <a:rPr lang="en-US" sz="2000" dirty="0"/>
              <a:t>:  </a:t>
            </a:r>
            <a:r>
              <a:rPr lang="en-US" sz="2000" dirty="0" smtClean="0"/>
              <a:t>david.chen@arb.ca.gov</a:t>
            </a:r>
            <a:endParaRPr lang="en-US" sz="2000" dirty="0"/>
          </a:p>
          <a:p>
            <a:endParaRPr lang="en-US" sz="2000" dirty="0"/>
          </a:p>
        </p:txBody>
      </p:sp>
      <p:sp>
        <p:nvSpPr>
          <p:cNvPr id="4" name="Slide Number Placeholder 3"/>
          <p:cNvSpPr>
            <a:spLocks noGrp="1"/>
          </p:cNvSpPr>
          <p:nvPr>
            <p:ph type="sldNum" sz="quarter" idx="11"/>
          </p:nvPr>
        </p:nvSpPr>
        <p:spPr/>
        <p:txBody>
          <a:bodyPr/>
          <a:lstStyle/>
          <a:p>
            <a:pPr>
              <a:defRPr/>
            </a:pPr>
            <a:fld id="{F994092A-33D1-9E4B-9175-E94832D09C46}" type="slidenum">
              <a:rPr lang="en-US" smtClean="0"/>
              <a:pPr>
                <a:defRPr/>
              </a:pPr>
              <a:t>23</a:t>
            </a:fld>
            <a:endParaRPr lang="en-US"/>
          </a:p>
        </p:txBody>
      </p:sp>
      <p:sp>
        <p:nvSpPr>
          <p:cNvPr id="5" name="Date Placeholder 4"/>
          <p:cNvSpPr>
            <a:spLocks noGrp="1"/>
          </p:cNvSpPr>
          <p:nvPr>
            <p:ph type="dt" sz="half" idx="12"/>
          </p:nvPr>
        </p:nvSpPr>
        <p:spPr/>
        <p:txBody>
          <a:bodyPr/>
          <a:lstStyle/>
          <a:p>
            <a:fld id="{027CBD6F-7555-DE41-9DDC-05346E002F6B}" type="datetime1">
              <a:rPr lang="en-US" smtClean="0"/>
              <a:t>3/16/2018</a:t>
            </a:fld>
            <a:endParaRPr lang="en-US" dirty="0"/>
          </a:p>
        </p:txBody>
      </p:sp>
      <p:sp>
        <p:nvSpPr>
          <p:cNvPr id="8" name="TextBox 7"/>
          <p:cNvSpPr txBox="1"/>
          <p:nvPr/>
        </p:nvSpPr>
        <p:spPr>
          <a:xfrm>
            <a:off x="487680" y="5324798"/>
            <a:ext cx="8961119" cy="830997"/>
          </a:xfrm>
          <a:prstGeom prst="rect">
            <a:avLst/>
          </a:prstGeom>
          <a:noFill/>
        </p:spPr>
        <p:txBody>
          <a:bodyPr wrap="square" rtlCol="0">
            <a:spAutoFit/>
          </a:bodyPr>
          <a:lstStyle/>
          <a:p>
            <a:pPr marL="0" indent="0">
              <a:buNone/>
            </a:pPr>
            <a:r>
              <a:rPr lang="en-US" sz="2400" dirty="0" smtClean="0"/>
              <a:t>https</a:t>
            </a:r>
            <a:r>
              <a:rPr lang="en-US" sz="2400" dirty="0"/>
              <a:t>://ww2.arb.ca.gov/our-work/programs/zero-emission-powertrain-certification</a:t>
            </a:r>
          </a:p>
        </p:txBody>
      </p:sp>
      <p:sp>
        <p:nvSpPr>
          <p:cNvPr id="9" name="Content Placeholder 5"/>
          <p:cNvSpPr txBox="1">
            <a:spLocks/>
          </p:cNvSpPr>
          <p:nvPr/>
        </p:nvSpPr>
        <p:spPr bwMode="auto">
          <a:xfrm>
            <a:off x="525781" y="3138289"/>
            <a:ext cx="8427720" cy="16168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charset="0"/>
              <a:buChar char="•"/>
              <a:defRPr sz="2800" kern="1200">
                <a:solidFill>
                  <a:srgbClr val="404040"/>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400" kern="1200">
                <a:solidFill>
                  <a:srgbClr val="404040"/>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000" kern="1200">
                <a:solidFill>
                  <a:srgbClr val="404040"/>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1800" kern="1200">
                <a:solidFill>
                  <a:srgbClr val="404040"/>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1800" kern="1200">
                <a:solidFill>
                  <a:srgbClr val="404040"/>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spcBef>
                <a:spcPts val="0"/>
              </a:spcBef>
              <a:buFont typeface="Arial" charset="0"/>
              <a:buNone/>
            </a:pPr>
            <a:r>
              <a:rPr lang="en-US" sz="2000" dirty="0" smtClean="0"/>
              <a:t>David Eiges, Staff</a:t>
            </a:r>
          </a:p>
          <a:p>
            <a:pPr marL="0" indent="0">
              <a:spcBef>
                <a:spcPts val="0"/>
              </a:spcBef>
              <a:buFont typeface="Arial" charset="0"/>
              <a:buNone/>
            </a:pPr>
            <a:r>
              <a:rPr lang="en-US" sz="2000" dirty="0" smtClean="0"/>
              <a:t>Phone:  626-575-6602</a:t>
            </a:r>
            <a:br>
              <a:rPr lang="en-US" sz="2000" dirty="0" smtClean="0"/>
            </a:br>
            <a:r>
              <a:rPr lang="en-US" sz="2000" dirty="0" smtClean="0"/>
              <a:t>Email:  david.eiges@arb.ca.gov</a:t>
            </a:r>
          </a:p>
          <a:p>
            <a:endParaRPr lang="en-US" sz="3200" dirty="0"/>
          </a:p>
        </p:txBody>
      </p:sp>
    </p:spTree>
    <p:extLst>
      <p:ext uri="{BB962C8B-B14F-4D97-AF65-F5344CB8AC3E}">
        <p14:creationId xmlns:p14="http://schemas.microsoft.com/office/powerpoint/2010/main" val="1195028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Written Questions and Comments</a:t>
            </a:r>
            <a:endParaRPr lang="en-US" sz="4000" dirty="0"/>
          </a:p>
        </p:txBody>
      </p:sp>
      <p:sp>
        <p:nvSpPr>
          <p:cNvPr id="3" name="Content Placeholder 2"/>
          <p:cNvSpPr>
            <a:spLocks noGrp="1"/>
          </p:cNvSpPr>
          <p:nvPr>
            <p:ph idx="1"/>
          </p:nvPr>
        </p:nvSpPr>
        <p:spPr>
          <a:xfrm>
            <a:off x="457200" y="2632364"/>
            <a:ext cx="8229600" cy="3493799"/>
          </a:xfrm>
        </p:spPr>
        <p:txBody>
          <a:bodyPr/>
          <a:lstStyle/>
          <a:p>
            <a:pPr marL="0" indent="0" algn="ctr">
              <a:spcBef>
                <a:spcPts val="700"/>
              </a:spcBef>
              <a:buNone/>
            </a:pPr>
            <a:r>
              <a:rPr lang="en-US" dirty="0" smtClean="0"/>
              <a:t>Please send </a:t>
            </a:r>
            <a:r>
              <a:rPr lang="en-US" dirty="0"/>
              <a:t>written questions &amp; comments to:</a:t>
            </a:r>
          </a:p>
          <a:p>
            <a:pPr marL="0" indent="0" algn="ctr">
              <a:spcBef>
                <a:spcPts val="700"/>
              </a:spcBef>
              <a:buNone/>
            </a:pPr>
            <a:r>
              <a:rPr lang="en-US" sz="3600" dirty="0"/>
              <a:t>m</a:t>
            </a:r>
            <a:r>
              <a:rPr lang="en-US" sz="3600" dirty="0" smtClean="0"/>
              <a:t>atthew.diener@arb.ca.gov</a:t>
            </a:r>
            <a:endParaRPr lang="en-US" sz="3600" dirty="0"/>
          </a:p>
          <a:p>
            <a:endParaRPr lang="en-US" dirty="0"/>
          </a:p>
        </p:txBody>
      </p:sp>
      <p:sp>
        <p:nvSpPr>
          <p:cNvPr id="4" name="Slide Number Placeholder 3"/>
          <p:cNvSpPr>
            <a:spLocks noGrp="1"/>
          </p:cNvSpPr>
          <p:nvPr>
            <p:ph type="sldNum" sz="quarter" idx="11"/>
          </p:nvPr>
        </p:nvSpPr>
        <p:spPr/>
        <p:txBody>
          <a:bodyPr/>
          <a:lstStyle/>
          <a:p>
            <a:pPr>
              <a:defRPr/>
            </a:pPr>
            <a:fld id="{F994092A-33D1-9E4B-9175-E94832D09C46}" type="slidenum">
              <a:rPr lang="en-US" smtClean="0"/>
              <a:pPr>
                <a:defRPr/>
              </a:pPr>
              <a:t>2</a:t>
            </a:fld>
            <a:endParaRPr lang="en-US"/>
          </a:p>
        </p:txBody>
      </p:sp>
      <p:sp>
        <p:nvSpPr>
          <p:cNvPr id="5" name="Date Placeholder 4"/>
          <p:cNvSpPr>
            <a:spLocks noGrp="1"/>
          </p:cNvSpPr>
          <p:nvPr>
            <p:ph type="dt" sz="half" idx="2"/>
          </p:nvPr>
        </p:nvSpPr>
        <p:spPr/>
        <p:txBody>
          <a:bodyPr/>
          <a:lstStyle/>
          <a:p>
            <a:fld id="{027CBD6F-7555-DE41-9DDC-05346E002F6B}" type="datetime1">
              <a:rPr lang="en-US" smtClean="0"/>
              <a:t>3/16/2018</a:t>
            </a:fld>
            <a:endParaRPr lang="en-US" dirty="0"/>
          </a:p>
        </p:txBody>
      </p:sp>
    </p:spTree>
    <p:extLst>
      <p:ext uri="{BB962C8B-B14F-4D97-AF65-F5344CB8AC3E}">
        <p14:creationId xmlns:p14="http://schemas.microsoft.com/office/powerpoint/2010/main" val="42906891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2052"/>
            <a:ext cx="8229600" cy="1143000"/>
          </a:xfrm>
        </p:spPr>
        <p:txBody>
          <a:bodyPr/>
          <a:lstStyle/>
          <a:p>
            <a:r>
              <a:rPr lang="en-US" sz="4000" dirty="0"/>
              <a:t>California’s </a:t>
            </a:r>
            <a:r>
              <a:rPr lang="en-US" sz="4000" dirty="0" smtClean="0"/>
              <a:t>Climate</a:t>
            </a:r>
            <a:r>
              <a:rPr lang="en-US" sz="4000" dirty="0"/>
              <a:t> </a:t>
            </a:r>
            <a:r>
              <a:rPr lang="en-US" sz="4000" dirty="0" smtClean="0"/>
              <a:t>&amp; Air </a:t>
            </a:r>
            <a:r>
              <a:rPr lang="en-US" sz="4000" dirty="0"/>
              <a:t>Quality </a:t>
            </a:r>
            <a:r>
              <a:rPr lang="en-US" sz="4000" dirty="0" smtClean="0"/>
              <a:t>Challenges and Policy Objectives</a:t>
            </a:r>
            <a:endParaRPr lang="en-US" sz="4000" dirty="0"/>
          </a:p>
        </p:txBody>
      </p:sp>
      <p:sp>
        <p:nvSpPr>
          <p:cNvPr id="3" name="Content Placeholder 2"/>
          <p:cNvSpPr>
            <a:spLocks noGrp="1"/>
          </p:cNvSpPr>
          <p:nvPr>
            <p:ph idx="1"/>
          </p:nvPr>
        </p:nvSpPr>
        <p:spPr>
          <a:xfrm>
            <a:off x="83820" y="1619250"/>
            <a:ext cx="9060180" cy="4525963"/>
          </a:xfrm>
        </p:spPr>
        <p:txBody>
          <a:bodyPr/>
          <a:lstStyle/>
          <a:p>
            <a:pPr>
              <a:spcBef>
                <a:spcPts val="800"/>
              </a:spcBef>
              <a:spcAft>
                <a:spcPts val="500"/>
              </a:spcAft>
            </a:pPr>
            <a:r>
              <a:rPr lang="en-US" sz="2800" dirty="0"/>
              <a:t>California needs significant additional NOx and GHG reductions beyond what can be achieved by existing </a:t>
            </a:r>
            <a:r>
              <a:rPr lang="en-US" sz="2800" dirty="0" smtClean="0"/>
              <a:t>technologies </a:t>
            </a:r>
          </a:p>
          <a:p>
            <a:pPr>
              <a:spcBef>
                <a:spcPts val="800"/>
              </a:spcBef>
              <a:spcAft>
                <a:spcPts val="500"/>
              </a:spcAft>
            </a:pPr>
            <a:r>
              <a:rPr lang="en-US" sz="2800" dirty="0" smtClean="0"/>
              <a:t>Broad deployment of zero- and near zero-emission technologies needed</a:t>
            </a:r>
          </a:p>
          <a:p>
            <a:pPr>
              <a:spcBef>
                <a:spcPts val="800"/>
              </a:spcBef>
              <a:spcAft>
                <a:spcPts val="0"/>
              </a:spcAft>
            </a:pPr>
            <a:r>
              <a:rPr lang="en-US" sz="2800" dirty="0" smtClean="0">
                <a:solidFill>
                  <a:schemeClr val="tx1">
                    <a:lumMod val="75000"/>
                    <a:lumOff val="25000"/>
                  </a:schemeClr>
                </a:solidFill>
              </a:rPr>
              <a:t>ZEP Cert is intended to help accelerate </a:t>
            </a:r>
            <a:r>
              <a:rPr lang="en-US" sz="2800" dirty="0">
                <a:solidFill>
                  <a:schemeClr val="tx1">
                    <a:lumMod val="75000"/>
                    <a:lumOff val="25000"/>
                  </a:schemeClr>
                </a:solidFill>
              </a:rPr>
              <a:t>the </a:t>
            </a:r>
            <a:r>
              <a:rPr lang="en-US" sz="2800" dirty="0" smtClean="0">
                <a:solidFill>
                  <a:schemeClr val="tx1">
                    <a:lumMod val="75000"/>
                    <a:lumOff val="25000"/>
                  </a:schemeClr>
                </a:solidFill>
              </a:rPr>
              <a:t>transition </a:t>
            </a:r>
            <a:r>
              <a:rPr lang="en-US" sz="2800" dirty="0">
                <a:solidFill>
                  <a:schemeClr val="tx1">
                    <a:lumMod val="75000"/>
                    <a:lumOff val="25000"/>
                  </a:schemeClr>
                </a:solidFill>
              </a:rPr>
              <a:t>to </a:t>
            </a:r>
            <a:r>
              <a:rPr lang="en-US" sz="2800" dirty="0" smtClean="0">
                <a:solidFill>
                  <a:schemeClr val="tx1">
                    <a:lumMod val="75000"/>
                    <a:lumOff val="25000"/>
                  </a:schemeClr>
                </a:solidFill>
              </a:rPr>
              <a:t>zero-emission technologies</a:t>
            </a:r>
          </a:p>
          <a:p>
            <a:pPr lvl="1">
              <a:spcBef>
                <a:spcPts val="0"/>
              </a:spcBef>
            </a:pPr>
            <a:r>
              <a:rPr lang="en-US" sz="2400" dirty="0" smtClean="0"/>
              <a:t>Support other CARB regulations</a:t>
            </a:r>
          </a:p>
          <a:p>
            <a:pPr lvl="1">
              <a:spcBef>
                <a:spcPts val="0"/>
              </a:spcBef>
            </a:pPr>
            <a:r>
              <a:rPr lang="en-US" sz="2400" dirty="0" smtClean="0"/>
              <a:t>Empower </a:t>
            </a:r>
            <a:r>
              <a:rPr lang="en-US" sz="2400" dirty="0"/>
              <a:t>f</a:t>
            </a:r>
            <a:r>
              <a:rPr lang="en-US" sz="2400" dirty="0" smtClean="0"/>
              <a:t>leet </a:t>
            </a:r>
            <a:r>
              <a:rPr lang="en-US" sz="2400" dirty="0"/>
              <a:t>d</a:t>
            </a:r>
            <a:r>
              <a:rPr lang="en-US" sz="2400" dirty="0" smtClean="0"/>
              <a:t>ecision </a:t>
            </a:r>
            <a:r>
              <a:rPr lang="en-US" sz="2400" dirty="0"/>
              <a:t>m</a:t>
            </a:r>
            <a:r>
              <a:rPr lang="en-US" sz="2400" dirty="0" smtClean="0"/>
              <a:t>aking</a:t>
            </a:r>
            <a:endParaRPr lang="en-US" sz="2400" dirty="0"/>
          </a:p>
          <a:p>
            <a:pPr lvl="1">
              <a:spcBef>
                <a:spcPts val="0"/>
              </a:spcBef>
              <a:spcAft>
                <a:spcPts val="500"/>
              </a:spcAft>
            </a:pPr>
            <a:r>
              <a:rPr lang="en-US" sz="2400" dirty="0"/>
              <a:t>Support e</a:t>
            </a:r>
            <a:r>
              <a:rPr lang="en-US" sz="2400" dirty="0" smtClean="0"/>
              <a:t>ffective </a:t>
            </a:r>
            <a:r>
              <a:rPr lang="en-US" sz="2400" dirty="0"/>
              <a:t>f</a:t>
            </a:r>
            <a:r>
              <a:rPr lang="en-US" sz="2400" dirty="0" smtClean="0"/>
              <a:t>unding </a:t>
            </a:r>
            <a:r>
              <a:rPr lang="en-US" sz="2400" dirty="0"/>
              <a:t>p</a:t>
            </a:r>
            <a:r>
              <a:rPr lang="en-US" sz="2400" dirty="0" smtClean="0"/>
              <a:t>rogram implementation</a:t>
            </a:r>
            <a:endParaRPr lang="en-US" sz="2400" dirty="0"/>
          </a:p>
          <a:p>
            <a:pPr marL="0" indent="0">
              <a:spcBef>
                <a:spcPts val="0"/>
              </a:spcBef>
              <a:buNone/>
            </a:pPr>
            <a:endParaRPr lang="en-US" dirty="0">
              <a:solidFill>
                <a:schemeClr val="tx1">
                  <a:lumMod val="75000"/>
                  <a:lumOff val="25000"/>
                </a:schemeClr>
              </a:solidFill>
            </a:endParaRPr>
          </a:p>
        </p:txBody>
      </p:sp>
      <p:sp>
        <p:nvSpPr>
          <p:cNvPr id="4" name="Slide Number Placeholder 3"/>
          <p:cNvSpPr>
            <a:spLocks noGrp="1"/>
          </p:cNvSpPr>
          <p:nvPr>
            <p:ph type="sldNum" sz="quarter" idx="11"/>
          </p:nvPr>
        </p:nvSpPr>
        <p:spPr/>
        <p:txBody>
          <a:bodyPr/>
          <a:lstStyle/>
          <a:p>
            <a:pPr>
              <a:defRPr/>
            </a:pPr>
            <a:fld id="{F994092A-33D1-9E4B-9175-E94832D09C46}" type="slidenum">
              <a:rPr lang="en-US" smtClean="0"/>
              <a:pPr>
                <a:defRPr/>
              </a:pPr>
              <a:t>3</a:t>
            </a:fld>
            <a:endParaRPr lang="en-US"/>
          </a:p>
        </p:txBody>
      </p:sp>
      <p:sp>
        <p:nvSpPr>
          <p:cNvPr id="5" name="Date Placeholder 4"/>
          <p:cNvSpPr>
            <a:spLocks noGrp="1"/>
          </p:cNvSpPr>
          <p:nvPr>
            <p:ph type="dt" sz="half" idx="2"/>
          </p:nvPr>
        </p:nvSpPr>
        <p:spPr/>
        <p:txBody>
          <a:bodyPr/>
          <a:lstStyle/>
          <a:p>
            <a:fld id="{027CBD6F-7555-DE41-9DDC-05346E002F6B}" type="datetime1">
              <a:rPr lang="en-US" smtClean="0"/>
              <a:t>3/16/2018</a:t>
            </a:fld>
            <a:endParaRPr lang="en-US" dirty="0"/>
          </a:p>
        </p:txBody>
      </p:sp>
    </p:spTree>
    <p:extLst>
      <p:ext uri="{BB962C8B-B14F-4D97-AF65-F5344CB8AC3E}">
        <p14:creationId xmlns:p14="http://schemas.microsoft.com/office/powerpoint/2010/main" val="4025677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196950"/>
            <a:ext cx="8229600" cy="1143000"/>
          </a:xfrm>
        </p:spPr>
        <p:txBody>
          <a:bodyPr/>
          <a:lstStyle/>
          <a:p>
            <a:r>
              <a:rPr lang="en-US" sz="4000" dirty="0" smtClean="0"/>
              <a:t>Zero-Emission Powertrain Certification</a:t>
            </a:r>
            <a:endParaRPr lang="en-US" sz="4000" dirty="0"/>
          </a:p>
        </p:txBody>
      </p:sp>
      <p:sp>
        <p:nvSpPr>
          <p:cNvPr id="3" name="Content Placeholder 2"/>
          <p:cNvSpPr>
            <a:spLocks noGrp="1"/>
          </p:cNvSpPr>
          <p:nvPr>
            <p:ph idx="1"/>
          </p:nvPr>
        </p:nvSpPr>
        <p:spPr>
          <a:xfrm>
            <a:off x="457200" y="2286000"/>
            <a:ext cx="8229600" cy="3840163"/>
          </a:xfrm>
        </p:spPr>
        <p:txBody>
          <a:bodyPr/>
          <a:lstStyle/>
          <a:p>
            <a:endParaRPr lang="en-US" dirty="0" smtClean="0"/>
          </a:p>
          <a:p>
            <a:pPr marL="0" indent="0" algn="ctr">
              <a:spcBef>
                <a:spcPts val="0"/>
              </a:spcBef>
              <a:buNone/>
            </a:pPr>
            <a:r>
              <a:rPr lang="en-US" sz="4000" b="1" dirty="0" smtClean="0"/>
              <a:t>Conceptual ZEP Cert Framework</a:t>
            </a:r>
          </a:p>
          <a:p>
            <a:endParaRPr lang="en-US" dirty="0" smtClean="0"/>
          </a:p>
          <a:p>
            <a:endParaRPr lang="en-US" dirty="0"/>
          </a:p>
          <a:p>
            <a:endParaRPr lang="en-US" dirty="0" smtClean="0"/>
          </a:p>
          <a:p>
            <a:endParaRPr lang="en-US" dirty="0"/>
          </a:p>
        </p:txBody>
      </p:sp>
      <p:sp>
        <p:nvSpPr>
          <p:cNvPr id="4" name="Slide Number Placeholder 3"/>
          <p:cNvSpPr>
            <a:spLocks noGrp="1"/>
          </p:cNvSpPr>
          <p:nvPr>
            <p:ph type="sldNum" sz="quarter" idx="11"/>
          </p:nvPr>
        </p:nvSpPr>
        <p:spPr/>
        <p:txBody>
          <a:bodyPr/>
          <a:lstStyle/>
          <a:p>
            <a:pPr>
              <a:defRPr/>
            </a:pPr>
            <a:fld id="{F994092A-33D1-9E4B-9175-E94832D09C46}" type="slidenum">
              <a:rPr lang="en-US" smtClean="0"/>
              <a:pPr>
                <a:defRPr/>
              </a:pPr>
              <a:t>4</a:t>
            </a:fld>
            <a:endParaRPr lang="en-US" dirty="0"/>
          </a:p>
        </p:txBody>
      </p:sp>
      <p:sp>
        <p:nvSpPr>
          <p:cNvPr id="5" name="Date Placeholder 4"/>
          <p:cNvSpPr>
            <a:spLocks noGrp="1"/>
          </p:cNvSpPr>
          <p:nvPr>
            <p:ph type="dt" sz="half" idx="2"/>
          </p:nvPr>
        </p:nvSpPr>
        <p:spPr/>
        <p:txBody>
          <a:bodyPr/>
          <a:lstStyle/>
          <a:p>
            <a:fld id="{027CBD6F-7555-DE41-9DDC-05346E002F6B}" type="datetime1">
              <a:rPr lang="en-US" smtClean="0"/>
              <a:t>3/16/2018</a:t>
            </a:fld>
            <a:endParaRPr lang="en-US" dirty="0"/>
          </a:p>
        </p:txBody>
      </p:sp>
    </p:spTree>
    <p:extLst>
      <p:ext uri="{BB962C8B-B14F-4D97-AF65-F5344CB8AC3E}">
        <p14:creationId xmlns:p14="http://schemas.microsoft.com/office/powerpoint/2010/main" val="36923187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17700"/>
            <a:ext cx="8229600" cy="1143000"/>
          </a:xfrm>
        </p:spPr>
        <p:txBody>
          <a:bodyPr/>
          <a:lstStyle/>
          <a:p>
            <a:r>
              <a:rPr lang="en-US" sz="4000" dirty="0" smtClean="0"/>
              <a:t>Applicability</a:t>
            </a:r>
            <a:endParaRPr lang="en-US" sz="4000" dirty="0"/>
          </a:p>
        </p:txBody>
      </p:sp>
      <p:sp>
        <p:nvSpPr>
          <p:cNvPr id="3" name="Content Placeholder 2"/>
          <p:cNvSpPr>
            <a:spLocks noGrp="1"/>
          </p:cNvSpPr>
          <p:nvPr>
            <p:ph idx="1"/>
          </p:nvPr>
        </p:nvSpPr>
        <p:spPr>
          <a:xfrm>
            <a:off x="156336" y="1377996"/>
            <a:ext cx="8869680" cy="5061473"/>
          </a:xfrm>
        </p:spPr>
        <p:txBody>
          <a:bodyPr/>
          <a:lstStyle/>
          <a:p>
            <a:pPr>
              <a:spcBef>
                <a:spcPts val="800"/>
              </a:spcBef>
            </a:pPr>
            <a:r>
              <a:rPr lang="en-US" dirty="0" smtClean="0"/>
              <a:t>On-Road: MY2023+ battery-electric and fuel-cell electric vehicles </a:t>
            </a:r>
          </a:p>
          <a:p>
            <a:pPr lvl="1">
              <a:spcBef>
                <a:spcPts val="0"/>
              </a:spcBef>
            </a:pPr>
            <a:r>
              <a:rPr lang="en-US" b="1" u="sng" dirty="0" smtClean="0"/>
              <a:t>Not certified under the existing light-duty ZEV program</a:t>
            </a:r>
          </a:p>
          <a:p>
            <a:pPr lvl="1">
              <a:spcBef>
                <a:spcPts val="0"/>
              </a:spcBef>
            </a:pPr>
            <a:r>
              <a:rPr lang="en-US" dirty="0" smtClean="0"/>
              <a:t>Heavy-Duty Vehicles &gt;14,000 </a:t>
            </a:r>
            <a:r>
              <a:rPr lang="en-US" dirty="0" err="1" smtClean="0"/>
              <a:t>lbs</a:t>
            </a:r>
            <a:r>
              <a:rPr lang="en-US" dirty="0" smtClean="0"/>
              <a:t> GVWR</a:t>
            </a:r>
          </a:p>
          <a:p>
            <a:pPr lvl="1">
              <a:spcBef>
                <a:spcPts val="0"/>
              </a:spcBef>
            </a:pPr>
            <a:r>
              <a:rPr lang="en-US" dirty="0" smtClean="0"/>
              <a:t>Medium-Duty Vehicles 8,501 </a:t>
            </a:r>
            <a:r>
              <a:rPr lang="en-US" dirty="0" err="1" smtClean="0"/>
              <a:t>lbs</a:t>
            </a:r>
            <a:r>
              <a:rPr lang="en-US" dirty="0" smtClean="0"/>
              <a:t> – 14,000 </a:t>
            </a:r>
            <a:r>
              <a:rPr lang="en-US" dirty="0" err="1" smtClean="0"/>
              <a:t>lbs</a:t>
            </a:r>
            <a:r>
              <a:rPr lang="en-US" dirty="0" smtClean="0"/>
              <a:t> GVWR</a:t>
            </a:r>
            <a:endParaRPr lang="en-US" sz="3200" dirty="0" smtClean="0"/>
          </a:p>
          <a:p>
            <a:pPr>
              <a:spcBef>
                <a:spcPts val="800"/>
              </a:spcBef>
            </a:pPr>
            <a:r>
              <a:rPr lang="en-US" dirty="0"/>
              <a:t>Starting January 1, 2023, battery-electric and fuel-cell electric vehicle conversions</a:t>
            </a:r>
          </a:p>
          <a:p>
            <a:pPr>
              <a:spcBef>
                <a:spcPts val="800"/>
              </a:spcBef>
            </a:pPr>
            <a:r>
              <a:rPr lang="en-US" dirty="0" smtClean="0"/>
              <a:t>Optional process for zero-emission off-road powertrains </a:t>
            </a:r>
          </a:p>
        </p:txBody>
      </p:sp>
      <p:sp>
        <p:nvSpPr>
          <p:cNvPr id="4" name="Slide Number Placeholder 3"/>
          <p:cNvSpPr>
            <a:spLocks noGrp="1"/>
          </p:cNvSpPr>
          <p:nvPr>
            <p:ph type="sldNum" sz="quarter" idx="11"/>
          </p:nvPr>
        </p:nvSpPr>
        <p:spPr/>
        <p:txBody>
          <a:bodyPr/>
          <a:lstStyle/>
          <a:p>
            <a:pPr>
              <a:defRPr/>
            </a:pPr>
            <a:fld id="{F994092A-33D1-9E4B-9175-E94832D09C46}" type="slidenum">
              <a:rPr lang="en-US" smtClean="0"/>
              <a:pPr>
                <a:defRPr/>
              </a:pPr>
              <a:t>5</a:t>
            </a:fld>
            <a:endParaRPr lang="en-US"/>
          </a:p>
        </p:txBody>
      </p:sp>
      <p:sp>
        <p:nvSpPr>
          <p:cNvPr id="5" name="Date Placeholder 4"/>
          <p:cNvSpPr>
            <a:spLocks noGrp="1"/>
          </p:cNvSpPr>
          <p:nvPr>
            <p:ph type="dt" sz="half" idx="2"/>
          </p:nvPr>
        </p:nvSpPr>
        <p:spPr/>
        <p:txBody>
          <a:bodyPr/>
          <a:lstStyle/>
          <a:p>
            <a:fld id="{027CBD6F-7555-DE41-9DDC-05346E002F6B}" type="datetime1">
              <a:rPr lang="en-US" smtClean="0"/>
              <a:t>3/16/2018</a:t>
            </a:fld>
            <a:endParaRPr lang="en-US" dirty="0"/>
          </a:p>
        </p:txBody>
      </p:sp>
    </p:spTree>
    <p:extLst>
      <p:ext uri="{BB962C8B-B14F-4D97-AF65-F5344CB8AC3E}">
        <p14:creationId xmlns:p14="http://schemas.microsoft.com/office/powerpoint/2010/main" val="37302084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21217"/>
            <a:ext cx="8229600" cy="1143000"/>
          </a:xfrm>
        </p:spPr>
        <p:txBody>
          <a:bodyPr/>
          <a:lstStyle/>
          <a:p>
            <a:r>
              <a:rPr lang="en-US" sz="4000" dirty="0" smtClean="0">
                <a:solidFill>
                  <a:prstClr val="black"/>
                </a:solidFill>
                <a:ea typeface="+mj-ea"/>
                <a:cs typeface="+mj-cs"/>
              </a:rPr>
              <a:t>Powertrain &amp; Vehicle-Based Certification</a:t>
            </a:r>
            <a:endParaRPr lang="en-US" sz="4000" dirty="0"/>
          </a:p>
        </p:txBody>
      </p:sp>
      <p:sp>
        <p:nvSpPr>
          <p:cNvPr id="3" name="Content Placeholder 2"/>
          <p:cNvSpPr>
            <a:spLocks noGrp="1"/>
          </p:cNvSpPr>
          <p:nvPr>
            <p:ph idx="1"/>
          </p:nvPr>
        </p:nvSpPr>
        <p:spPr>
          <a:xfrm>
            <a:off x="274320" y="1221480"/>
            <a:ext cx="8579224" cy="5588204"/>
          </a:xfrm>
        </p:spPr>
        <p:txBody>
          <a:bodyPr/>
          <a:lstStyle/>
          <a:p>
            <a:pPr marL="0" indent="0" algn="ctr">
              <a:spcBef>
                <a:spcPts val="800"/>
              </a:spcBef>
              <a:buNone/>
            </a:pPr>
            <a:r>
              <a:rPr lang="en-US" sz="2800" dirty="0" smtClean="0"/>
              <a:t>Updates Since 2</a:t>
            </a:r>
            <a:r>
              <a:rPr lang="en-US" sz="2800" baseline="30000" dirty="0" smtClean="0"/>
              <a:t>nd</a:t>
            </a:r>
            <a:r>
              <a:rPr lang="en-US" sz="2800" dirty="0" smtClean="0"/>
              <a:t> Workshop</a:t>
            </a:r>
          </a:p>
          <a:p>
            <a:pPr>
              <a:spcBef>
                <a:spcPts val="800"/>
              </a:spcBef>
            </a:pPr>
            <a:r>
              <a:rPr lang="en-US" sz="2800" dirty="0" smtClean="0"/>
              <a:t>Framework now </a:t>
            </a:r>
            <a:r>
              <a:rPr lang="en-US" sz="2800" dirty="0" smtClean="0"/>
              <a:t>includes </a:t>
            </a:r>
            <a:r>
              <a:rPr lang="en-US" sz="2800" b="1" u="sng" dirty="0" smtClean="0"/>
              <a:t>both</a:t>
            </a:r>
            <a:r>
              <a:rPr lang="en-US" sz="2800" dirty="0" smtClean="0"/>
              <a:t> Powertrain and Vehicle Certification provisions</a:t>
            </a:r>
          </a:p>
          <a:p>
            <a:pPr lvl="1">
              <a:spcBef>
                <a:spcPts val="800"/>
              </a:spcBef>
            </a:pPr>
            <a:r>
              <a:rPr lang="en-US" sz="2400" dirty="0" smtClean="0"/>
              <a:t>Single set of requirements for all </a:t>
            </a:r>
            <a:r>
              <a:rPr lang="en-US" sz="2400" u="sng" dirty="0" smtClean="0"/>
              <a:t>powertrain</a:t>
            </a:r>
            <a:r>
              <a:rPr lang="en-US" sz="2400" dirty="0" smtClean="0"/>
              <a:t> families</a:t>
            </a:r>
          </a:p>
          <a:p>
            <a:pPr lvl="2">
              <a:spcBef>
                <a:spcPts val="800"/>
              </a:spcBef>
            </a:pPr>
            <a:r>
              <a:rPr lang="en-US" sz="2000" dirty="0"/>
              <a:t>T</a:t>
            </a:r>
            <a:r>
              <a:rPr lang="en-US" sz="2000" dirty="0" smtClean="0"/>
              <a:t>esting at the module level for usable battery capacity</a:t>
            </a:r>
          </a:p>
          <a:p>
            <a:pPr lvl="1">
              <a:spcBef>
                <a:spcPts val="800"/>
              </a:spcBef>
            </a:pPr>
            <a:r>
              <a:rPr lang="en-US" sz="2400" dirty="0" smtClean="0"/>
              <a:t>Two level certification requirement for </a:t>
            </a:r>
            <a:r>
              <a:rPr lang="en-US" sz="2400" u="sng" dirty="0" smtClean="0"/>
              <a:t>vehicles</a:t>
            </a:r>
            <a:r>
              <a:rPr lang="en-US" sz="2400" dirty="0" smtClean="0"/>
              <a:t> based on sales volume</a:t>
            </a:r>
          </a:p>
          <a:p>
            <a:pPr lvl="1">
              <a:spcBef>
                <a:spcPts val="800"/>
              </a:spcBef>
            </a:pPr>
            <a:r>
              <a:rPr lang="en-US" sz="2400" dirty="0" smtClean="0"/>
              <a:t>Each vehicle certification would point to powertrain certifications</a:t>
            </a:r>
          </a:p>
          <a:p>
            <a:pPr lvl="1">
              <a:spcBef>
                <a:spcPts val="800"/>
              </a:spcBef>
            </a:pPr>
            <a:r>
              <a:rPr lang="en-US" sz="2400" dirty="0" smtClean="0"/>
              <a:t>Revisions to monitoring, diagnostics, service/repair, warranty, reporting, and recall proposals.</a:t>
            </a:r>
          </a:p>
          <a:p>
            <a:pPr lvl="1">
              <a:spcBef>
                <a:spcPts val="800"/>
              </a:spcBef>
            </a:pPr>
            <a:endParaRPr lang="en-US" sz="2400" dirty="0" smtClean="0"/>
          </a:p>
        </p:txBody>
      </p:sp>
      <p:sp>
        <p:nvSpPr>
          <p:cNvPr id="4" name="Slide Number Placeholder 3"/>
          <p:cNvSpPr>
            <a:spLocks noGrp="1"/>
          </p:cNvSpPr>
          <p:nvPr>
            <p:ph type="sldNum" sz="quarter" idx="11"/>
          </p:nvPr>
        </p:nvSpPr>
        <p:spPr/>
        <p:txBody>
          <a:bodyPr/>
          <a:lstStyle/>
          <a:p>
            <a:pPr>
              <a:defRPr/>
            </a:pPr>
            <a:fld id="{F994092A-33D1-9E4B-9175-E94832D09C46}" type="slidenum">
              <a:rPr lang="en-US" smtClean="0"/>
              <a:pPr>
                <a:defRPr/>
              </a:pPr>
              <a:t>6</a:t>
            </a:fld>
            <a:endParaRPr lang="en-US" dirty="0"/>
          </a:p>
        </p:txBody>
      </p:sp>
      <p:sp>
        <p:nvSpPr>
          <p:cNvPr id="5" name="Date Placeholder 4"/>
          <p:cNvSpPr>
            <a:spLocks noGrp="1"/>
          </p:cNvSpPr>
          <p:nvPr>
            <p:ph type="dt" sz="half" idx="2"/>
          </p:nvPr>
        </p:nvSpPr>
        <p:spPr/>
        <p:txBody>
          <a:bodyPr/>
          <a:lstStyle/>
          <a:p>
            <a:fld id="{027CBD6F-7555-DE41-9DDC-05346E002F6B}" type="datetime1">
              <a:rPr lang="en-US" smtClean="0"/>
              <a:t>3/16/2018</a:t>
            </a:fld>
            <a:endParaRPr lang="en-US" dirty="0"/>
          </a:p>
        </p:txBody>
      </p:sp>
      <p:sp>
        <p:nvSpPr>
          <p:cNvPr id="6" name="Rectangle 5"/>
          <p:cNvSpPr/>
          <p:nvPr/>
        </p:nvSpPr>
        <p:spPr>
          <a:xfrm rot="19614374">
            <a:off x="-436099" y="316220"/>
            <a:ext cx="2235891" cy="461665"/>
          </a:xfrm>
          <a:prstGeom prst="rect">
            <a:avLst/>
          </a:prstGeom>
          <a:noFill/>
        </p:spPr>
        <p:txBody>
          <a:bodyPr wrap="square" lIns="91440" tIns="45720" rIns="91440" bIns="45720">
            <a:spAutoFit/>
          </a:bodyPr>
          <a:lstStyle/>
          <a:p>
            <a:pPr algn="ctr"/>
            <a:endParaRPr lang="en-US" sz="2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6058945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Written Questions and Comments</a:t>
            </a:r>
            <a:endParaRPr lang="en-US" sz="4000" dirty="0"/>
          </a:p>
        </p:txBody>
      </p:sp>
      <p:sp>
        <p:nvSpPr>
          <p:cNvPr id="3" name="Content Placeholder 2"/>
          <p:cNvSpPr>
            <a:spLocks noGrp="1"/>
          </p:cNvSpPr>
          <p:nvPr>
            <p:ph idx="1"/>
          </p:nvPr>
        </p:nvSpPr>
        <p:spPr>
          <a:xfrm>
            <a:off x="457200" y="2632364"/>
            <a:ext cx="8229600" cy="3493799"/>
          </a:xfrm>
        </p:spPr>
        <p:txBody>
          <a:bodyPr/>
          <a:lstStyle/>
          <a:p>
            <a:pPr marL="0" indent="0" algn="ctr">
              <a:spcBef>
                <a:spcPts val="700"/>
              </a:spcBef>
              <a:buNone/>
            </a:pPr>
            <a:r>
              <a:rPr lang="en-US" dirty="0" smtClean="0"/>
              <a:t>Please send </a:t>
            </a:r>
            <a:r>
              <a:rPr lang="en-US" dirty="0"/>
              <a:t>written questions &amp; comments to:</a:t>
            </a:r>
          </a:p>
          <a:p>
            <a:pPr marL="0" indent="0" algn="ctr">
              <a:spcBef>
                <a:spcPts val="700"/>
              </a:spcBef>
              <a:buNone/>
            </a:pPr>
            <a:r>
              <a:rPr lang="en-US" sz="3600" dirty="0"/>
              <a:t>m</a:t>
            </a:r>
            <a:r>
              <a:rPr lang="en-US" sz="3600" dirty="0" smtClean="0"/>
              <a:t>atthew.diener@arb.ca.gov</a:t>
            </a:r>
            <a:endParaRPr lang="en-US" sz="3600" dirty="0"/>
          </a:p>
          <a:p>
            <a:endParaRPr lang="en-US" dirty="0"/>
          </a:p>
        </p:txBody>
      </p:sp>
      <p:sp>
        <p:nvSpPr>
          <p:cNvPr id="4" name="Slide Number Placeholder 3"/>
          <p:cNvSpPr>
            <a:spLocks noGrp="1"/>
          </p:cNvSpPr>
          <p:nvPr>
            <p:ph type="sldNum" sz="quarter" idx="11"/>
          </p:nvPr>
        </p:nvSpPr>
        <p:spPr/>
        <p:txBody>
          <a:bodyPr/>
          <a:lstStyle/>
          <a:p>
            <a:pPr>
              <a:defRPr/>
            </a:pPr>
            <a:fld id="{F994092A-33D1-9E4B-9175-E94832D09C46}" type="slidenum">
              <a:rPr lang="en-US" smtClean="0"/>
              <a:pPr>
                <a:defRPr/>
              </a:pPr>
              <a:t>7</a:t>
            </a:fld>
            <a:endParaRPr lang="en-US"/>
          </a:p>
        </p:txBody>
      </p:sp>
      <p:sp>
        <p:nvSpPr>
          <p:cNvPr id="5" name="Date Placeholder 4"/>
          <p:cNvSpPr>
            <a:spLocks noGrp="1"/>
          </p:cNvSpPr>
          <p:nvPr>
            <p:ph type="dt" sz="half" idx="2"/>
          </p:nvPr>
        </p:nvSpPr>
        <p:spPr/>
        <p:txBody>
          <a:bodyPr/>
          <a:lstStyle/>
          <a:p>
            <a:fld id="{027CBD6F-7555-DE41-9DDC-05346E002F6B}" type="datetime1">
              <a:rPr lang="en-US" smtClean="0"/>
              <a:t>3/16/2018</a:t>
            </a:fld>
            <a:endParaRPr lang="en-US" dirty="0"/>
          </a:p>
        </p:txBody>
      </p:sp>
    </p:spTree>
    <p:extLst>
      <p:ext uri="{BB962C8B-B14F-4D97-AF65-F5344CB8AC3E}">
        <p14:creationId xmlns:p14="http://schemas.microsoft.com/office/powerpoint/2010/main" val="15249469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ZE Powertrain Elements</a:t>
            </a:r>
            <a:endParaRPr lang="en-US" dirty="0"/>
          </a:p>
        </p:txBody>
      </p:sp>
      <p:sp>
        <p:nvSpPr>
          <p:cNvPr id="8" name="Content Placeholder 7"/>
          <p:cNvSpPr>
            <a:spLocks noGrp="1"/>
          </p:cNvSpPr>
          <p:nvPr>
            <p:ph idx="1"/>
          </p:nvPr>
        </p:nvSpPr>
        <p:spPr>
          <a:xfrm>
            <a:off x="274320" y="1260760"/>
            <a:ext cx="8229600" cy="4525963"/>
          </a:xfrm>
        </p:spPr>
        <p:txBody>
          <a:bodyPr/>
          <a:lstStyle/>
          <a:p>
            <a:pPr>
              <a:spcBef>
                <a:spcPts val="800"/>
              </a:spcBef>
            </a:pPr>
            <a:r>
              <a:rPr lang="en-US" sz="2600" dirty="0"/>
              <a:t>Zero-Emission Powertrain Definition: Any system of components capable of providing vehicle tractive effort for a given application without producing emissions.</a:t>
            </a:r>
          </a:p>
          <a:p>
            <a:pPr lvl="1">
              <a:spcBef>
                <a:spcPts val="800"/>
              </a:spcBef>
            </a:pPr>
            <a:r>
              <a:rPr lang="en-US" sz="2200" dirty="0" smtClean="0"/>
              <a:t>Energy </a:t>
            </a:r>
            <a:r>
              <a:rPr lang="en-US" sz="2200" dirty="0"/>
              <a:t>Storage System</a:t>
            </a:r>
          </a:p>
          <a:p>
            <a:pPr lvl="1">
              <a:spcBef>
                <a:spcPts val="800"/>
              </a:spcBef>
            </a:pPr>
            <a:r>
              <a:rPr lang="en-US" sz="2200" dirty="0" smtClean="0"/>
              <a:t>Fuel-Cell System</a:t>
            </a:r>
          </a:p>
          <a:p>
            <a:pPr lvl="1">
              <a:spcBef>
                <a:spcPts val="800"/>
              </a:spcBef>
            </a:pPr>
            <a:r>
              <a:rPr lang="en-US" sz="2200" dirty="0" smtClean="0"/>
              <a:t>Power Electronics</a:t>
            </a:r>
          </a:p>
          <a:p>
            <a:pPr lvl="1">
              <a:spcBef>
                <a:spcPts val="800"/>
              </a:spcBef>
            </a:pPr>
            <a:r>
              <a:rPr lang="en-US" sz="2200" dirty="0" smtClean="0"/>
              <a:t>Electric </a:t>
            </a:r>
            <a:r>
              <a:rPr lang="en-US" sz="2200" dirty="0"/>
              <a:t>Drive </a:t>
            </a:r>
            <a:r>
              <a:rPr lang="en-US" sz="2200" dirty="0" smtClean="0"/>
              <a:t>Components</a:t>
            </a:r>
          </a:p>
          <a:p>
            <a:pPr>
              <a:spcBef>
                <a:spcPts val="800"/>
              </a:spcBef>
            </a:pPr>
            <a:endParaRPr lang="en-US" sz="2600" dirty="0"/>
          </a:p>
        </p:txBody>
      </p:sp>
      <p:sp>
        <p:nvSpPr>
          <p:cNvPr id="4" name="Slide Number Placeholder 3"/>
          <p:cNvSpPr>
            <a:spLocks noGrp="1"/>
          </p:cNvSpPr>
          <p:nvPr>
            <p:ph type="sldNum" sz="quarter" idx="11"/>
          </p:nvPr>
        </p:nvSpPr>
        <p:spPr/>
        <p:txBody>
          <a:bodyPr/>
          <a:lstStyle/>
          <a:p>
            <a:pPr>
              <a:defRPr/>
            </a:pPr>
            <a:fld id="{F994092A-33D1-9E4B-9175-E94832D09C46}" type="slidenum">
              <a:rPr lang="en-US" smtClean="0"/>
              <a:pPr>
                <a:defRPr/>
              </a:pPr>
              <a:t>8</a:t>
            </a:fld>
            <a:endParaRPr lang="en-US"/>
          </a:p>
        </p:txBody>
      </p:sp>
      <p:sp>
        <p:nvSpPr>
          <p:cNvPr id="5" name="Date Placeholder 4"/>
          <p:cNvSpPr>
            <a:spLocks noGrp="1"/>
          </p:cNvSpPr>
          <p:nvPr>
            <p:ph type="dt" sz="half" idx="2"/>
          </p:nvPr>
        </p:nvSpPr>
        <p:spPr/>
        <p:txBody>
          <a:bodyPr/>
          <a:lstStyle/>
          <a:p>
            <a:fld id="{027CBD6F-7555-DE41-9DDC-05346E002F6B}" type="datetime1">
              <a:rPr lang="en-US" smtClean="0"/>
              <a:t>3/16/2018</a:t>
            </a:fld>
            <a:endParaRPr lang="en-US" dirty="0"/>
          </a:p>
        </p:txBody>
      </p:sp>
    </p:spTree>
    <p:extLst>
      <p:ext uri="{BB962C8B-B14F-4D97-AF65-F5344CB8AC3E}">
        <p14:creationId xmlns:p14="http://schemas.microsoft.com/office/powerpoint/2010/main" val="1633138470"/>
      </p:ext>
    </p:extLst>
  </p:cSld>
  <p:clrMapOvr>
    <a:masterClrMapping/>
  </p:clrMapOvr>
</p:sld>
</file>

<file path=ppt/theme/theme1.xml><?xml version="1.0" encoding="utf-8"?>
<a:theme xmlns:a="http://schemas.openxmlformats.org/drawingml/2006/main" name="ARB_template_bluehaze">
  <a:themeElements>
    <a:clrScheme name="Sky">
      <a:dk1>
        <a:sysClr val="windowText" lastClr="000000"/>
      </a:dk1>
      <a:lt1>
        <a:sysClr val="window" lastClr="FFFFFF"/>
      </a:lt1>
      <a:dk2>
        <a:srgbClr val="1782BF"/>
      </a:dk2>
      <a:lt2>
        <a:srgbClr val="62BCE9"/>
      </a:lt2>
      <a:accent1>
        <a:srgbClr val="073779"/>
      </a:accent1>
      <a:accent2>
        <a:srgbClr val="8FD9FB"/>
      </a:accent2>
      <a:accent3>
        <a:srgbClr val="FFCC00"/>
      </a:accent3>
      <a:accent4>
        <a:srgbClr val="EB6615"/>
      </a:accent4>
      <a:accent5>
        <a:srgbClr val="C76402"/>
      </a:accent5>
      <a:accent6>
        <a:srgbClr val="B523B4"/>
      </a:accent6>
      <a:hlink>
        <a:srgbClr val="FFDE26"/>
      </a:hlink>
      <a:folHlink>
        <a:srgbClr val="DEBE00"/>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ZEP Cert_First Workshop" id="{5BBBE66E-9E6A-4A11-A9D5-2C29042C2E58}" vid="{2F7CE584-5C98-4BD2-AB10-B45FB17285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roject xmlns="4777b682-1364-448e-a0bb-5bd836bb8f1b">HD ZE Certification Procedures</Project>
    <_dlc_DocId xmlns="2678160c-289e-4dcc-a404-b4b629febf38">YTN6RYRJFSHA-428453045-146</_dlc_DocId>
    <_dlc_DocIdUrl xmlns="2678160c-289e-4dcc-a404-b4b629febf38">
      <Url>http://share.arb.ca.gov/divisions/MSCD/HDORSB/AECSS/_layouts/15/DocIdRedir.aspx?ID=YTN6RYRJFSHA-428453045-146</Url>
      <Description>YTN6RYRJFSHA-428453045-146</Description>
    </_dlc_DocIdUrl>
    <SharedWithUsers xmlns="2678160c-289e-4dcc-a404-b4b629febf38">
      <UserInfo>
        <DisplayName>David Chen</DisplayName>
        <AccountId>61</AccountId>
        <AccountType/>
      </UserInfo>
      <UserInfo>
        <DisplayName>Tess Sicat</DisplayName>
        <AccountId>62</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66664FEFEED1844A14141F907E41D44" ma:contentTypeVersion="6" ma:contentTypeDescription="Create a new document." ma:contentTypeScope="" ma:versionID="af9ddd3e872248d999e7068c10113e32">
  <xsd:schema xmlns:xsd="http://www.w3.org/2001/XMLSchema" xmlns:xs="http://www.w3.org/2001/XMLSchema" xmlns:p="http://schemas.microsoft.com/office/2006/metadata/properties" xmlns:ns2="2678160c-289e-4dcc-a404-b4b629febf38" xmlns:ns3="4777b682-1364-448e-a0bb-5bd836bb8f1b" targetNamespace="http://schemas.microsoft.com/office/2006/metadata/properties" ma:root="true" ma:fieldsID="9e2ffabcebea18c602480df2a2689b72" ns2:_="" ns3:_="">
    <xsd:import namespace="2678160c-289e-4dcc-a404-b4b629febf38"/>
    <xsd:import namespace="4777b682-1364-448e-a0bb-5bd836bb8f1b"/>
    <xsd:element name="properties">
      <xsd:complexType>
        <xsd:sequence>
          <xsd:element name="documentManagement">
            <xsd:complexType>
              <xsd:all>
                <xsd:element ref="ns2:_dlc_DocId" minOccurs="0"/>
                <xsd:element ref="ns2:_dlc_DocIdUrl" minOccurs="0"/>
                <xsd:element ref="ns2:_dlc_DocIdPersistId" minOccurs="0"/>
                <xsd:element ref="ns3:Project"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78160c-289e-4dcc-a404-b4b629febf3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777b682-1364-448e-a0bb-5bd836bb8f1b" elementFormDefault="qualified">
    <xsd:import namespace="http://schemas.microsoft.com/office/2006/documentManagement/types"/>
    <xsd:import namespace="http://schemas.microsoft.com/office/infopath/2007/PartnerControls"/>
    <xsd:element name="Project" ma:index="11" nillable="true" ma:displayName="Project" ma:format="Dropdown" ma:internalName="Project">
      <xsd:simpleType>
        <xsd:restriction base="dms:Choice">
          <xsd:enumeration value="Admin"/>
          <xsd:enumeration value="Advanced Tech Off-Road Regulation"/>
          <xsd:enumeration value="Branch Assignments"/>
          <xsd:enumeration value="Bill Analysis"/>
          <xsd:enumeration value="Event Write-Ups"/>
          <xsd:enumeration value="Demo Projects 16/17"/>
          <xsd:enumeration value="Funding Plan 17/18"/>
          <xsd:enumeration value="HD ZE Certification Procedures"/>
          <xsd:enumeration value="Innovative Technology Regulation"/>
          <xsd:enumeration value="Library"/>
          <xsd:enumeration value="LSI Fleet Survey"/>
          <xsd:enumeration value="Resources"/>
          <xsd:enumeration value="SharePoint"/>
          <xsd:enumeration value="Strategic Partnerships"/>
          <xsd:enumeration value="Work Plan"/>
          <xsd:enumeration value="Worksite Efficiencies and Connected Vehicl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4CAEE13F-716B-4DFE-8F8D-60E51B6C7EDE}">
  <ds:schemaRefs>
    <ds:schemaRef ds:uri="http://schemas.microsoft.com/office/2006/documentManagement/types"/>
    <ds:schemaRef ds:uri="http://purl.org/dc/terms/"/>
    <ds:schemaRef ds:uri="http://purl.org/dc/dcmitype/"/>
    <ds:schemaRef ds:uri="http://schemas.microsoft.com/office/2006/metadata/properties"/>
    <ds:schemaRef ds:uri="2678160c-289e-4dcc-a404-b4b629febf38"/>
    <ds:schemaRef ds:uri="http://schemas.microsoft.com/office/infopath/2007/PartnerControls"/>
    <ds:schemaRef ds:uri="http://www.w3.org/XML/1998/namespace"/>
    <ds:schemaRef ds:uri="http://schemas.openxmlformats.org/package/2006/metadata/core-properties"/>
    <ds:schemaRef ds:uri="4777b682-1364-448e-a0bb-5bd836bb8f1b"/>
    <ds:schemaRef ds:uri="http://purl.org/dc/elements/1.1/"/>
  </ds:schemaRefs>
</ds:datastoreItem>
</file>

<file path=customXml/itemProps2.xml><?xml version="1.0" encoding="utf-8"?>
<ds:datastoreItem xmlns:ds="http://schemas.openxmlformats.org/officeDocument/2006/customXml" ds:itemID="{F22FAD47-6321-457D-B195-CCB1EE4F82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78160c-289e-4dcc-a404-b4b629febf38"/>
    <ds:schemaRef ds:uri="4777b682-1364-448e-a0bb-5bd836bb8f1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5B8213F-1443-4660-8285-19EE1C37257D}">
  <ds:schemaRefs>
    <ds:schemaRef ds:uri="http://schemas.microsoft.com/sharepoint/v3/contenttype/forms"/>
  </ds:schemaRefs>
</ds:datastoreItem>
</file>

<file path=customXml/itemProps4.xml><?xml version="1.0" encoding="utf-8"?>
<ds:datastoreItem xmlns:ds="http://schemas.openxmlformats.org/officeDocument/2006/customXml" ds:itemID="{9051FFB5-7FC6-47B8-BA5D-3C72C5F96398}">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ZEP Cert_First Workshop</Template>
  <TotalTime>5530</TotalTime>
  <Words>971</Words>
  <Application>Microsoft Office PowerPoint</Application>
  <PresentationFormat>On-screen Show (4:3)</PresentationFormat>
  <Paragraphs>212</Paragraphs>
  <Slides>24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ＭＳ Ｐゴシック</vt:lpstr>
      <vt:lpstr>Arial</vt:lpstr>
      <vt:lpstr>Calibri</vt:lpstr>
      <vt:lpstr>Franklin Gothic Book</vt:lpstr>
      <vt:lpstr>Franklin Gothic Medium</vt:lpstr>
      <vt:lpstr>Times New Roman</vt:lpstr>
      <vt:lpstr>ARB_template_bluehaze</vt:lpstr>
      <vt:lpstr>Zero-Emission Powertrain Certification (ZEP Cert)</vt:lpstr>
      <vt:lpstr>Agenda</vt:lpstr>
      <vt:lpstr>Written Questions and Comments</vt:lpstr>
      <vt:lpstr>California’s Climate &amp; Air Quality Challenges and Policy Objectives</vt:lpstr>
      <vt:lpstr>Zero-Emission Powertrain Certification</vt:lpstr>
      <vt:lpstr>Applicability</vt:lpstr>
      <vt:lpstr>Powertrain &amp; Vehicle-Based Certification</vt:lpstr>
      <vt:lpstr>Written Questions and Comments</vt:lpstr>
      <vt:lpstr>ZE Powertrain Elements</vt:lpstr>
      <vt:lpstr>ZE Powertrain Certification Applicability On- and Off-Road</vt:lpstr>
      <vt:lpstr>Certification Families  (Draft Proposal)</vt:lpstr>
      <vt:lpstr>Certification Testing (Draft Proposal) </vt:lpstr>
      <vt:lpstr>System Monitoring  and Diagnostics (Draft Proposal) </vt:lpstr>
      <vt:lpstr>Certification Families (Draft Proposal):  </vt:lpstr>
      <vt:lpstr> In-Use Testing (Draft Proposal) </vt:lpstr>
      <vt:lpstr> Warranty (Draft Proposal) </vt:lpstr>
      <vt:lpstr>Warranty Reporting  and Recall (Draft Proposal) </vt:lpstr>
      <vt:lpstr> System Monitoring  and Diagnostics (Draft Proposal) </vt:lpstr>
      <vt:lpstr> Service and Repair (Draft Proposal)  </vt:lpstr>
      <vt:lpstr> Disclosure Statement (Draft Proposal)  </vt:lpstr>
      <vt:lpstr>Off-Road  Equipment</vt:lpstr>
      <vt:lpstr>Zero-Emission Powertrain Certification</vt:lpstr>
      <vt:lpstr>Next Steps</vt:lpstr>
      <vt:lpstr>ZEP Cert Rulemaking Contacts</vt:lpstr>
    </vt:vector>
  </TitlesOfParts>
  <Company>CARB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Zero-Emission Powertrain Certification Procedures</dc:title>
  <dc:creator>Matthew Diener</dc:creator>
  <cp:lastModifiedBy>Diener, Matthew@ARB</cp:lastModifiedBy>
  <cp:revision>237</cp:revision>
  <cp:lastPrinted>2018-03-17T00:04:30Z</cp:lastPrinted>
  <dcterms:created xsi:type="dcterms:W3CDTF">2017-11-16T17:32:59Z</dcterms:created>
  <dcterms:modified xsi:type="dcterms:W3CDTF">2018-03-17T00:42:29Z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0x010100966664FEFEED1844A14141F907E41D44</vt:lpwstr>
  </property>
  <property fmtid="{D5CDD505-2E9C-101B-9397-08002B2CF9AE}" pid="3" name="_dlc_DocIdItemGuid">
    <vt:lpwstr>0b4be4ce-d4ac-4bf7-a429-eb8714b8b5f2</vt:lpwstr>
  </property>
</Properties>
</file>