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48" r:id="rId5"/>
    <p:sldMasterId id="2147483699" r:id="rId6"/>
    <p:sldMasterId id="2147483793" r:id="rId7"/>
    <p:sldMasterId id="2147483796" r:id="rId8"/>
  </p:sldMasterIdLst>
  <p:notesMasterIdLst>
    <p:notesMasterId r:id="rId19"/>
  </p:notesMasterIdLst>
  <p:sldIdLst>
    <p:sldId id="257" r:id="rId9"/>
    <p:sldId id="275" r:id="rId10"/>
    <p:sldId id="278" r:id="rId11"/>
    <p:sldId id="277" r:id="rId12"/>
    <p:sldId id="276" r:id="rId13"/>
    <p:sldId id="266" r:id="rId14"/>
    <p:sldId id="267" r:id="rId15"/>
    <p:sldId id="265" r:id="rId16"/>
    <p:sldId id="272" r:id="rId17"/>
    <p:sldId id="174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E104E87-F9FB-06B8-4776-CB2E56AF594C}" name="Caroline Del Core" initials="CDC" userId="33ef9852bf47ed9f" providerId="Windows Live"/>
  <p188:author id="{81FD92F9-BD46-D6F3-E98C-10A4FC7F29AC}" name="Raymond Cotton" initials="RC" userId="S::raymond.cotton@michelin.com::ec572276-eb04-46bd-97db-2a3a280dcf2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42" autoAdjust="0"/>
    <p:restoredTop sz="94660"/>
  </p:normalViewPr>
  <p:slideViewPr>
    <p:cSldViewPr snapToGrid="0">
      <p:cViewPr varScale="1">
        <p:scale>
          <a:sx n="77" d="100"/>
          <a:sy n="77" d="100"/>
        </p:scale>
        <p:origin x="62" y="2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C16E16-BE98-433E-9EE3-DB71E93BA3FC}" type="datetimeFigureOut">
              <a:rPr lang="en-US" smtClean="0"/>
              <a:t>2/11/2024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D8922A-3D3B-4400-AE73-5CFAB42EFCDB}" type="slidenum">
              <a:rPr lang="en-US" smtClean="0"/>
              <a:t>‹#›</a:t>
            </a:fld>
            <a:endParaRPr lang="en-US"/>
          </a:p>
        </p:txBody>
      </p:sp>
    </p:spTree>
    <p:extLst>
      <p:ext uri="{BB962C8B-B14F-4D97-AF65-F5344CB8AC3E}">
        <p14:creationId xmlns:p14="http://schemas.microsoft.com/office/powerpoint/2010/main" val="1087821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marL="0" marR="0" lvl="0" indent="0" algn="r" defTabSz="3047602" rtl="0" eaLnBrk="1" fontAlgn="auto" latinLnBrk="0" hangingPunct="1">
              <a:lnSpc>
                <a:spcPct val="100000"/>
              </a:lnSpc>
              <a:spcBef>
                <a:spcPts val="0"/>
              </a:spcBef>
              <a:spcAft>
                <a:spcPts val="0"/>
              </a:spcAft>
              <a:buClrTx/>
              <a:buSzTx/>
              <a:buFontTx/>
              <a:buNone/>
              <a:tabLst/>
              <a:defRPr/>
            </a:pPr>
            <a:fld id="{CF27AC75-7F1F-44AB-A6AA-3379C5F079A7}" type="slidenum">
              <a:rPr kumimoji="0" lang="fr-FR" sz="39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3047602" rtl="0" eaLnBrk="1" fontAlgn="auto" latinLnBrk="0" hangingPunct="1">
                <a:lnSpc>
                  <a:spcPct val="100000"/>
                </a:lnSpc>
                <a:spcBef>
                  <a:spcPts val="0"/>
                </a:spcBef>
                <a:spcAft>
                  <a:spcPts val="0"/>
                </a:spcAft>
                <a:buClrTx/>
                <a:buSzTx/>
                <a:buFontTx/>
                <a:buNone/>
                <a:tabLst/>
                <a:defRPr/>
              </a:pPr>
              <a:t>3</a:t>
            </a:fld>
            <a:endParaRPr kumimoji="0" lang="fr-FR" sz="3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0386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263" y="2452688"/>
            <a:ext cx="21796376" cy="122602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796A1F-4E82-4903-BFC2-9D27BDC1E1EC}" type="slidenum">
              <a:rPr kumimoji="0" lang="en-US" sz="39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3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3301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263" y="2452688"/>
            <a:ext cx="21796376" cy="122602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796A1F-4E82-4903-BFC2-9D27BDC1E1EC}" type="slidenum">
              <a:rPr kumimoji="0" lang="en-US" sz="39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3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22882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Specify the tires we are comparing</a:t>
            </a:r>
          </a:p>
          <a:p>
            <a:endParaRPr lang="en-US" dirty="0"/>
          </a:p>
          <a:p>
            <a:r>
              <a:rPr lang="en-US" dirty="0"/>
              <a:t>Based on annual mileage of 90,000 and 8,400 tractors</a:t>
            </a:r>
          </a:p>
          <a:p>
            <a:r>
              <a:rPr lang="en-US" dirty="0"/>
              <a:t>Baseline MPG – 8.5</a:t>
            </a:r>
          </a:p>
          <a:p>
            <a:r>
              <a:rPr lang="en-US" dirty="0"/>
              <a:t>Load – 70,000</a:t>
            </a:r>
          </a:p>
          <a:p>
            <a:r>
              <a:rPr lang="en-US" dirty="0"/>
              <a:t>Speed – GEM 55mph 22%, GEM 65mph 54%</a:t>
            </a:r>
          </a:p>
          <a:p>
            <a:r>
              <a:rPr lang="en-US" dirty="0"/>
              <a:t>6x4 tractor</a:t>
            </a:r>
          </a:p>
          <a:p>
            <a:endParaRPr lang="en-US" dirty="0"/>
          </a:p>
          <a:p>
            <a:r>
              <a:rPr lang="en-US" dirty="0"/>
              <a:t>Based on Michelin ISO28580 internal rolling resistance testing</a:t>
            </a:r>
          </a:p>
        </p:txBody>
      </p:sp>
      <p:sp>
        <p:nvSpPr>
          <p:cNvPr id="4" name="Slide Number Placeholder 3"/>
          <p:cNvSpPr>
            <a:spLocks noGrp="1"/>
          </p:cNvSpPr>
          <p:nvPr>
            <p:ph type="sldNum" sz="quarter" idx="5"/>
          </p:nvPr>
        </p:nvSpPr>
        <p:spPr/>
        <p:txBody>
          <a:bodyPr/>
          <a:lstStyle/>
          <a:p>
            <a:fld id="{18A8EDAE-75EE-415D-AAAA-BF8CBF7C5783}" type="slidenum">
              <a:rPr lang="en-US" smtClean="0"/>
              <a:t>8</a:t>
            </a:fld>
            <a:endParaRPr lang="en-US"/>
          </a:p>
        </p:txBody>
      </p:sp>
    </p:spTree>
    <p:extLst>
      <p:ext uri="{BB962C8B-B14F-4D97-AF65-F5344CB8AC3E}">
        <p14:creationId xmlns:p14="http://schemas.microsoft.com/office/powerpoint/2010/main" val="3049397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263" y="2452688"/>
            <a:ext cx="21796376" cy="122602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796A1F-4E82-4903-BFC2-9D27BDC1E1EC}" type="slidenum">
              <a:rPr kumimoji="0" lang="en-US" sz="39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3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39296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863599-0D0D-3291-D043-75708FD8C4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0ECC2D3-C9A3-3E0F-50A8-06BC3BE7C049}"/>
              </a:ext>
            </a:extLst>
          </p:cNvPr>
          <p:cNvSpPr>
            <a:spLocks noGrp="1" noRot="1" noChangeAspect="1"/>
          </p:cNvSpPr>
          <p:nvPr>
            <p:ph type="sldImg"/>
          </p:nvPr>
        </p:nvSpPr>
        <p:spPr>
          <a:xfrm>
            <a:off x="-68263" y="2452688"/>
            <a:ext cx="21796376" cy="12260262"/>
          </a:xfrm>
        </p:spPr>
      </p:sp>
      <p:sp>
        <p:nvSpPr>
          <p:cNvPr id="3" name="Notes Placeholder 2">
            <a:extLst>
              <a:ext uri="{FF2B5EF4-FFF2-40B4-BE49-F238E27FC236}">
                <a16:creationId xmlns:a16="http://schemas.microsoft.com/office/drawing/2014/main" id="{BCF7A4FC-FC5A-654D-474C-4524152C1CE6}"/>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B6A022DE-4097-0256-2F61-82ADC3DA59BA}"/>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796A1F-4E82-4903-BFC2-9D27BDC1E1EC}" type="slidenum">
              <a:rPr kumimoji="0" lang="en-US" sz="39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3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7611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31895-E442-D256-B122-41CD9B348DB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070D552-3279-107E-D313-7B396B4441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9B367B1-CF17-4159-B339-61F9D2D653E8}"/>
              </a:ext>
            </a:extLst>
          </p:cNvPr>
          <p:cNvSpPr>
            <a:spLocks noGrp="1"/>
          </p:cNvSpPr>
          <p:nvPr>
            <p:ph type="dt" sz="half" idx="10"/>
          </p:nvPr>
        </p:nvSpPr>
        <p:spPr/>
        <p:txBody>
          <a:bodyPr/>
          <a:lstStyle/>
          <a:p>
            <a:fld id="{E53A9244-9330-4EA5-901E-F436DBB8BC24}" type="datetimeFigureOut">
              <a:rPr lang="en-US" smtClean="0"/>
              <a:t>2/11/2024</a:t>
            </a:fld>
            <a:endParaRPr lang="en-US"/>
          </a:p>
        </p:txBody>
      </p:sp>
      <p:sp>
        <p:nvSpPr>
          <p:cNvPr id="5" name="Footer Placeholder 4">
            <a:extLst>
              <a:ext uri="{FF2B5EF4-FFF2-40B4-BE49-F238E27FC236}">
                <a16:creationId xmlns:a16="http://schemas.microsoft.com/office/drawing/2014/main" id="{4F9E3CE2-16CA-4693-82B5-4AE2EB9BCF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88DE84-596B-D80C-1673-009A0CB2626D}"/>
              </a:ext>
            </a:extLst>
          </p:cNvPr>
          <p:cNvSpPr>
            <a:spLocks noGrp="1"/>
          </p:cNvSpPr>
          <p:nvPr>
            <p:ph type="sldNum" sz="quarter" idx="12"/>
          </p:nvPr>
        </p:nvSpPr>
        <p:spPr/>
        <p:txBody>
          <a:bodyPr/>
          <a:lstStyle/>
          <a:p>
            <a:fld id="{2793D0AA-D203-4763-B5EA-F436B68304C8}" type="slidenum">
              <a:rPr lang="en-US" smtClean="0"/>
              <a:t>‹#›</a:t>
            </a:fld>
            <a:endParaRPr lang="en-US"/>
          </a:p>
        </p:txBody>
      </p:sp>
    </p:spTree>
    <p:extLst>
      <p:ext uri="{BB962C8B-B14F-4D97-AF65-F5344CB8AC3E}">
        <p14:creationId xmlns:p14="http://schemas.microsoft.com/office/powerpoint/2010/main" val="1171664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68C85-7484-FCA3-13CA-7E02CD3101A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71C57A-16F2-93D0-BA13-6BB512BC5F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164BA-F0EE-193F-4E00-B15A55018B84}"/>
              </a:ext>
            </a:extLst>
          </p:cNvPr>
          <p:cNvSpPr>
            <a:spLocks noGrp="1"/>
          </p:cNvSpPr>
          <p:nvPr>
            <p:ph type="dt" sz="half" idx="10"/>
          </p:nvPr>
        </p:nvSpPr>
        <p:spPr/>
        <p:txBody>
          <a:bodyPr/>
          <a:lstStyle/>
          <a:p>
            <a:fld id="{E53A9244-9330-4EA5-901E-F436DBB8BC24}" type="datetimeFigureOut">
              <a:rPr lang="en-US" smtClean="0"/>
              <a:t>2/11/2024</a:t>
            </a:fld>
            <a:endParaRPr lang="en-US"/>
          </a:p>
        </p:txBody>
      </p:sp>
      <p:sp>
        <p:nvSpPr>
          <p:cNvPr id="5" name="Footer Placeholder 4">
            <a:extLst>
              <a:ext uri="{FF2B5EF4-FFF2-40B4-BE49-F238E27FC236}">
                <a16:creationId xmlns:a16="http://schemas.microsoft.com/office/drawing/2014/main" id="{FEBA9201-2824-7949-ED7E-A2277FB089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62E0B1-6671-4BBA-CB1F-C7A11A0FA1B8}"/>
              </a:ext>
            </a:extLst>
          </p:cNvPr>
          <p:cNvSpPr>
            <a:spLocks noGrp="1"/>
          </p:cNvSpPr>
          <p:nvPr>
            <p:ph type="sldNum" sz="quarter" idx="12"/>
          </p:nvPr>
        </p:nvSpPr>
        <p:spPr/>
        <p:txBody>
          <a:bodyPr/>
          <a:lstStyle/>
          <a:p>
            <a:fld id="{2793D0AA-D203-4763-B5EA-F436B68304C8}" type="slidenum">
              <a:rPr lang="en-US" smtClean="0"/>
              <a:t>‹#›</a:t>
            </a:fld>
            <a:endParaRPr lang="en-US"/>
          </a:p>
        </p:txBody>
      </p:sp>
    </p:spTree>
    <p:extLst>
      <p:ext uri="{BB962C8B-B14F-4D97-AF65-F5344CB8AC3E}">
        <p14:creationId xmlns:p14="http://schemas.microsoft.com/office/powerpoint/2010/main" val="3477569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A7EF95-DC0B-614A-D2C9-FCD1426D423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EA4DEE-4E28-A737-0C98-7BAF7A3A18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AF9C6D-ED8B-20BF-199A-DF15AC592D2F}"/>
              </a:ext>
            </a:extLst>
          </p:cNvPr>
          <p:cNvSpPr>
            <a:spLocks noGrp="1"/>
          </p:cNvSpPr>
          <p:nvPr>
            <p:ph type="dt" sz="half" idx="10"/>
          </p:nvPr>
        </p:nvSpPr>
        <p:spPr/>
        <p:txBody>
          <a:bodyPr/>
          <a:lstStyle/>
          <a:p>
            <a:fld id="{E53A9244-9330-4EA5-901E-F436DBB8BC24}" type="datetimeFigureOut">
              <a:rPr lang="en-US" smtClean="0"/>
              <a:t>2/11/2024</a:t>
            </a:fld>
            <a:endParaRPr lang="en-US"/>
          </a:p>
        </p:txBody>
      </p:sp>
      <p:sp>
        <p:nvSpPr>
          <p:cNvPr id="5" name="Footer Placeholder 4">
            <a:extLst>
              <a:ext uri="{FF2B5EF4-FFF2-40B4-BE49-F238E27FC236}">
                <a16:creationId xmlns:a16="http://schemas.microsoft.com/office/drawing/2014/main" id="{1B868562-A99A-A0D2-4286-D3806693D8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06AAB0-B52B-426F-7CF1-8E55320BB4A2}"/>
              </a:ext>
            </a:extLst>
          </p:cNvPr>
          <p:cNvSpPr>
            <a:spLocks noGrp="1"/>
          </p:cNvSpPr>
          <p:nvPr>
            <p:ph type="sldNum" sz="quarter" idx="12"/>
          </p:nvPr>
        </p:nvSpPr>
        <p:spPr/>
        <p:txBody>
          <a:bodyPr/>
          <a:lstStyle/>
          <a:p>
            <a:fld id="{2793D0AA-D203-4763-B5EA-F436B68304C8}" type="slidenum">
              <a:rPr lang="en-US" smtClean="0"/>
              <a:t>‹#›</a:t>
            </a:fld>
            <a:endParaRPr lang="en-US"/>
          </a:p>
        </p:txBody>
      </p:sp>
    </p:spTree>
    <p:extLst>
      <p:ext uri="{BB962C8B-B14F-4D97-AF65-F5344CB8AC3E}">
        <p14:creationId xmlns:p14="http://schemas.microsoft.com/office/powerpoint/2010/main" val="5081888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21_Disposition personnalisée">
    <p:spTree>
      <p:nvGrpSpPr>
        <p:cNvPr id="1" name=""/>
        <p:cNvGrpSpPr/>
        <p:nvPr/>
      </p:nvGrpSpPr>
      <p:grpSpPr>
        <a:xfrm>
          <a:off x="0" y="0"/>
          <a:ext cx="0" cy="0"/>
          <a:chOff x="0" y="0"/>
          <a:chExt cx="0" cy="0"/>
        </a:xfrm>
      </p:grpSpPr>
      <p:sp>
        <p:nvSpPr>
          <p:cNvPr id="16" name="Espace réservé du contenu 4"/>
          <p:cNvSpPr>
            <a:spLocks noGrp="1"/>
          </p:cNvSpPr>
          <p:nvPr>
            <p:ph sz="quarter" idx="10" hasCustomPrompt="1"/>
          </p:nvPr>
        </p:nvSpPr>
        <p:spPr>
          <a:xfrm>
            <a:off x="709996" y="998530"/>
            <a:ext cx="10677889" cy="5135569"/>
          </a:xfrm>
          <a:prstGeom prst="rect">
            <a:avLst/>
          </a:prstGeom>
        </p:spPr>
        <p:txBody>
          <a:bodyPr/>
          <a:lstStyle>
            <a:lvl1pPr>
              <a:defRPr sz="2400" baseline="0"/>
            </a:lvl1pPr>
            <a:lvl2pPr marL="990551" indent="-380982">
              <a:buFontTx/>
              <a:buBlip>
                <a:blip r:embed="rId2"/>
              </a:buBlip>
              <a:defRPr sz="2133"/>
            </a:lvl2pPr>
            <a:lvl3pPr marL="1523923" indent="-304784">
              <a:buFontTx/>
              <a:buBlip>
                <a:blip r:embed="rId3"/>
              </a:buBlip>
              <a:defRPr sz="1867">
                <a:latin typeface="Arial" panose="020B0604020202020204" pitchFamily="34" charset="0"/>
                <a:cs typeface="Arial" panose="020B0604020202020204" pitchFamily="34" charset="0"/>
              </a:defRPr>
            </a:lvl3pPr>
            <a:lvl4pPr marL="2133493" indent="-304784">
              <a:buFont typeface="Wingdings" panose="05000000000000000000" pitchFamily="2" charset="2"/>
              <a:buChar char="§"/>
              <a:defRPr sz="1867">
                <a:latin typeface="Arial" panose="020B0604020202020204" pitchFamily="34" charset="0"/>
                <a:cs typeface="Arial" panose="020B0604020202020204" pitchFamily="34" charset="0"/>
              </a:defRPr>
            </a:lvl4pPr>
            <a:lvl5pPr marL="2743063" indent="-304784">
              <a:buFont typeface="Arial" panose="020B0604020202020204" pitchFamily="34" charset="0"/>
              <a:buChar char="•"/>
              <a:defRPr sz="1867">
                <a:latin typeface="Arial" panose="020B0604020202020204" pitchFamily="34" charset="0"/>
                <a:cs typeface="Arial" panose="020B0604020202020204" pitchFamily="34" charset="0"/>
              </a:defRPr>
            </a:lvl5pPr>
          </a:lstStyle>
          <a:p>
            <a:pPr lvl="0"/>
            <a:r>
              <a:rPr lang="en-US" noProof="0"/>
              <a:t>Click here to start typing</a:t>
            </a:r>
          </a:p>
        </p:txBody>
      </p:sp>
      <p:sp>
        <p:nvSpPr>
          <p:cNvPr id="20" name="Titre 3"/>
          <p:cNvSpPr>
            <a:spLocks noGrp="1"/>
          </p:cNvSpPr>
          <p:nvPr>
            <p:ph type="title" hasCustomPrompt="1"/>
          </p:nvPr>
        </p:nvSpPr>
        <p:spPr>
          <a:xfrm>
            <a:off x="709996" y="160549"/>
            <a:ext cx="10677888" cy="644068"/>
          </a:xfrm>
          <a:prstGeom prst="rect">
            <a:avLst/>
          </a:prstGeom>
        </p:spPr>
        <p:txBody>
          <a:bodyPr anchor="ctr"/>
          <a:lstStyle>
            <a:lvl1pPr algn="l">
              <a:defRPr sz="2667" b="0" i="0" u="none" baseline="0">
                <a:solidFill>
                  <a:srgbClr val="27509B"/>
                </a:solidFill>
                <a:latin typeface="Michelin" pitchFamily="50" charset="0"/>
              </a:defRPr>
            </a:lvl1pPr>
          </a:lstStyle>
          <a:p>
            <a:r>
              <a:rPr lang="en-US" noProof="0"/>
              <a:t>title</a:t>
            </a:r>
          </a:p>
        </p:txBody>
      </p:sp>
    </p:spTree>
    <p:extLst>
      <p:ext uri="{BB962C8B-B14F-4D97-AF65-F5344CB8AC3E}">
        <p14:creationId xmlns:p14="http://schemas.microsoft.com/office/powerpoint/2010/main" val="6792320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Content With Subtitle">
    <p:spTree>
      <p:nvGrpSpPr>
        <p:cNvPr id="1" name=""/>
        <p:cNvGrpSpPr/>
        <p:nvPr/>
      </p:nvGrpSpPr>
      <p:grpSpPr>
        <a:xfrm>
          <a:off x="0" y="0"/>
          <a:ext cx="0" cy="0"/>
          <a:chOff x="0" y="0"/>
          <a:chExt cx="0" cy="0"/>
        </a:xfrm>
      </p:grpSpPr>
      <p:sp>
        <p:nvSpPr>
          <p:cNvPr id="7" name="Espace réservé du texte 14"/>
          <p:cNvSpPr>
            <a:spLocks noGrp="1"/>
          </p:cNvSpPr>
          <p:nvPr>
            <p:ph type="body" sz="quarter" idx="13"/>
          </p:nvPr>
        </p:nvSpPr>
        <p:spPr>
          <a:xfrm>
            <a:off x="304800" y="1397000"/>
            <a:ext cx="11582400" cy="4572000"/>
          </a:xfrm>
          <a:prstGeom prst="rect">
            <a:avLst/>
          </a:prstGeom>
        </p:spPr>
        <p:txBody>
          <a:bodyPr vert="horz"/>
          <a:lstStyle>
            <a:lvl1pPr marL="457174" indent="-457174">
              <a:buSzPct val="100000"/>
              <a:buFontTx/>
              <a:buBlip>
                <a:blip r:embed="rId2"/>
              </a:buBlip>
              <a:defRPr sz="2667">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defRPr>
            </a:lvl1pPr>
            <a:lvl2pPr marL="990547" indent="-380980">
              <a:buSzPct val="100000"/>
              <a:buFontTx/>
              <a:buBlip>
                <a:blip r:embed="rId3"/>
              </a:buBlip>
              <a:defRPr sz="2400">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defRPr>
            </a:lvl2pPr>
            <a:lvl3pPr>
              <a:defRPr sz="2133">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defRPr>
            </a:lvl3pPr>
            <a:lvl4pPr>
              <a:defRPr sz="1867">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defRPr>
            </a:lvl4pPr>
            <a:lvl5pPr>
              <a:defRPr sz="1867">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Date Placeholder 10"/>
          <p:cNvSpPr>
            <a:spLocks noGrp="1"/>
          </p:cNvSpPr>
          <p:nvPr>
            <p:ph type="dt" sz="half" idx="14"/>
          </p:nvPr>
        </p:nvSpPr>
        <p:spPr>
          <a:xfrm>
            <a:off x="3556001" y="6415231"/>
            <a:ext cx="1117600" cy="366183"/>
          </a:xfrm>
        </p:spPr>
        <p:txBody>
          <a:bodyPr/>
          <a:lstStyle/>
          <a:p>
            <a:fld id="{4F650F0F-F22E-4670-AA5C-90A712DDDFC0}" type="datetime1">
              <a:rPr lang="en-US" smtClean="0"/>
              <a:t>2/11/2024</a:t>
            </a:fld>
            <a:endParaRPr lang="en-US"/>
          </a:p>
        </p:txBody>
      </p:sp>
      <p:sp>
        <p:nvSpPr>
          <p:cNvPr id="10" name="Slide Number Placeholder 12"/>
          <p:cNvSpPr>
            <a:spLocks noGrp="1"/>
          </p:cNvSpPr>
          <p:nvPr>
            <p:ph type="sldNum" sz="quarter" idx="16"/>
          </p:nvPr>
        </p:nvSpPr>
        <p:spPr>
          <a:xfrm>
            <a:off x="-360219" y="6319983"/>
            <a:ext cx="956733" cy="366183"/>
          </a:xfrm>
        </p:spPr>
        <p:txBody>
          <a:bodyPr/>
          <a:lstStyle/>
          <a:p>
            <a:fld id="{5EEEE816-D8B0-4127-A292-F5FFBFCF5ED5}" type="slidenum">
              <a:rPr lang="en-US" smtClean="0"/>
              <a:pPr/>
              <a:t>‹#›</a:t>
            </a:fld>
            <a:endParaRPr lang="en-US"/>
          </a:p>
        </p:txBody>
      </p:sp>
      <p:sp>
        <p:nvSpPr>
          <p:cNvPr id="11" name="Text Placeholder 3"/>
          <p:cNvSpPr>
            <a:spLocks noGrp="1"/>
          </p:cNvSpPr>
          <p:nvPr>
            <p:ph type="body" sz="quarter" idx="10" hasCustomPrompt="1"/>
          </p:nvPr>
        </p:nvSpPr>
        <p:spPr>
          <a:xfrm>
            <a:off x="1363134" y="300570"/>
            <a:ext cx="10524067" cy="469900"/>
          </a:xfrm>
          <a:prstGeom prst="rect">
            <a:avLst/>
          </a:prstGeom>
        </p:spPr>
        <p:txBody>
          <a:bodyPr/>
          <a:lstStyle>
            <a:lvl1pPr marL="0" indent="0">
              <a:buNone/>
              <a:defRPr sz="2667">
                <a:solidFill>
                  <a:srgbClr val="27509B"/>
                </a:solidFill>
                <a:latin typeface="Michelin Black" pitchFamily="50" charset="0"/>
              </a:defRPr>
            </a:lvl1pPr>
          </a:lstStyle>
          <a:p>
            <a:pPr lvl="0"/>
            <a:r>
              <a:rPr lang="en-US"/>
              <a:t>01.1 Slide Title</a:t>
            </a:r>
          </a:p>
        </p:txBody>
      </p:sp>
      <p:sp>
        <p:nvSpPr>
          <p:cNvPr id="13" name="Text Placeholder 3"/>
          <p:cNvSpPr>
            <a:spLocks noGrp="1"/>
          </p:cNvSpPr>
          <p:nvPr>
            <p:ph type="body" sz="quarter" idx="11" hasCustomPrompt="1"/>
          </p:nvPr>
        </p:nvSpPr>
        <p:spPr>
          <a:xfrm>
            <a:off x="1363134" y="774702"/>
            <a:ext cx="10524067" cy="469900"/>
          </a:xfrm>
          <a:prstGeom prst="rect">
            <a:avLst/>
          </a:prstGeom>
        </p:spPr>
        <p:txBody>
          <a:bodyPr/>
          <a:lstStyle>
            <a:lvl1pPr marL="0" indent="0">
              <a:buNone/>
              <a:defRPr sz="2667">
                <a:solidFill>
                  <a:srgbClr val="27509B"/>
                </a:solidFill>
                <a:latin typeface="Michelin SemiBold" pitchFamily="50" charset="0"/>
              </a:defRPr>
            </a:lvl1pPr>
          </a:lstStyle>
          <a:p>
            <a:pPr lvl="0"/>
            <a:r>
              <a:rPr lang="en-US"/>
              <a:t>Subtitle</a:t>
            </a:r>
          </a:p>
        </p:txBody>
      </p:sp>
    </p:spTree>
    <p:extLst>
      <p:ext uri="{BB962C8B-B14F-4D97-AF65-F5344CB8AC3E}">
        <p14:creationId xmlns:p14="http://schemas.microsoft.com/office/powerpoint/2010/main" val="35422231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9CA5A7-8D0F-4EE7-A76D-CBCB4C7331C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A3DED1A-2C60-4073-BFE2-844DF3FAF737}"/>
              </a:ext>
            </a:extLst>
          </p:cNvPr>
          <p:cNvSpPr>
            <a:spLocks noGrp="1"/>
          </p:cNvSpPr>
          <p:nvPr>
            <p:ph idx="1"/>
          </p:nvPr>
        </p:nvSpPr>
        <p:spPr>
          <a:xfrm>
            <a:off x="838200" y="1543929"/>
            <a:ext cx="10515600" cy="435133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AED78A1-48DF-48D2-8585-5EE24310C1DE}"/>
              </a:ext>
            </a:extLst>
          </p:cNvPr>
          <p:cNvSpPr>
            <a:spLocks noGrp="1"/>
          </p:cNvSpPr>
          <p:nvPr>
            <p:ph type="dt" sz="half" idx="10"/>
          </p:nvPr>
        </p:nvSpPr>
        <p:spPr/>
        <p:txBody>
          <a:bodyPr/>
          <a:lstStyle/>
          <a:p>
            <a:fld id="{E0D9CEBF-8682-4177-80FB-C21548BC48AB}" type="datetimeFigureOut">
              <a:rPr lang="fr-FR" smtClean="0"/>
              <a:t>11/02/2024</a:t>
            </a:fld>
            <a:endParaRPr lang="fr-FR"/>
          </a:p>
        </p:txBody>
      </p:sp>
      <p:sp>
        <p:nvSpPr>
          <p:cNvPr id="5" name="Espace réservé du pied de page 4">
            <a:extLst>
              <a:ext uri="{FF2B5EF4-FFF2-40B4-BE49-F238E27FC236}">
                <a16:creationId xmlns:a16="http://schemas.microsoft.com/office/drawing/2014/main" id="{AF4A235E-2C5D-4DA6-8281-D3EE313C67D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693C716-B3E3-4326-B657-81D293C45F13}"/>
              </a:ext>
            </a:extLst>
          </p:cNvPr>
          <p:cNvSpPr>
            <a:spLocks noGrp="1"/>
          </p:cNvSpPr>
          <p:nvPr>
            <p:ph type="sldNum" sz="quarter" idx="12"/>
          </p:nvPr>
        </p:nvSpPr>
        <p:spPr/>
        <p:txBody>
          <a:bodyPr/>
          <a:lstStyle/>
          <a:p>
            <a:fld id="{DCBC05A2-25A6-43FE-B111-30DF65104414}" type="slidenum">
              <a:rPr lang="fr-FR" smtClean="0"/>
              <a:t>‹#›</a:t>
            </a:fld>
            <a:endParaRPr lang="fr-FR"/>
          </a:p>
        </p:txBody>
      </p:sp>
    </p:spTree>
    <p:extLst>
      <p:ext uri="{BB962C8B-B14F-4D97-AF65-F5344CB8AC3E}">
        <p14:creationId xmlns:p14="http://schemas.microsoft.com/office/powerpoint/2010/main" val="2241936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4881A-78B9-BBE8-4109-69855AEA21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374337-D534-3D73-5293-54807D51A5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31C9C9-1B25-0836-1286-8E3E458B8BF8}"/>
              </a:ext>
            </a:extLst>
          </p:cNvPr>
          <p:cNvSpPr>
            <a:spLocks noGrp="1"/>
          </p:cNvSpPr>
          <p:nvPr>
            <p:ph type="dt" sz="half" idx="10"/>
          </p:nvPr>
        </p:nvSpPr>
        <p:spPr/>
        <p:txBody>
          <a:bodyPr/>
          <a:lstStyle/>
          <a:p>
            <a:fld id="{E53A9244-9330-4EA5-901E-F436DBB8BC24}" type="datetimeFigureOut">
              <a:rPr lang="en-US" smtClean="0"/>
              <a:t>2/11/2024</a:t>
            </a:fld>
            <a:endParaRPr lang="en-US"/>
          </a:p>
        </p:txBody>
      </p:sp>
      <p:sp>
        <p:nvSpPr>
          <p:cNvPr id="5" name="Footer Placeholder 4">
            <a:extLst>
              <a:ext uri="{FF2B5EF4-FFF2-40B4-BE49-F238E27FC236}">
                <a16:creationId xmlns:a16="http://schemas.microsoft.com/office/drawing/2014/main" id="{E6DE0A81-84D9-4EB0-ABC2-F39023DDDC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C802DD-F7AB-6AE5-9467-E9BA38BF98E3}"/>
              </a:ext>
            </a:extLst>
          </p:cNvPr>
          <p:cNvSpPr>
            <a:spLocks noGrp="1"/>
          </p:cNvSpPr>
          <p:nvPr>
            <p:ph type="sldNum" sz="quarter" idx="12"/>
          </p:nvPr>
        </p:nvSpPr>
        <p:spPr/>
        <p:txBody>
          <a:bodyPr/>
          <a:lstStyle/>
          <a:p>
            <a:fld id="{2793D0AA-D203-4763-B5EA-F436B68304C8}" type="slidenum">
              <a:rPr lang="en-US" smtClean="0"/>
              <a:t>‹#›</a:t>
            </a:fld>
            <a:endParaRPr lang="en-US"/>
          </a:p>
        </p:txBody>
      </p:sp>
    </p:spTree>
    <p:extLst>
      <p:ext uri="{BB962C8B-B14F-4D97-AF65-F5344CB8AC3E}">
        <p14:creationId xmlns:p14="http://schemas.microsoft.com/office/powerpoint/2010/main" val="3652882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CB725-D030-CF27-5FA3-CB4658750F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95C53C4-D59D-9DE4-02E5-1D67355591D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FF5EDAD-6A2A-C24F-1831-53C76AB85F06}"/>
              </a:ext>
            </a:extLst>
          </p:cNvPr>
          <p:cNvSpPr>
            <a:spLocks noGrp="1"/>
          </p:cNvSpPr>
          <p:nvPr>
            <p:ph type="dt" sz="half" idx="10"/>
          </p:nvPr>
        </p:nvSpPr>
        <p:spPr/>
        <p:txBody>
          <a:bodyPr/>
          <a:lstStyle/>
          <a:p>
            <a:fld id="{E53A9244-9330-4EA5-901E-F436DBB8BC24}" type="datetimeFigureOut">
              <a:rPr lang="en-US" smtClean="0"/>
              <a:t>2/11/2024</a:t>
            </a:fld>
            <a:endParaRPr lang="en-US"/>
          </a:p>
        </p:txBody>
      </p:sp>
      <p:sp>
        <p:nvSpPr>
          <p:cNvPr id="5" name="Footer Placeholder 4">
            <a:extLst>
              <a:ext uri="{FF2B5EF4-FFF2-40B4-BE49-F238E27FC236}">
                <a16:creationId xmlns:a16="http://schemas.microsoft.com/office/drawing/2014/main" id="{845AC2DC-91A8-2D25-5291-155B393F0B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1FC6FA-B659-C885-1237-655D422E023C}"/>
              </a:ext>
            </a:extLst>
          </p:cNvPr>
          <p:cNvSpPr>
            <a:spLocks noGrp="1"/>
          </p:cNvSpPr>
          <p:nvPr>
            <p:ph type="sldNum" sz="quarter" idx="12"/>
          </p:nvPr>
        </p:nvSpPr>
        <p:spPr/>
        <p:txBody>
          <a:bodyPr/>
          <a:lstStyle/>
          <a:p>
            <a:fld id="{2793D0AA-D203-4763-B5EA-F436B68304C8}" type="slidenum">
              <a:rPr lang="en-US" smtClean="0"/>
              <a:t>‹#›</a:t>
            </a:fld>
            <a:endParaRPr lang="en-US"/>
          </a:p>
        </p:txBody>
      </p:sp>
    </p:spTree>
    <p:extLst>
      <p:ext uri="{BB962C8B-B14F-4D97-AF65-F5344CB8AC3E}">
        <p14:creationId xmlns:p14="http://schemas.microsoft.com/office/powerpoint/2010/main" val="789738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B1041-3698-BB44-9701-061A799F96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0B3536-4A01-2E34-4138-8AA0C8CE06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65385D-37A1-4296-D779-55E45C97674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9ECB167-8DE6-9613-DC05-DF743BCCA19A}"/>
              </a:ext>
            </a:extLst>
          </p:cNvPr>
          <p:cNvSpPr>
            <a:spLocks noGrp="1"/>
          </p:cNvSpPr>
          <p:nvPr>
            <p:ph type="dt" sz="half" idx="10"/>
          </p:nvPr>
        </p:nvSpPr>
        <p:spPr/>
        <p:txBody>
          <a:bodyPr/>
          <a:lstStyle/>
          <a:p>
            <a:fld id="{E53A9244-9330-4EA5-901E-F436DBB8BC24}" type="datetimeFigureOut">
              <a:rPr lang="en-US" smtClean="0"/>
              <a:t>2/11/2024</a:t>
            </a:fld>
            <a:endParaRPr lang="en-US"/>
          </a:p>
        </p:txBody>
      </p:sp>
      <p:sp>
        <p:nvSpPr>
          <p:cNvPr id="6" name="Footer Placeholder 5">
            <a:extLst>
              <a:ext uri="{FF2B5EF4-FFF2-40B4-BE49-F238E27FC236}">
                <a16:creationId xmlns:a16="http://schemas.microsoft.com/office/drawing/2014/main" id="{F099F0D2-B5B0-3B3D-A1B3-6D090A8DC9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FD4DF3-E42A-A0AE-D466-7C2E0A962100}"/>
              </a:ext>
            </a:extLst>
          </p:cNvPr>
          <p:cNvSpPr>
            <a:spLocks noGrp="1"/>
          </p:cNvSpPr>
          <p:nvPr>
            <p:ph type="sldNum" sz="quarter" idx="12"/>
          </p:nvPr>
        </p:nvSpPr>
        <p:spPr/>
        <p:txBody>
          <a:bodyPr/>
          <a:lstStyle/>
          <a:p>
            <a:fld id="{2793D0AA-D203-4763-B5EA-F436B68304C8}" type="slidenum">
              <a:rPr lang="en-US" smtClean="0"/>
              <a:t>‹#›</a:t>
            </a:fld>
            <a:endParaRPr lang="en-US"/>
          </a:p>
        </p:txBody>
      </p:sp>
    </p:spTree>
    <p:extLst>
      <p:ext uri="{BB962C8B-B14F-4D97-AF65-F5344CB8AC3E}">
        <p14:creationId xmlns:p14="http://schemas.microsoft.com/office/powerpoint/2010/main" val="3593389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7BC1A-848A-24FC-4810-57F729DABE4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8F9BB7-833F-297F-38AB-EEF917D9C3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1277FA7-2F91-F1C9-E4D4-AB976042E9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D51E2F-4764-D1D0-8076-A5D53D8BCB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13138BE-AE07-FCEB-1742-3CF04BD8D2D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F3380F0-22D5-6547-408D-149B1ECB8DB7}"/>
              </a:ext>
            </a:extLst>
          </p:cNvPr>
          <p:cNvSpPr>
            <a:spLocks noGrp="1"/>
          </p:cNvSpPr>
          <p:nvPr>
            <p:ph type="dt" sz="half" idx="10"/>
          </p:nvPr>
        </p:nvSpPr>
        <p:spPr/>
        <p:txBody>
          <a:bodyPr/>
          <a:lstStyle/>
          <a:p>
            <a:fld id="{E53A9244-9330-4EA5-901E-F436DBB8BC24}" type="datetimeFigureOut">
              <a:rPr lang="en-US" smtClean="0"/>
              <a:t>2/11/2024</a:t>
            </a:fld>
            <a:endParaRPr lang="en-US"/>
          </a:p>
        </p:txBody>
      </p:sp>
      <p:sp>
        <p:nvSpPr>
          <p:cNvPr id="8" name="Footer Placeholder 7">
            <a:extLst>
              <a:ext uri="{FF2B5EF4-FFF2-40B4-BE49-F238E27FC236}">
                <a16:creationId xmlns:a16="http://schemas.microsoft.com/office/drawing/2014/main" id="{A2039156-2CFE-102C-1A75-F0235759646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22FC59-CB63-B7AC-DAF6-C09ABEFDB4F0}"/>
              </a:ext>
            </a:extLst>
          </p:cNvPr>
          <p:cNvSpPr>
            <a:spLocks noGrp="1"/>
          </p:cNvSpPr>
          <p:nvPr>
            <p:ph type="sldNum" sz="quarter" idx="12"/>
          </p:nvPr>
        </p:nvSpPr>
        <p:spPr/>
        <p:txBody>
          <a:bodyPr/>
          <a:lstStyle/>
          <a:p>
            <a:fld id="{2793D0AA-D203-4763-B5EA-F436B68304C8}" type="slidenum">
              <a:rPr lang="en-US" smtClean="0"/>
              <a:t>‹#›</a:t>
            </a:fld>
            <a:endParaRPr lang="en-US"/>
          </a:p>
        </p:txBody>
      </p:sp>
    </p:spTree>
    <p:extLst>
      <p:ext uri="{BB962C8B-B14F-4D97-AF65-F5344CB8AC3E}">
        <p14:creationId xmlns:p14="http://schemas.microsoft.com/office/powerpoint/2010/main" val="2636420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B815E-9E1F-A0E2-526D-721A5EA1DA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E28CE78-3D97-3C95-55C5-98A6CFEA8954}"/>
              </a:ext>
            </a:extLst>
          </p:cNvPr>
          <p:cNvSpPr>
            <a:spLocks noGrp="1"/>
          </p:cNvSpPr>
          <p:nvPr>
            <p:ph type="dt" sz="half" idx="10"/>
          </p:nvPr>
        </p:nvSpPr>
        <p:spPr/>
        <p:txBody>
          <a:bodyPr/>
          <a:lstStyle/>
          <a:p>
            <a:fld id="{E53A9244-9330-4EA5-901E-F436DBB8BC24}" type="datetimeFigureOut">
              <a:rPr lang="en-US" smtClean="0"/>
              <a:t>2/11/2024</a:t>
            </a:fld>
            <a:endParaRPr lang="en-US"/>
          </a:p>
        </p:txBody>
      </p:sp>
      <p:sp>
        <p:nvSpPr>
          <p:cNvPr id="4" name="Footer Placeholder 3">
            <a:extLst>
              <a:ext uri="{FF2B5EF4-FFF2-40B4-BE49-F238E27FC236}">
                <a16:creationId xmlns:a16="http://schemas.microsoft.com/office/drawing/2014/main" id="{B3F290EE-5C05-2C0B-73E3-7F1AA3F6CBA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8C635B-BBE7-39C5-9221-6A9FD5889FD8}"/>
              </a:ext>
            </a:extLst>
          </p:cNvPr>
          <p:cNvSpPr>
            <a:spLocks noGrp="1"/>
          </p:cNvSpPr>
          <p:nvPr>
            <p:ph type="sldNum" sz="quarter" idx="12"/>
          </p:nvPr>
        </p:nvSpPr>
        <p:spPr/>
        <p:txBody>
          <a:bodyPr/>
          <a:lstStyle/>
          <a:p>
            <a:fld id="{2793D0AA-D203-4763-B5EA-F436B68304C8}" type="slidenum">
              <a:rPr lang="en-US" smtClean="0"/>
              <a:t>‹#›</a:t>
            </a:fld>
            <a:endParaRPr lang="en-US"/>
          </a:p>
        </p:txBody>
      </p:sp>
    </p:spTree>
    <p:extLst>
      <p:ext uri="{BB962C8B-B14F-4D97-AF65-F5344CB8AC3E}">
        <p14:creationId xmlns:p14="http://schemas.microsoft.com/office/powerpoint/2010/main" val="3747586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91BFBC-D4CD-5656-4B6D-387096871CA1}"/>
              </a:ext>
            </a:extLst>
          </p:cNvPr>
          <p:cNvSpPr>
            <a:spLocks noGrp="1"/>
          </p:cNvSpPr>
          <p:nvPr>
            <p:ph type="dt" sz="half" idx="10"/>
          </p:nvPr>
        </p:nvSpPr>
        <p:spPr/>
        <p:txBody>
          <a:bodyPr/>
          <a:lstStyle/>
          <a:p>
            <a:fld id="{E53A9244-9330-4EA5-901E-F436DBB8BC24}" type="datetimeFigureOut">
              <a:rPr lang="en-US" smtClean="0"/>
              <a:t>2/11/2024</a:t>
            </a:fld>
            <a:endParaRPr lang="en-US"/>
          </a:p>
        </p:txBody>
      </p:sp>
      <p:sp>
        <p:nvSpPr>
          <p:cNvPr id="3" name="Footer Placeholder 2">
            <a:extLst>
              <a:ext uri="{FF2B5EF4-FFF2-40B4-BE49-F238E27FC236}">
                <a16:creationId xmlns:a16="http://schemas.microsoft.com/office/drawing/2014/main" id="{EE7304BE-F8EA-E6C5-A1F5-C77D1D6359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C87BF0-5AEB-E4A4-C83F-3448BC02AC40}"/>
              </a:ext>
            </a:extLst>
          </p:cNvPr>
          <p:cNvSpPr>
            <a:spLocks noGrp="1"/>
          </p:cNvSpPr>
          <p:nvPr>
            <p:ph type="sldNum" sz="quarter" idx="12"/>
          </p:nvPr>
        </p:nvSpPr>
        <p:spPr/>
        <p:txBody>
          <a:bodyPr/>
          <a:lstStyle/>
          <a:p>
            <a:fld id="{2793D0AA-D203-4763-B5EA-F436B68304C8}" type="slidenum">
              <a:rPr lang="en-US" smtClean="0"/>
              <a:t>‹#›</a:t>
            </a:fld>
            <a:endParaRPr lang="en-US"/>
          </a:p>
        </p:txBody>
      </p:sp>
    </p:spTree>
    <p:extLst>
      <p:ext uri="{BB962C8B-B14F-4D97-AF65-F5344CB8AC3E}">
        <p14:creationId xmlns:p14="http://schemas.microsoft.com/office/powerpoint/2010/main" val="939318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60C3E-751A-5C6C-2BF1-DFF64D844C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0FCD411-C711-41D9-A61C-BA3510F0DD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EF84EF-96ED-7790-89F3-EDF6530F7A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DE26D8-CFB3-6A68-CA8F-48395B83BBF5}"/>
              </a:ext>
            </a:extLst>
          </p:cNvPr>
          <p:cNvSpPr>
            <a:spLocks noGrp="1"/>
          </p:cNvSpPr>
          <p:nvPr>
            <p:ph type="dt" sz="half" idx="10"/>
          </p:nvPr>
        </p:nvSpPr>
        <p:spPr/>
        <p:txBody>
          <a:bodyPr/>
          <a:lstStyle/>
          <a:p>
            <a:fld id="{E53A9244-9330-4EA5-901E-F436DBB8BC24}" type="datetimeFigureOut">
              <a:rPr lang="en-US" smtClean="0"/>
              <a:t>2/11/2024</a:t>
            </a:fld>
            <a:endParaRPr lang="en-US"/>
          </a:p>
        </p:txBody>
      </p:sp>
      <p:sp>
        <p:nvSpPr>
          <p:cNvPr id="6" name="Footer Placeholder 5">
            <a:extLst>
              <a:ext uri="{FF2B5EF4-FFF2-40B4-BE49-F238E27FC236}">
                <a16:creationId xmlns:a16="http://schemas.microsoft.com/office/drawing/2014/main" id="{35668A84-760B-C7A2-59CD-1D70830B31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1E90A4-0357-F5C5-354E-A7D6BD8A1CEB}"/>
              </a:ext>
            </a:extLst>
          </p:cNvPr>
          <p:cNvSpPr>
            <a:spLocks noGrp="1"/>
          </p:cNvSpPr>
          <p:nvPr>
            <p:ph type="sldNum" sz="quarter" idx="12"/>
          </p:nvPr>
        </p:nvSpPr>
        <p:spPr/>
        <p:txBody>
          <a:bodyPr/>
          <a:lstStyle/>
          <a:p>
            <a:fld id="{2793D0AA-D203-4763-B5EA-F436B68304C8}" type="slidenum">
              <a:rPr lang="en-US" smtClean="0"/>
              <a:t>‹#›</a:t>
            </a:fld>
            <a:endParaRPr lang="en-US"/>
          </a:p>
        </p:txBody>
      </p:sp>
    </p:spTree>
    <p:extLst>
      <p:ext uri="{BB962C8B-B14F-4D97-AF65-F5344CB8AC3E}">
        <p14:creationId xmlns:p14="http://schemas.microsoft.com/office/powerpoint/2010/main" val="220133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AE6FC-7A90-A7CD-B324-D258843431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61C9ADD-2769-480E-BC8E-8B6E09D8C4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B28799B-F885-6EB4-C46D-714822ED0E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A91EAE-90A1-30A0-FE3C-F9540A9B6D31}"/>
              </a:ext>
            </a:extLst>
          </p:cNvPr>
          <p:cNvSpPr>
            <a:spLocks noGrp="1"/>
          </p:cNvSpPr>
          <p:nvPr>
            <p:ph type="dt" sz="half" idx="10"/>
          </p:nvPr>
        </p:nvSpPr>
        <p:spPr/>
        <p:txBody>
          <a:bodyPr/>
          <a:lstStyle/>
          <a:p>
            <a:fld id="{E53A9244-9330-4EA5-901E-F436DBB8BC24}" type="datetimeFigureOut">
              <a:rPr lang="en-US" smtClean="0"/>
              <a:t>2/11/2024</a:t>
            </a:fld>
            <a:endParaRPr lang="en-US"/>
          </a:p>
        </p:txBody>
      </p:sp>
      <p:sp>
        <p:nvSpPr>
          <p:cNvPr id="6" name="Footer Placeholder 5">
            <a:extLst>
              <a:ext uri="{FF2B5EF4-FFF2-40B4-BE49-F238E27FC236}">
                <a16:creationId xmlns:a16="http://schemas.microsoft.com/office/drawing/2014/main" id="{1563E8D7-C377-D66E-B23D-0B50DC62DF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7FDB9B-7482-DA72-84B7-343A2AC75E54}"/>
              </a:ext>
            </a:extLst>
          </p:cNvPr>
          <p:cNvSpPr>
            <a:spLocks noGrp="1"/>
          </p:cNvSpPr>
          <p:nvPr>
            <p:ph type="sldNum" sz="quarter" idx="12"/>
          </p:nvPr>
        </p:nvSpPr>
        <p:spPr/>
        <p:txBody>
          <a:bodyPr/>
          <a:lstStyle/>
          <a:p>
            <a:fld id="{2793D0AA-D203-4763-B5EA-F436B68304C8}" type="slidenum">
              <a:rPr lang="en-US" smtClean="0"/>
              <a:t>‹#›</a:t>
            </a:fld>
            <a:endParaRPr lang="en-US"/>
          </a:p>
        </p:txBody>
      </p:sp>
    </p:spTree>
    <p:extLst>
      <p:ext uri="{BB962C8B-B14F-4D97-AF65-F5344CB8AC3E}">
        <p14:creationId xmlns:p14="http://schemas.microsoft.com/office/powerpoint/2010/main" val="59678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A058D6-28F3-66FE-6BAD-7D5A14FD2D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E83001A-274D-D0A2-F80B-73DEB38764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864948-5574-1F57-5C3F-5F4F725131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53A9244-9330-4EA5-901E-F436DBB8BC24}" type="datetimeFigureOut">
              <a:rPr lang="en-US" smtClean="0"/>
              <a:t>2/11/2024</a:t>
            </a:fld>
            <a:endParaRPr lang="en-US"/>
          </a:p>
        </p:txBody>
      </p:sp>
      <p:sp>
        <p:nvSpPr>
          <p:cNvPr id="5" name="Footer Placeholder 4">
            <a:extLst>
              <a:ext uri="{FF2B5EF4-FFF2-40B4-BE49-F238E27FC236}">
                <a16:creationId xmlns:a16="http://schemas.microsoft.com/office/drawing/2014/main" id="{00B72B2B-1809-B6CB-CC53-026F5CFA6A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F2F74729-A20B-78C7-F509-97B7463554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793D0AA-D203-4763-B5EA-F436B68304C8}" type="slidenum">
              <a:rPr lang="en-US" smtClean="0"/>
              <a:t>‹#›</a:t>
            </a:fld>
            <a:endParaRPr lang="en-US"/>
          </a:p>
        </p:txBody>
      </p:sp>
    </p:spTree>
    <p:extLst>
      <p:ext uri="{BB962C8B-B14F-4D97-AF65-F5344CB8AC3E}">
        <p14:creationId xmlns:p14="http://schemas.microsoft.com/office/powerpoint/2010/main" val="2662855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1"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183092"/>
            <a:ext cx="5486400" cy="762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4800" y="1066800"/>
            <a:ext cx="5486400" cy="30173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4800" y="4237567"/>
            <a:ext cx="1422400" cy="243417"/>
          </a:xfrm>
          <a:prstGeom prst="rect">
            <a:avLst/>
          </a:prstGeom>
        </p:spPr>
        <p:txBody>
          <a:bodyPr vert="horz" lIns="91440" tIns="45720" rIns="91440" bIns="45720" rtlCol="0" anchor="ctr"/>
          <a:lstStyle>
            <a:lvl1pPr algn="l">
              <a:defRPr sz="800">
                <a:solidFill>
                  <a:schemeClr val="tx1">
                    <a:tint val="75000"/>
                  </a:schemeClr>
                </a:solidFill>
              </a:defRPr>
            </a:lvl1pPr>
          </a:lstStyle>
          <a:p>
            <a:fld id="{1D8BD707-D9CF-40AE-B4C6-C98DA3205C09}" type="datetimeFigureOut">
              <a:rPr lang="en-US" smtClean="0"/>
              <a:pPr/>
              <a:t>2/11/2024</a:t>
            </a:fld>
            <a:endParaRPr lang="en-US"/>
          </a:p>
        </p:txBody>
      </p:sp>
      <p:sp>
        <p:nvSpPr>
          <p:cNvPr id="5" name="Footer Placeholder 4"/>
          <p:cNvSpPr>
            <a:spLocks noGrp="1"/>
          </p:cNvSpPr>
          <p:nvPr>
            <p:ph type="ftr" sz="quarter" idx="3"/>
          </p:nvPr>
        </p:nvSpPr>
        <p:spPr>
          <a:xfrm>
            <a:off x="2082800" y="4237567"/>
            <a:ext cx="1930400" cy="243417"/>
          </a:xfrm>
          <a:prstGeom prst="rect">
            <a:avLst/>
          </a:prstGeom>
        </p:spPr>
        <p:txBody>
          <a:bodyPr vert="horz" lIns="91440" tIns="45720" rIns="91440" bIns="45720" rtlCol="0" anchor="ctr"/>
          <a:lstStyle>
            <a:lvl1pPr algn="ct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368800" y="4237567"/>
            <a:ext cx="1422400" cy="243417"/>
          </a:xfrm>
          <a:prstGeom prst="rect">
            <a:avLst/>
          </a:prstGeom>
        </p:spPr>
        <p:txBody>
          <a:bodyPr vert="horz" lIns="91440" tIns="45720" rIns="91440" bIns="45720" rtlCol="0" anchor="ctr"/>
          <a:lstStyle>
            <a:lvl1pPr algn="r">
              <a:defRPr sz="8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8901405"/>
      </p:ext>
    </p:extLst>
  </p:cSld>
  <p:clrMap bg1="lt1" tx1="dk1" bg2="lt2" tx2="dk2" accent1="accent1" accent2="accent2" accent3="accent3" accent4="accent4" accent5="accent5" accent6="accent6" hlink="hlink" folHlink="folHlink"/>
  <p:sldLayoutIdLst>
    <p:sldLayoutId id="2147483706" r:id="rId1"/>
  </p:sldLayoutIdLst>
  <p:hf sldNum="0" hdr="0" ftr="0" dt="0"/>
  <p:txStyles>
    <p:titleStyle>
      <a:lvl1pPr algn="ctr" defTabSz="609570" rtl="0" eaLnBrk="1" latinLnBrk="0" hangingPunct="1">
        <a:spcBef>
          <a:spcPct val="0"/>
        </a:spcBef>
        <a:buNone/>
        <a:defRPr lang="en-US" sz="3733" b="1" i="1" kern="1200" cap="all" baseline="0" dirty="0">
          <a:solidFill>
            <a:srgbClr val="27509B"/>
          </a:solidFill>
          <a:latin typeface="Arial Black" panose="020B0A04020102020204" pitchFamily="34" charset="0"/>
          <a:ea typeface="+mj-ea"/>
          <a:cs typeface="Arial" panose="020B0604020202020204" pitchFamily="34" charset="0"/>
        </a:defRPr>
      </a:lvl1pPr>
    </p:titleStyle>
    <p:bodyStyle>
      <a:lvl1pPr marL="0" indent="0" algn="l" defTabSz="609570" rtl="0" eaLnBrk="1" latinLnBrk="0" hangingPunct="1">
        <a:spcBef>
          <a:spcPct val="20000"/>
        </a:spcBef>
        <a:buFont typeface="Arial"/>
        <a:buNone/>
        <a:defRPr lang="en-GB" sz="2133" kern="1200" noProof="0" dirty="0" smtClean="0">
          <a:solidFill>
            <a:srgbClr val="595959"/>
          </a:solidFill>
          <a:latin typeface="Arial"/>
          <a:ea typeface="+mn-ea"/>
          <a:cs typeface="Arial"/>
        </a:defRPr>
      </a:lvl1pPr>
      <a:lvl2pPr marL="990551" indent="-380982" algn="l" defTabSz="609570" rtl="0" eaLnBrk="1" latinLnBrk="0" hangingPunct="1">
        <a:spcBef>
          <a:spcPct val="20000"/>
        </a:spcBef>
        <a:buFont typeface="Arial"/>
        <a:buChar char="–"/>
        <a:defRPr lang="en-GB" sz="1867" kern="1200" noProof="0" dirty="0" smtClean="0">
          <a:solidFill>
            <a:srgbClr val="595959"/>
          </a:solidFill>
          <a:latin typeface="Arial"/>
          <a:ea typeface="+mn-ea"/>
          <a:cs typeface="Arial"/>
        </a:defRPr>
      </a:lvl2pPr>
      <a:lvl3pPr marL="1523923" indent="-304784" algn="l" defTabSz="609570" rtl="0" eaLnBrk="1" latinLnBrk="0" hangingPunct="1">
        <a:spcBef>
          <a:spcPct val="20000"/>
        </a:spcBef>
        <a:buFont typeface="Arial"/>
        <a:buChar char="•"/>
        <a:defRPr sz="3200" kern="1200">
          <a:solidFill>
            <a:schemeClr val="tx1"/>
          </a:solidFill>
          <a:latin typeface="+mn-lt"/>
          <a:ea typeface="+mn-ea"/>
          <a:cs typeface="+mn-cs"/>
        </a:defRPr>
      </a:lvl3pPr>
      <a:lvl4pPr marL="2133493" indent="-304784" algn="l" defTabSz="609570" rtl="0" eaLnBrk="1" latinLnBrk="0" hangingPunct="1">
        <a:spcBef>
          <a:spcPct val="20000"/>
        </a:spcBef>
        <a:buFont typeface="Arial"/>
        <a:buChar char="–"/>
        <a:defRPr sz="2667" kern="1200">
          <a:solidFill>
            <a:schemeClr val="tx1"/>
          </a:solidFill>
          <a:latin typeface="+mn-lt"/>
          <a:ea typeface="+mn-ea"/>
          <a:cs typeface="+mn-cs"/>
        </a:defRPr>
      </a:lvl4pPr>
      <a:lvl5pPr marL="2743063" indent="-304784" algn="l" defTabSz="609570" rtl="0" eaLnBrk="1" latinLnBrk="0" hangingPunct="1">
        <a:spcBef>
          <a:spcPct val="20000"/>
        </a:spcBef>
        <a:buFont typeface="Arial"/>
        <a:buChar char="»"/>
        <a:defRPr sz="2667" kern="1200">
          <a:solidFill>
            <a:schemeClr val="tx1"/>
          </a:solidFill>
          <a:latin typeface="+mn-lt"/>
          <a:ea typeface="+mn-ea"/>
          <a:cs typeface="+mn-cs"/>
        </a:defRPr>
      </a:lvl5pPr>
      <a:lvl6pPr marL="3352632" indent="-304784" algn="l" defTabSz="609570" rtl="0" eaLnBrk="1" latinLnBrk="0" hangingPunct="1">
        <a:spcBef>
          <a:spcPct val="20000"/>
        </a:spcBef>
        <a:buFont typeface="Arial"/>
        <a:buChar char="•"/>
        <a:defRPr sz="2667" kern="1200">
          <a:solidFill>
            <a:schemeClr val="tx1"/>
          </a:solidFill>
          <a:latin typeface="+mn-lt"/>
          <a:ea typeface="+mn-ea"/>
          <a:cs typeface="+mn-cs"/>
        </a:defRPr>
      </a:lvl6pPr>
      <a:lvl7pPr marL="3962202" indent="-304784" algn="l" defTabSz="609570" rtl="0" eaLnBrk="1" latinLnBrk="0" hangingPunct="1">
        <a:spcBef>
          <a:spcPct val="20000"/>
        </a:spcBef>
        <a:buFont typeface="Arial"/>
        <a:buChar char="•"/>
        <a:defRPr sz="2667" kern="1200">
          <a:solidFill>
            <a:schemeClr val="tx1"/>
          </a:solidFill>
          <a:latin typeface="+mn-lt"/>
          <a:ea typeface="+mn-ea"/>
          <a:cs typeface="+mn-cs"/>
        </a:defRPr>
      </a:lvl7pPr>
      <a:lvl8pPr marL="4571771" indent="-304784" algn="l" defTabSz="609570" rtl="0" eaLnBrk="1" latinLnBrk="0" hangingPunct="1">
        <a:spcBef>
          <a:spcPct val="20000"/>
        </a:spcBef>
        <a:buFont typeface="Arial"/>
        <a:buChar char="•"/>
        <a:defRPr sz="2667" kern="1200">
          <a:solidFill>
            <a:schemeClr val="tx1"/>
          </a:solidFill>
          <a:latin typeface="+mn-lt"/>
          <a:ea typeface="+mn-ea"/>
          <a:cs typeface="+mn-cs"/>
        </a:defRPr>
      </a:lvl8pPr>
      <a:lvl9pPr marL="5181341" indent="-304784" algn="l" defTabSz="609570"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70" rtl="0" eaLnBrk="1" latinLnBrk="0" hangingPunct="1">
        <a:defRPr sz="2400" kern="1200">
          <a:solidFill>
            <a:schemeClr val="tx1"/>
          </a:solidFill>
          <a:latin typeface="+mn-lt"/>
          <a:ea typeface="+mn-ea"/>
          <a:cs typeface="+mn-cs"/>
        </a:defRPr>
      </a:lvl1pPr>
      <a:lvl2pPr marL="609570" algn="l" defTabSz="609570" rtl="0" eaLnBrk="1" latinLnBrk="0" hangingPunct="1">
        <a:defRPr sz="2400" kern="1200">
          <a:solidFill>
            <a:schemeClr val="tx1"/>
          </a:solidFill>
          <a:latin typeface="+mn-lt"/>
          <a:ea typeface="+mn-ea"/>
          <a:cs typeface="+mn-cs"/>
        </a:defRPr>
      </a:lvl2pPr>
      <a:lvl3pPr marL="1219139" algn="l" defTabSz="609570" rtl="0" eaLnBrk="1" latinLnBrk="0" hangingPunct="1">
        <a:defRPr sz="2400" kern="1200">
          <a:solidFill>
            <a:schemeClr val="tx1"/>
          </a:solidFill>
          <a:latin typeface="+mn-lt"/>
          <a:ea typeface="+mn-ea"/>
          <a:cs typeface="+mn-cs"/>
        </a:defRPr>
      </a:lvl3pPr>
      <a:lvl4pPr marL="1828709" algn="l" defTabSz="609570" rtl="0" eaLnBrk="1" latinLnBrk="0" hangingPunct="1">
        <a:defRPr sz="2400" kern="1200">
          <a:solidFill>
            <a:schemeClr val="tx1"/>
          </a:solidFill>
          <a:latin typeface="+mn-lt"/>
          <a:ea typeface="+mn-ea"/>
          <a:cs typeface="+mn-cs"/>
        </a:defRPr>
      </a:lvl4pPr>
      <a:lvl5pPr marL="2438278" algn="l" defTabSz="609570" rtl="0" eaLnBrk="1" latinLnBrk="0" hangingPunct="1">
        <a:defRPr sz="2400" kern="1200">
          <a:solidFill>
            <a:schemeClr val="tx1"/>
          </a:solidFill>
          <a:latin typeface="+mn-lt"/>
          <a:ea typeface="+mn-ea"/>
          <a:cs typeface="+mn-cs"/>
        </a:defRPr>
      </a:lvl5pPr>
      <a:lvl6pPr marL="3047848" algn="l" defTabSz="609570" rtl="0" eaLnBrk="1" latinLnBrk="0" hangingPunct="1">
        <a:defRPr sz="2400" kern="1200">
          <a:solidFill>
            <a:schemeClr val="tx1"/>
          </a:solidFill>
          <a:latin typeface="+mn-lt"/>
          <a:ea typeface="+mn-ea"/>
          <a:cs typeface="+mn-cs"/>
        </a:defRPr>
      </a:lvl6pPr>
      <a:lvl7pPr marL="3657417" algn="l" defTabSz="609570" rtl="0" eaLnBrk="1" latinLnBrk="0" hangingPunct="1">
        <a:defRPr sz="2400" kern="1200">
          <a:solidFill>
            <a:schemeClr val="tx1"/>
          </a:solidFill>
          <a:latin typeface="+mn-lt"/>
          <a:ea typeface="+mn-ea"/>
          <a:cs typeface="+mn-cs"/>
        </a:defRPr>
      </a:lvl7pPr>
      <a:lvl8pPr marL="4266987" algn="l" defTabSz="609570" rtl="0" eaLnBrk="1" latinLnBrk="0" hangingPunct="1">
        <a:defRPr sz="2400" kern="1200">
          <a:solidFill>
            <a:schemeClr val="tx1"/>
          </a:solidFill>
          <a:latin typeface="+mn-lt"/>
          <a:ea typeface="+mn-ea"/>
          <a:cs typeface="+mn-cs"/>
        </a:defRPr>
      </a:lvl8pPr>
      <a:lvl9pPr marL="4876557" algn="l" defTabSz="609570" rtl="0" eaLnBrk="1" latinLnBrk="0" hangingPunct="1">
        <a:defRPr sz="24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3776135" y="6396605"/>
            <a:ext cx="1117600" cy="366183"/>
          </a:xfrm>
          <a:prstGeom prst="rect">
            <a:avLst/>
          </a:prstGeom>
        </p:spPr>
        <p:txBody>
          <a:bodyPr vert="horz" lIns="91440" tIns="45720" rIns="91440" bIns="45720" rtlCol="0" anchor="ctr"/>
          <a:lstStyle>
            <a:lvl1pPr algn="l">
              <a:defRPr sz="1335">
                <a:solidFill>
                  <a:schemeClr val="bg1">
                    <a:lumMod val="85000"/>
                  </a:schemeClr>
                </a:solidFill>
                <a:latin typeface="Segoe UI" panose="020B0502040204020203" pitchFamily="34" charset="0"/>
                <a:ea typeface="Segoe UI" panose="020B0502040204020203" pitchFamily="34" charset="0"/>
                <a:cs typeface="Segoe UI" panose="020B0502040204020203" pitchFamily="34" charset="0"/>
              </a:defRPr>
            </a:lvl1pPr>
          </a:lstStyle>
          <a:p>
            <a:fld id="{F00B80EB-248E-42C0-8B76-33635BF0BF7A}" type="datetime1">
              <a:rPr lang="en-US" smtClean="0"/>
              <a:t>2/11/2024</a:t>
            </a:fld>
            <a:endParaRPr lang="en-US"/>
          </a:p>
        </p:txBody>
      </p:sp>
      <p:sp>
        <p:nvSpPr>
          <p:cNvPr id="6" name="Slide Number Placeholder 5"/>
          <p:cNvSpPr>
            <a:spLocks noGrp="1"/>
          </p:cNvSpPr>
          <p:nvPr>
            <p:ph type="sldNum" sz="quarter" idx="4"/>
          </p:nvPr>
        </p:nvSpPr>
        <p:spPr>
          <a:xfrm>
            <a:off x="4876802" y="6396993"/>
            <a:ext cx="956733" cy="366183"/>
          </a:xfrm>
          <a:prstGeom prst="rect">
            <a:avLst/>
          </a:prstGeom>
        </p:spPr>
        <p:txBody>
          <a:bodyPr vert="horz" lIns="91440" tIns="45720" rIns="91440" bIns="45720" rtlCol="0" anchor="ctr"/>
          <a:lstStyle>
            <a:lvl1pPr algn="r">
              <a:defRPr sz="2133">
                <a:solidFill>
                  <a:schemeClr val="bg1">
                    <a:lumMod val="85000"/>
                  </a:schemeClr>
                </a:solidFill>
                <a:latin typeface="Segoe UI" panose="020B0502040204020203" pitchFamily="34" charset="0"/>
                <a:ea typeface="Segoe UI" panose="020B0502040204020203" pitchFamily="34" charset="0"/>
                <a:cs typeface="Segoe UI" panose="020B0502040204020203" pitchFamily="34" charset="0"/>
              </a:defRPr>
            </a:lvl1pPr>
          </a:lstStyle>
          <a:p>
            <a:fld id="{5EEEE816-D8B0-4127-A292-F5FFBFCF5ED5}" type="slidenum">
              <a:rPr lang="en-US" smtClean="0"/>
              <a:pPr/>
              <a:t>‹#›</a:t>
            </a:fld>
            <a:endParaRPr lang="en-US"/>
          </a:p>
        </p:txBody>
      </p:sp>
    </p:spTree>
    <p:extLst>
      <p:ext uri="{BB962C8B-B14F-4D97-AF65-F5344CB8AC3E}">
        <p14:creationId xmlns:p14="http://schemas.microsoft.com/office/powerpoint/2010/main" val="4188762528"/>
      </p:ext>
    </p:extLst>
  </p:cSld>
  <p:clrMap bg1="lt1" tx1="dk1" bg2="lt2" tx2="dk2" accent1="accent1" accent2="accent2" accent3="accent3" accent4="accent4" accent5="accent5" accent6="accent6" hlink="hlink" folHlink="folHlink"/>
  <p:sldLayoutIdLst>
    <p:sldLayoutId id="2147483794" r:id="rId1"/>
  </p:sldLayoutIdLst>
  <p:hf sldNum="0" hdr="0" ftr="0" dt="0"/>
  <p:txStyles>
    <p:titleStyle>
      <a:lvl1pPr algn="ctr" defTabSz="857198" rtl="0" eaLnBrk="1" latinLnBrk="0" hangingPunct="1">
        <a:spcBef>
          <a:spcPct val="0"/>
        </a:spcBef>
        <a:buNone/>
        <a:defRPr sz="4125" kern="1200">
          <a:solidFill>
            <a:schemeClr val="tx1"/>
          </a:solidFill>
          <a:latin typeface="+mj-lt"/>
          <a:ea typeface="+mj-ea"/>
          <a:cs typeface="+mj-cs"/>
        </a:defRPr>
      </a:lvl1pPr>
    </p:titleStyle>
    <p:bodyStyle>
      <a:lvl1pPr marL="321450" indent="-321450" algn="l" defTabSz="857198" rtl="0" eaLnBrk="1" latinLnBrk="0" hangingPunct="1">
        <a:spcBef>
          <a:spcPct val="20000"/>
        </a:spcBef>
        <a:buFont typeface="Arial" panose="020B0604020202020204" pitchFamily="34" charset="0"/>
        <a:buChar char="•"/>
        <a:defRPr sz="3000" kern="1200">
          <a:solidFill>
            <a:schemeClr val="tx1"/>
          </a:solidFill>
          <a:latin typeface="+mn-lt"/>
          <a:ea typeface="+mn-ea"/>
          <a:cs typeface="+mn-cs"/>
        </a:defRPr>
      </a:lvl1pPr>
      <a:lvl2pPr marL="696473" indent="-267874" algn="l" defTabSz="857198" rtl="0" eaLnBrk="1" latinLnBrk="0" hangingPunct="1">
        <a:spcBef>
          <a:spcPct val="20000"/>
        </a:spcBef>
        <a:buFont typeface="Arial" panose="020B0604020202020204" pitchFamily="34" charset="0"/>
        <a:buChar char="–"/>
        <a:defRPr sz="2625" kern="1200">
          <a:solidFill>
            <a:schemeClr val="tx1"/>
          </a:solidFill>
          <a:latin typeface="+mn-lt"/>
          <a:ea typeface="+mn-ea"/>
          <a:cs typeface="+mn-cs"/>
        </a:defRPr>
      </a:lvl2pPr>
      <a:lvl3pPr marL="1071498" indent="-214299" algn="l" defTabSz="857198" rtl="0" eaLnBrk="1" latinLnBrk="0" hangingPunct="1">
        <a:spcBef>
          <a:spcPct val="20000"/>
        </a:spcBef>
        <a:buFont typeface="Arial" panose="020B0604020202020204" pitchFamily="34" charset="0"/>
        <a:buChar char="•"/>
        <a:defRPr sz="2250" kern="1200">
          <a:solidFill>
            <a:schemeClr val="tx1"/>
          </a:solidFill>
          <a:latin typeface="+mn-lt"/>
          <a:ea typeface="+mn-ea"/>
          <a:cs typeface="+mn-cs"/>
        </a:defRPr>
      </a:lvl3pPr>
      <a:lvl4pPr marL="1500097" indent="-214299" algn="l" defTabSz="857198" rtl="0" eaLnBrk="1" latinLnBrk="0" hangingPunct="1">
        <a:spcBef>
          <a:spcPct val="20000"/>
        </a:spcBef>
        <a:buFont typeface="Arial" panose="020B0604020202020204" pitchFamily="34" charset="0"/>
        <a:buChar char="–"/>
        <a:defRPr sz="1875" kern="1200">
          <a:solidFill>
            <a:schemeClr val="tx1"/>
          </a:solidFill>
          <a:latin typeface="+mn-lt"/>
          <a:ea typeface="+mn-ea"/>
          <a:cs typeface="+mn-cs"/>
        </a:defRPr>
      </a:lvl4pPr>
      <a:lvl5pPr marL="1928695" indent="-214299" algn="l" defTabSz="857198" rtl="0" eaLnBrk="1" latinLnBrk="0" hangingPunct="1">
        <a:spcBef>
          <a:spcPct val="20000"/>
        </a:spcBef>
        <a:buFont typeface="Arial" panose="020B0604020202020204" pitchFamily="34" charset="0"/>
        <a:buChar char="»"/>
        <a:defRPr sz="1875" kern="1200">
          <a:solidFill>
            <a:schemeClr val="tx1"/>
          </a:solidFill>
          <a:latin typeface="+mn-lt"/>
          <a:ea typeface="+mn-ea"/>
          <a:cs typeface="+mn-cs"/>
        </a:defRPr>
      </a:lvl5pPr>
      <a:lvl6pPr marL="2357295" indent="-214299" algn="l" defTabSz="857198" rtl="0" eaLnBrk="1" latinLnBrk="0" hangingPunct="1">
        <a:spcBef>
          <a:spcPct val="20000"/>
        </a:spcBef>
        <a:buFont typeface="Arial" panose="020B0604020202020204" pitchFamily="34" charset="0"/>
        <a:buChar char="•"/>
        <a:defRPr sz="1875" kern="1200">
          <a:solidFill>
            <a:schemeClr val="tx1"/>
          </a:solidFill>
          <a:latin typeface="+mn-lt"/>
          <a:ea typeface="+mn-ea"/>
          <a:cs typeface="+mn-cs"/>
        </a:defRPr>
      </a:lvl6pPr>
      <a:lvl7pPr marL="2785894" indent="-214299" algn="l" defTabSz="857198" rtl="0" eaLnBrk="1" latinLnBrk="0" hangingPunct="1">
        <a:spcBef>
          <a:spcPct val="20000"/>
        </a:spcBef>
        <a:buFont typeface="Arial" panose="020B0604020202020204" pitchFamily="34" charset="0"/>
        <a:buChar char="•"/>
        <a:defRPr sz="1875" kern="1200">
          <a:solidFill>
            <a:schemeClr val="tx1"/>
          </a:solidFill>
          <a:latin typeface="+mn-lt"/>
          <a:ea typeface="+mn-ea"/>
          <a:cs typeface="+mn-cs"/>
        </a:defRPr>
      </a:lvl7pPr>
      <a:lvl8pPr marL="3214493" indent="-214299" algn="l" defTabSz="857198" rtl="0" eaLnBrk="1" latinLnBrk="0" hangingPunct="1">
        <a:spcBef>
          <a:spcPct val="20000"/>
        </a:spcBef>
        <a:buFont typeface="Arial" panose="020B0604020202020204" pitchFamily="34" charset="0"/>
        <a:buChar char="•"/>
        <a:defRPr sz="1875" kern="1200">
          <a:solidFill>
            <a:schemeClr val="tx1"/>
          </a:solidFill>
          <a:latin typeface="+mn-lt"/>
          <a:ea typeface="+mn-ea"/>
          <a:cs typeface="+mn-cs"/>
        </a:defRPr>
      </a:lvl8pPr>
      <a:lvl9pPr marL="3643092" indent="-214299" algn="l" defTabSz="857198" rtl="0" eaLnBrk="1" latinLnBrk="0" hangingPunct="1">
        <a:spcBef>
          <a:spcPct val="20000"/>
        </a:spcBef>
        <a:buFont typeface="Arial" panose="020B0604020202020204" pitchFamily="34" charset="0"/>
        <a:buChar char="•"/>
        <a:defRPr sz="1875" kern="1200">
          <a:solidFill>
            <a:schemeClr val="tx1"/>
          </a:solidFill>
          <a:latin typeface="+mn-lt"/>
          <a:ea typeface="+mn-ea"/>
          <a:cs typeface="+mn-cs"/>
        </a:defRPr>
      </a:lvl9pPr>
    </p:bodyStyle>
    <p:otherStyle>
      <a:defPPr>
        <a:defRPr lang="en-US"/>
      </a:defPPr>
      <a:lvl1pPr marL="0" algn="l" defTabSz="857198" rtl="0" eaLnBrk="1" latinLnBrk="0" hangingPunct="1">
        <a:defRPr sz="1687" kern="1200">
          <a:solidFill>
            <a:schemeClr val="tx1"/>
          </a:solidFill>
          <a:latin typeface="+mn-lt"/>
          <a:ea typeface="+mn-ea"/>
          <a:cs typeface="+mn-cs"/>
        </a:defRPr>
      </a:lvl1pPr>
      <a:lvl2pPr marL="428599" algn="l" defTabSz="857198" rtl="0" eaLnBrk="1" latinLnBrk="0" hangingPunct="1">
        <a:defRPr sz="1687" kern="1200">
          <a:solidFill>
            <a:schemeClr val="tx1"/>
          </a:solidFill>
          <a:latin typeface="+mn-lt"/>
          <a:ea typeface="+mn-ea"/>
          <a:cs typeface="+mn-cs"/>
        </a:defRPr>
      </a:lvl2pPr>
      <a:lvl3pPr marL="857198" algn="l" defTabSz="857198" rtl="0" eaLnBrk="1" latinLnBrk="0" hangingPunct="1">
        <a:defRPr sz="1687" kern="1200">
          <a:solidFill>
            <a:schemeClr val="tx1"/>
          </a:solidFill>
          <a:latin typeface="+mn-lt"/>
          <a:ea typeface="+mn-ea"/>
          <a:cs typeface="+mn-cs"/>
        </a:defRPr>
      </a:lvl3pPr>
      <a:lvl4pPr marL="1285797" algn="l" defTabSz="857198" rtl="0" eaLnBrk="1" latinLnBrk="0" hangingPunct="1">
        <a:defRPr sz="1687" kern="1200">
          <a:solidFill>
            <a:schemeClr val="tx1"/>
          </a:solidFill>
          <a:latin typeface="+mn-lt"/>
          <a:ea typeface="+mn-ea"/>
          <a:cs typeface="+mn-cs"/>
        </a:defRPr>
      </a:lvl4pPr>
      <a:lvl5pPr marL="1714396" algn="l" defTabSz="857198" rtl="0" eaLnBrk="1" latinLnBrk="0" hangingPunct="1">
        <a:defRPr sz="1687" kern="1200">
          <a:solidFill>
            <a:schemeClr val="tx1"/>
          </a:solidFill>
          <a:latin typeface="+mn-lt"/>
          <a:ea typeface="+mn-ea"/>
          <a:cs typeface="+mn-cs"/>
        </a:defRPr>
      </a:lvl5pPr>
      <a:lvl6pPr marL="2142995" algn="l" defTabSz="857198" rtl="0" eaLnBrk="1" latinLnBrk="0" hangingPunct="1">
        <a:defRPr sz="1687" kern="1200">
          <a:solidFill>
            <a:schemeClr val="tx1"/>
          </a:solidFill>
          <a:latin typeface="+mn-lt"/>
          <a:ea typeface="+mn-ea"/>
          <a:cs typeface="+mn-cs"/>
        </a:defRPr>
      </a:lvl6pPr>
      <a:lvl7pPr marL="2571595" algn="l" defTabSz="857198" rtl="0" eaLnBrk="1" latinLnBrk="0" hangingPunct="1">
        <a:defRPr sz="1687" kern="1200">
          <a:solidFill>
            <a:schemeClr val="tx1"/>
          </a:solidFill>
          <a:latin typeface="+mn-lt"/>
          <a:ea typeface="+mn-ea"/>
          <a:cs typeface="+mn-cs"/>
        </a:defRPr>
      </a:lvl7pPr>
      <a:lvl8pPr marL="3000193" algn="l" defTabSz="857198" rtl="0" eaLnBrk="1" latinLnBrk="0" hangingPunct="1">
        <a:defRPr sz="1687" kern="1200">
          <a:solidFill>
            <a:schemeClr val="tx1"/>
          </a:solidFill>
          <a:latin typeface="+mn-lt"/>
          <a:ea typeface="+mn-ea"/>
          <a:cs typeface="+mn-cs"/>
        </a:defRPr>
      </a:lvl8pPr>
      <a:lvl9pPr marL="3428792" algn="l" defTabSz="857198" rtl="0" eaLnBrk="1" latinLnBrk="0" hangingPunct="1">
        <a:defRPr sz="1687"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ZoneTexte 2"/>
          <p:cNvSpPr txBox="1"/>
          <p:nvPr userDrawn="1"/>
        </p:nvSpPr>
        <p:spPr>
          <a:xfrm>
            <a:off x="11517550" y="6608954"/>
            <a:ext cx="504689" cy="215444"/>
          </a:xfrm>
          <a:prstGeom prst="rect">
            <a:avLst/>
          </a:prstGeom>
          <a:noFill/>
        </p:spPr>
        <p:txBody>
          <a:bodyPr wrap="square" rtlCol="0">
            <a:spAutoFit/>
          </a:bodyPr>
          <a:lstStyle/>
          <a:p>
            <a:fld id="{A27C1B72-A9A3-4E52-BF8B-A8DC78E29680}" type="slidenum">
              <a:rPr kumimoji="0" lang="fr-FR" sz="800" b="0" i="0" u="none" strike="noStrike" kern="1200" cap="none" normalizeH="0" baseline="0" smtClean="0">
                <a:ln>
                  <a:noFill/>
                </a:ln>
                <a:solidFill>
                  <a:schemeClr val="bg1">
                    <a:lumMod val="50000"/>
                  </a:schemeClr>
                </a:solidFill>
                <a:effectLst/>
                <a:latin typeface="Arial" pitchFamily="20" charset="0"/>
                <a:ea typeface="Arial" pitchFamily="20" charset="0"/>
                <a:cs typeface="Arial" pitchFamily="20" charset="0"/>
              </a:rPr>
              <a:t>‹#›</a:t>
            </a:fld>
            <a:endParaRPr kumimoji="0" lang="fr-FR" sz="667" b="0" i="0" u="none" strike="noStrike" kern="1200" cap="none" normalizeH="0" baseline="0">
              <a:ln>
                <a:noFill/>
              </a:ln>
              <a:solidFill>
                <a:schemeClr val="bg1">
                  <a:lumMod val="50000"/>
                </a:schemeClr>
              </a:solidFill>
              <a:effectLst/>
              <a:latin typeface="Arial" pitchFamily="20" charset="0"/>
              <a:ea typeface="Arial" pitchFamily="20" charset="0"/>
              <a:cs typeface="Arial" pitchFamily="20" charset="0"/>
            </a:endParaRPr>
          </a:p>
        </p:txBody>
      </p:sp>
    </p:spTree>
    <p:extLst>
      <p:ext uri="{BB962C8B-B14F-4D97-AF65-F5344CB8AC3E}">
        <p14:creationId xmlns:p14="http://schemas.microsoft.com/office/powerpoint/2010/main" val="2370240581"/>
      </p:ext>
    </p:extLst>
  </p:cSld>
  <p:clrMap bg1="lt1" tx1="dk1" bg2="lt2" tx2="dk2" accent1="accent1" accent2="accent2" accent3="accent3" accent4="accent4" accent5="accent5" accent6="accent6" hlink="hlink" folHlink="folHlink"/>
  <p:sldLayoutIdLst>
    <p:sldLayoutId id="2147483797" r:id="rId1"/>
  </p:sldLayoutIdLst>
  <p:txStyles>
    <p:titleStyle>
      <a:lvl1pPr algn="ctr" defTabSz="457175" rtl="0" eaLnBrk="1" latinLnBrk="0" hangingPunct="1">
        <a:spcBef>
          <a:spcPct val="0"/>
        </a:spcBef>
        <a:buNone/>
        <a:defRPr lang="en-US" sz="2800" b="1" i="1" kern="1200" cap="all" baseline="0" dirty="0">
          <a:solidFill>
            <a:srgbClr val="27509B"/>
          </a:solidFill>
          <a:latin typeface="Arial Black" panose="020B0A04020102020204" pitchFamily="34" charset="0"/>
          <a:ea typeface="+mj-ea"/>
          <a:cs typeface="Arial" panose="020B0604020202020204" pitchFamily="34" charset="0"/>
        </a:defRPr>
      </a:lvl1pPr>
    </p:titleStyle>
    <p:bodyStyle>
      <a:lvl1pPr marL="0" indent="0" algn="l" defTabSz="457175" rtl="0" eaLnBrk="1" latinLnBrk="0" hangingPunct="1">
        <a:spcBef>
          <a:spcPct val="20000"/>
        </a:spcBef>
        <a:buFont typeface="Arial"/>
        <a:buNone/>
        <a:defRPr lang="en-GB" sz="1600" kern="1200" noProof="0" dirty="0" smtClean="0">
          <a:solidFill>
            <a:srgbClr val="595959"/>
          </a:solidFill>
          <a:latin typeface="Arial"/>
          <a:ea typeface="+mn-ea"/>
          <a:cs typeface="Arial"/>
        </a:defRPr>
      </a:lvl1pPr>
      <a:lvl2pPr marL="742910" indent="-285735" algn="l" defTabSz="457175" rtl="0" eaLnBrk="1" latinLnBrk="0" hangingPunct="1">
        <a:spcBef>
          <a:spcPct val="20000"/>
        </a:spcBef>
        <a:buFont typeface="Arial"/>
        <a:buChar char="–"/>
        <a:defRPr lang="en-GB" sz="1401" kern="1200" noProof="0" dirty="0" smtClean="0">
          <a:solidFill>
            <a:srgbClr val="595959"/>
          </a:solidFill>
          <a:latin typeface="Arial"/>
          <a:ea typeface="+mn-ea"/>
          <a:cs typeface="Arial"/>
        </a:defRPr>
      </a:lvl2pPr>
      <a:lvl3pPr marL="1142938" indent="-228587" algn="l" defTabSz="457175" rtl="0" eaLnBrk="1" latinLnBrk="0" hangingPunct="1">
        <a:spcBef>
          <a:spcPct val="20000"/>
        </a:spcBef>
        <a:buFont typeface="Arial"/>
        <a:buChar char="•"/>
        <a:defRPr sz="2400" kern="1200">
          <a:solidFill>
            <a:schemeClr val="tx1"/>
          </a:solidFill>
          <a:latin typeface="+mn-lt"/>
          <a:ea typeface="+mn-ea"/>
          <a:cs typeface="+mn-cs"/>
        </a:defRPr>
      </a:lvl3pPr>
      <a:lvl4pPr marL="1600113" indent="-228587" algn="l" defTabSz="457175" rtl="0" eaLnBrk="1" latinLnBrk="0" hangingPunct="1">
        <a:spcBef>
          <a:spcPct val="20000"/>
        </a:spcBef>
        <a:buFont typeface="Arial"/>
        <a:buChar char="–"/>
        <a:defRPr sz="2000" kern="1200">
          <a:solidFill>
            <a:schemeClr val="tx1"/>
          </a:solidFill>
          <a:latin typeface="+mn-lt"/>
          <a:ea typeface="+mn-ea"/>
          <a:cs typeface="+mn-cs"/>
        </a:defRPr>
      </a:lvl4pPr>
      <a:lvl5pPr marL="2057288" indent="-228587" algn="l" defTabSz="457175" rtl="0" eaLnBrk="1" latinLnBrk="0" hangingPunct="1">
        <a:spcBef>
          <a:spcPct val="20000"/>
        </a:spcBef>
        <a:buFont typeface="Arial"/>
        <a:buChar char="»"/>
        <a:defRPr sz="2000" kern="1200">
          <a:solidFill>
            <a:schemeClr val="tx1"/>
          </a:solidFill>
          <a:latin typeface="+mn-lt"/>
          <a:ea typeface="+mn-ea"/>
          <a:cs typeface="+mn-cs"/>
        </a:defRPr>
      </a:lvl5pPr>
      <a:lvl6pPr marL="2514463" indent="-228587" algn="l" defTabSz="457175" rtl="0" eaLnBrk="1" latinLnBrk="0" hangingPunct="1">
        <a:spcBef>
          <a:spcPct val="20000"/>
        </a:spcBef>
        <a:buFont typeface="Arial"/>
        <a:buChar char="•"/>
        <a:defRPr sz="2000" kern="1200">
          <a:solidFill>
            <a:schemeClr val="tx1"/>
          </a:solidFill>
          <a:latin typeface="+mn-lt"/>
          <a:ea typeface="+mn-ea"/>
          <a:cs typeface="+mn-cs"/>
        </a:defRPr>
      </a:lvl6pPr>
      <a:lvl7pPr marL="2971639" indent="-228587" algn="l" defTabSz="457175" rtl="0" eaLnBrk="1" latinLnBrk="0" hangingPunct="1">
        <a:spcBef>
          <a:spcPct val="20000"/>
        </a:spcBef>
        <a:buFont typeface="Arial"/>
        <a:buChar char="•"/>
        <a:defRPr sz="2000" kern="1200">
          <a:solidFill>
            <a:schemeClr val="tx1"/>
          </a:solidFill>
          <a:latin typeface="+mn-lt"/>
          <a:ea typeface="+mn-ea"/>
          <a:cs typeface="+mn-cs"/>
        </a:defRPr>
      </a:lvl7pPr>
      <a:lvl8pPr marL="3428813" indent="-228587" algn="l" defTabSz="457175" rtl="0" eaLnBrk="1" latinLnBrk="0" hangingPunct="1">
        <a:spcBef>
          <a:spcPct val="20000"/>
        </a:spcBef>
        <a:buFont typeface="Arial"/>
        <a:buChar char="•"/>
        <a:defRPr sz="2000" kern="1200">
          <a:solidFill>
            <a:schemeClr val="tx1"/>
          </a:solidFill>
          <a:latin typeface="+mn-lt"/>
          <a:ea typeface="+mn-ea"/>
          <a:cs typeface="+mn-cs"/>
        </a:defRPr>
      </a:lvl8pPr>
      <a:lvl9pPr marL="3885989" indent="-228587" algn="l" defTabSz="457175"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75" rtl="0" eaLnBrk="1" latinLnBrk="0" hangingPunct="1">
        <a:defRPr sz="1800" kern="1200">
          <a:solidFill>
            <a:schemeClr val="tx1"/>
          </a:solidFill>
          <a:latin typeface="+mn-lt"/>
          <a:ea typeface="+mn-ea"/>
          <a:cs typeface="+mn-cs"/>
        </a:defRPr>
      </a:lvl1pPr>
      <a:lvl2pPr marL="457175" algn="l" defTabSz="457175" rtl="0" eaLnBrk="1" latinLnBrk="0" hangingPunct="1">
        <a:defRPr sz="1800" kern="1200">
          <a:solidFill>
            <a:schemeClr val="tx1"/>
          </a:solidFill>
          <a:latin typeface="+mn-lt"/>
          <a:ea typeface="+mn-ea"/>
          <a:cs typeface="+mn-cs"/>
        </a:defRPr>
      </a:lvl2pPr>
      <a:lvl3pPr marL="914351" algn="l" defTabSz="457175" rtl="0" eaLnBrk="1" latinLnBrk="0" hangingPunct="1">
        <a:defRPr sz="1800" kern="1200">
          <a:solidFill>
            <a:schemeClr val="tx1"/>
          </a:solidFill>
          <a:latin typeface="+mn-lt"/>
          <a:ea typeface="+mn-ea"/>
          <a:cs typeface="+mn-cs"/>
        </a:defRPr>
      </a:lvl3pPr>
      <a:lvl4pPr marL="1371526" algn="l" defTabSz="457175" rtl="0" eaLnBrk="1" latinLnBrk="0" hangingPunct="1">
        <a:defRPr sz="1800" kern="1200">
          <a:solidFill>
            <a:schemeClr val="tx1"/>
          </a:solidFill>
          <a:latin typeface="+mn-lt"/>
          <a:ea typeface="+mn-ea"/>
          <a:cs typeface="+mn-cs"/>
        </a:defRPr>
      </a:lvl4pPr>
      <a:lvl5pPr marL="1828701" algn="l" defTabSz="457175" rtl="0" eaLnBrk="1" latinLnBrk="0" hangingPunct="1">
        <a:defRPr sz="1800" kern="1200">
          <a:solidFill>
            <a:schemeClr val="tx1"/>
          </a:solidFill>
          <a:latin typeface="+mn-lt"/>
          <a:ea typeface="+mn-ea"/>
          <a:cs typeface="+mn-cs"/>
        </a:defRPr>
      </a:lvl5pPr>
      <a:lvl6pPr marL="2285876" algn="l" defTabSz="457175" rtl="0" eaLnBrk="1" latinLnBrk="0" hangingPunct="1">
        <a:defRPr sz="1800" kern="1200">
          <a:solidFill>
            <a:schemeClr val="tx1"/>
          </a:solidFill>
          <a:latin typeface="+mn-lt"/>
          <a:ea typeface="+mn-ea"/>
          <a:cs typeface="+mn-cs"/>
        </a:defRPr>
      </a:lvl6pPr>
      <a:lvl7pPr marL="2743051" algn="l" defTabSz="457175" rtl="0" eaLnBrk="1" latinLnBrk="0" hangingPunct="1">
        <a:defRPr sz="1800" kern="1200">
          <a:solidFill>
            <a:schemeClr val="tx1"/>
          </a:solidFill>
          <a:latin typeface="+mn-lt"/>
          <a:ea typeface="+mn-ea"/>
          <a:cs typeface="+mn-cs"/>
        </a:defRPr>
      </a:lvl7pPr>
      <a:lvl8pPr marL="3200226" algn="l" defTabSz="457175" rtl="0" eaLnBrk="1" latinLnBrk="0" hangingPunct="1">
        <a:defRPr sz="1800" kern="1200">
          <a:solidFill>
            <a:schemeClr val="tx1"/>
          </a:solidFill>
          <a:latin typeface="+mn-lt"/>
          <a:ea typeface="+mn-ea"/>
          <a:cs typeface="+mn-cs"/>
        </a:defRPr>
      </a:lvl8pPr>
      <a:lvl9pPr marL="3657402" algn="l" defTabSz="45717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4.xml"/><Relationship Id="rId4" Type="http://schemas.openxmlformats.org/officeDocument/2006/relationships/hyperlink" Target="mailto:Raymond.Cotton@Michelin.com" TargetMode="Externa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slide" Target="slide4.xml"/><Relationship Id="rId7" Type="http://schemas.openxmlformats.org/officeDocument/2006/relationships/slide" Target="slide9.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slide" Target="slide7.xml"/><Relationship Id="rId5" Type="http://schemas.openxmlformats.org/officeDocument/2006/relationships/slide" Target="slide6.xml"/><Relationship Id="rId4" Type="http://schemas.openxmlformats.org/officeDocument/2006/relationships/slide" Target="slide5.xml"/><Relationship Id="rId9"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5.xml"/><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1.svg"/><Relationship Id="rId3" Type="http://schemas.openxmlformats.org/officeDocument/2006/relationships/image" Target="../media/image11.svg"/><Relationship Id="rId7" Type="http://schemas.openxmlformats.org/officeDocument/2006/relationships/image" Target="../media/image15.svg"/><Relationship Id="rId12" Type="http://schemas.openxmlformats.org/officeDocument/2006/relationships/image" Target="../media/image20.png"/><Relationship Id="rId2" Type="http://schemas.openxmlformats.org/officeDocument/2006/relationships/image" Target="../media/image10.png"/><Relationship Id="rId1" Type="http://schemas.openxmlformats.org/officeDocument/2006/relationships/slideLayout" Target="../slideLayouts/slideLayout12.xml"/><Relationship Id="rId6" Type="http://schemas.openxmlformats.org/officeDocument/2006/relationships/image" Target="../media/image14.png"/><Relationship Id="rId11" Type="http://schemas.openxmlformats.org/officeDocument/2006/relationships/image" Target="../media/image19.svg"/><Relationship Id="rId5" Type="http://schemas.openxmlformats.org/officeDocument/2006/relationships/image" Target="../media/image13.sv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svg"/><Relationship Id="rId1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hyperlink" Target="https://natural-resources.canada.ca/energy-efficiency/transportation-alternative-fuels/greening-freight-programs/green-freight-program/green-freight-program-applicants-guide-stream-1/24808" TargetMode="External"/><Relationship Id="rId2" Type="http://schemas.openxmlformats.org/officeDocument/2006/relationships/notesSlide" Target="../notesSlides/notesSlide3.xml"/><Relationship Id="rId1" Type="http://schemas.openxmlformats.org/officeDocument/2006/relationships/slideLayout" Target="../slideLayouts/slideLayout14.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23.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EB3A3850-6E55-EA67-73E6-B944BEBBD585}"/>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A543023C-FD74-C659-3240-37CFE9B1F844}"/>
              </a:ext>
            </a:extLst>
          </p:cNvPr>
          <p:cNvSpPr txBox="1"/>
          <p:nvPr/>
        </p:nvSpPr>
        <p:spPr>
          <a:xfrm>
            <a:off x="1284903" y="1351641"/>
            <a:ext cx="10033130" cy="4979825"/>
          </a:xfrm>
          <a:prstGeom prst="rect">
            <a:avLst/>
          </a:prstGeom>
          <a:noFill/>
        </p:spPr>
        <p:txBody>
          <a:bodyPr wrap="square">
            <a:spAutoFit/>
          </a:bodyPr>
          <a:lstStyle/>
          <a:p>
            <a:pPr defTabSz="1142902">
              <a:spcBef>
                <a:spcPct val="20000"/>
              </a:spcBef>
              <a:defRPr/>
            </a:pPr>
            <a:endParaRPr lang="en-US" sz="2000" dirty="0">
              <a:solidFill>
                <a:schemeClr val="bg1"/>
              </a:solidFill>
              <a:effectLst>
                <a:outerShdw blurRad="38100" dist="38100" dir="2700000" algn="tl">
                  <a:srgbClr val="000000">
                    <a:alpha val="43137"/>
                  </a:srgbClr>
                </a:outerShdw>
              </a:effectLst>
              <a:latin typeface="Segoe UI Light" panose="020B0502040204020203" pitchFamily="34" charset="0"/>
              <a:cs typeface="Segoe UI Light" panose="020B0502040204020203" pitchFamily="34" charset="0"/>
            </a:endParaRPr>
          </a:p>
          <a:p>
            <a:pPr defTabSz="1142902">
              <a:spcBef>
                <a:spcPct val="20000"/>
              </a:spcBef>
              <a:defRPr/>
            </a:pPr>
            <a:r>
              <a:rPr lang="en-US" sz="2000" b="1" dirty="0">
                <a:solidFill>
                  <a:schemeClr val="tx2"/>
                </a:solidFill>
                <a:latin typeface="Segoe UI Semibold" panose="020B0702040204020203" pitchFamily="34" charset="0"/>
                <a:cs typeface="Segoe UI Semibold" panose="020B0702040204020203" pitchFamily="34" charset="0"/>
              </a:rPr>
              <a:t>Michelin’s</a:t>
            </a:r>
            <a:r>
              <a:rPr lang="en-US" sz="2000" b="1" dirty="0">
                <a:solidFill>
                  <a:schemeClr val="tx2"/>
                </a:solidFill>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 </a:t>
            </a:r>
            <a:r>
              <a:rPr lang="en-US" sz="2000" b="1" dirty="0" err="1">
                <a:solidFill>
                  <a:schemeClr val="tx2"/>
                </a:solidFill>
                <a:latin typeface="Segoe UI Semibold" panose="020B0702040204020203" pitchFamily="34" charset="0"/>
                <a:cs typeface="Segoe UI Semibold" panose="020B0702040204020203" pitchFamily="34" charset="0"/>
              </a:rPr>
              <a:t>GreenerFleets</a:t>
            </a:r>
            <a:r>
              <a:rPr lang="en-US" sz="2000" b="1" dirty="0">
                <a:solidFill>
                  <a:schemeClr val="tx2"/>
                </a:solidFill>
                <a:latin typeface="Segoe UI Semibold" panose="020B0702040204020203" pitchFamily="34" charset="0"/>
                <a:cs typeface="Segoe UI Semibold" panose="020B0702040204020203" pitchFamily="34" charset="0"/>
              </a:rPr>
              <a:t>’</a:t>
            </a:r>
            <a:r>
              <a:rPr lang="en-US" sz="2000" b="1" dirty="0">
                <a:solidFill>
                  <a:schemeClr val="tx2"/>
                </a:solidFill>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 </a:t>
            </a:r>
            <a:r>
              <a:rPr lang="en-US" sz="2000" dirty="0">
                <a:solidFill>
                  <a:schemeClr val="tx2"/>
                </a:solidFill>
                <a:latin typeface="Segoe UI Light" panose="020B0502040204020203" pitchFamily="34" charset="0"/>
                <a:cs typeface="Segoe UI Light" panose="020B0502040204020203" pitchFamily="34" charset="0"/>
              </a:rPr>
              <a:t>Comment to </a:t>
            </a:r>
          </a:p>
          <a:p>
            <a:pPr defTabSz="1142902">
              <a:spcBef>
                <a:spcPct val="20000"/>
              </a:spcBef>
              <a:defRPr/>
            </a:pPr>
            <a:endParaRPr lang="en-US" sz="2400" dirty="0">
              <a:solidFill>
                <a:schemeClr val="accent1"/>
              </a:solidFill>
              <a:effectLst>
                <a:outerShdw blurRad="38100" dist="38100" dir="2700000" algn="tl">
                  <a:srgbClr val="000000">
                    <a:alpha val="43137"/>
                  </a:srgbClr>
                </a:outerShdw>
              </a:effectLst>
              <a:latin typeface="Segoe UI Light" panose="020B0502040204020203" pitchFamily="34" charset="0"/>
              <a:cs typeface="Segoe UI Light" panose="020B0502040204020203" pitchFamily="34" charset="0"/>
            </a:endParaRPr>
          </a:p>
          <a:p>
            <a:pPr defTabSz="1142902">
              <a:spcBef>
                <a:spcPct val="20000"/>
              </a:spcBef>
              <a:defRPr/>
            </a:pPr>
            <a:r>
              <a:rPr lang="en-US" sz="2400" b="1" dirty="0">
                <a:solidFill>
                  <a:schemeClr val="accent1"/>
                </a:solidFill>
                <a:effectLst>
                  <a:outerShdw blurRad="38100" dist="38100" dir="2700000" algn="tl">
                    <a:srgbClr val="000000">
                      <a:alpha val="43137"/>
                    </a:srgbClr>
                  </a:outerShdw>
                </a:effectLst>
                <a:latin typeface="Segoe UI Light" panose="020B0502040204020203" pitchFamily="34" charset="0"/>
                <a:cs typeface="Segoe UI Light" panose="020B0502040204020203" pitchFamily="34" charset="0"/>
              </a:rPr>
              <a:t>The State of California’s Draft Priority Climate Action Plan</a:t>
            </a:r>
          </a:p>
          <a:p>
            <a:pPr defTabSz="1142902">
              <a:spcBef>
                <a:spcPct val="20000"/>
              </a:spcBef>
              <a:defRPr/>
            </a:pPr>
            <a:r>
              <a:rPr lang="en-US" sz="2000" dirty="0">
                <a:latin typeface="Segoe UI Light" panose="020B0502040204020203" pitchFamily="34" charset="0"/>
                <a:cs typeface="Segoe UI Light" panose="020B0502040204020203" pitchFamily="34" charset="0"/>
              </a:rPr>
              <a:t>Created under </a:t>
            </a:r>
          </a:p>
          <a:p>
            <a:pPr defTabSz="1142902">
              <a:spcBef>
                <a:spcPct val="20000"/>
              </a:spcBef>
              <a:defRPr/>
            </a:pPr>
            <a:r>
              <a:rPr lang="en-US" sz="2000" dirty="0">
                <a:latin typeface="Segoe UI Light" panose="020B0502040204020203" pitchFamily="34" charset="0"/>
                <a:cs typeface="Segoe UI Light" panose="020B0502040204020203" pitchFamily="34" charset="0"/>
              </a:rPr>
              <a:t>The U.S. Environmental Protection Agency’s Climate Pollution Reduction Grants Program</a:t>
            </a:r>
          </a:p>
          <a:p>
            <a:pPr defTabSz="1142902">
              <a:spcBef>
                <a:spcPct val="20000"/>
              </a:spcBef>
              <a:defRPr/>
            </a:pPr>
            <a:endParaRPr lang="en-US" sz="2000" dirty="0">
              <a:latin typeface="Segoe UI Light" panose="020B0502040204020203" pitchFamily="34" charset="0"/>
              <a:cs typeface="Segoe UI Light" panose="020B0502040204020203" pitchFamily="34" charset="0"/>
            </a:endParaRPr>
          </a:p>
          <a:p>
            <a:pPr defTabSz="1142902">
              <a:spcBef>
                <a:spcPct val="20000"/>
              </a:spcBef>
              <a:defRPr/>
            </a:pPr>
            <a:endParaRPr lang="en-US" sz="2000" dirty="0">
              <a:latin typeface="Segoe UI Light" panose="020B0502040204020203" pitchFamily="34" charset="0"/>
              <a:cs typeface="Segoe UI Light" panose="020B0502040204020203" pitchFamily="34" charset="0"/>
            </a:endParaRPr>
          </a:p>
          <a:p>
            <a:pPr defTabSz="1142902">
              <a:spcBef>
                <a:spcPct val="20000"/>
              </a:spcBef>
              <a:defRPr/>
            </a:pPr>
            <a:endParaRPr lang="en-US" sz="2000" dirty="0">
              <a:latin typeface="Segoe UI Light" panose="020B0502040204020203" pitchFamily="34" charset="0"/>
              <a:cs typeface="Segoe UI Light" panose="020B0502040204020203" pitchFamily="34" charset="0"/>
            </a:endParaRPr>
          </a:p>
          <a:p>
            <a:pPr defTabSz="1142902">
              <a:spcBef>
                <a:spcPct val="20000"/>
              </a:spcBef>
              <a:defRPr/>
            </a:pPr>
            <a:r>
              <a:rPr lang="en-US" sz="2000" dirty="0">
                <a:latin typeface="Segoe UI Light" panose="020B0502040204020203" pitchFamily="34" charset="0"/>
                <a:cs typeface="Segoe UI Light" panose="020B0502040204020203" pitchFamily="34" charset="0"/>
              </a:rPr>
              <a:t>Feb 11, 2024</a:t>
            </a:r>
          </a:p>
          <a:p>
            <a:pPr defTabSz="1142902">
              <a:spcBef>
                <a:spcPct val="20000"/>
              </a:spcBef>
              <a:defRPr/>
            </a:pPr>
            <a:endParaRPr lang="en-US" sz="2000" dirty="0">
              <a:solidFill>
                <a:schemeClr val="tx1">
                  <a:lumMod val="50000"/>
                  <a:lumOff val="50000"/>
                </a:schemeClr>
              </a:solidFill>
              <a:effectLst>
                <a:outerShdw blurRad="38100" dist="38100" dir="2700000" algn="tl">
                  <a:srgbClr val="000000">
                    <a:alpha val="43137"/>
                  </a:srgbClr>
                </a:outerShdw>
              </a:effectLst>
              <a:latin typeface="Segoe UI Light" panose="020B0502040204020203" pitchFamily="34" charset="0"/>
              <a:cs typeface="Segoe UI Light" panose="020B0502040204020203" pitchFamily="34" charset="0"/>
            </a:endParaRPr>
          </a:p>
          <a:p>
            <a:pPr defTabSz="1142902">
              <a:spcBef>
                <a:spcPct val="20000"/>
              </a:spcBef>
              <a:defRPr/>
            </a:pPr>
            <a:endParaRPr lang="en-US" sz="2000" dirty="0">
              <a:solidFill>
                <a:schemeClr val="tx1">
                  <a:lumMod val="50000"/>
                  <a:lumOff val="50000"/>
                </a:schemeClr>
              </a:solidFill>
              <a:effectLst>
                <a:outerShdw blurRad="38100" dist="38100" dir="2700000" algn="tl">
                  <a:srgbClr val="000000">
                    <a:alpha val="43137"/>
                  </a:srgbClr>
                </a:outerShdw>
              </a:effectLst>
              <a:latin typeface="Segoe UI Light" panose="020B0502040204020203" pitchFamily="34" charset="0"/>
              <a:cs typeface="Segoe UI Light" panose="020B0502040204020203" pitchFamily="34" charset="0"/>
            </a:endParaRPr>
          </a:p>
          <a:p>
            <a:pPr marL="457200" indent="-457200" defTabSz="1142902">
              <a:spcBef>
                <a:spcPct val="20000"/>
              </a:spcBef>
              <a:buAutoNum type="arabicPeriod"/>
              <a:defRPr/>
            </a:pPr>
            <a:endParaRPr lang="en-US" sz="2000" dirty="0">
              <a:solidFill>
                <a:schemeClr val="tx1">
                  <a:lumMod val="50000"/>
                  <a:lumOff val="50000"/>
                </a:schemeClr>
              </a:solidFill>
              <a:effectLst>
                <a:outerShdw blurRad="38100" dist="38100" dir="2700000" algn="tl">
                  <a:srgbClr val="000000">
                    <a:alpha val="43137"/>
                  </a:srgbClr>
                </a:outerShdw>
              </a:effectLst>
              <a:latin typeface="Segoe UI Light" panose="020B0502040204020203" pitchFamily="34" charset="0"/>
              <a:cs typeface="Segoe UI Light" panose="020B0502040204020203" pitchFamily="34" charset="0"/>
            </a:endParaRPr>
          </a:p>
        </p:txBody>
      </p:sp>
      <p:sp>
        <p:nvSpPr>
          <p:cNvPr id="2" name="TextBox 1">
            <a:extLst>
              <a:ext uri="{FF2B5EF4-FFF2-40B4-BE49-F238E27FC236}">
                <a16:creationId xmlns:a16="http://schemas.microsoft.com/office/drawing/2014/main" id="{FE07EF80-CD46-3157-E26B-10E98337DD76}"/>
              </a:ext>
            </a:extLst>
          </p:cNvPr>
          <p:cNvSpPr txBox="1"/>
          <p:nvPr/>
        </p:nvSpPr>
        <p:spPr>
          <a:xfrm>
            <a:off x="1284903" y="6011134"/>
            <a:ext cx="10274560" cy="369332"/>
          </a:xfrm>
          <a:prstGeom prst="rect">
            <a:avLst/>
          </a:prstGeom>
          <a:solidFill>
            <a:srgbClr val="FFFF00"/>
          </a:solidFill>
        </p:spPr>
        <p:txBody>
          <a:bodyPr wrap="square" rtlCol="0">
            <a:spAutoFit/>
          </a:bodyPr>
          <a:lstStyle/>
          <a:p>
            <a:pPr algn="ctr"/>
            <a:r>
              <a:rPr lang="en-US" dirty="0"/>
              <a:t>This document contains confidential or proprietary business information; not for public circulation</a:t>
            </a:r>
          </a:p>
        </p:txBody>
      </p:sp>
      <p:pic>
        <p:nvPicPr>
          <p:cNvPr id="6" name="Picture 5">
            <a:extLst>
              <a:ext uri="{FF2B5EF4-FFF2-40B4-BE49-F238E27FC236}">
                <a16:creationId xmlns:a16="http://schemas.microsoft.com/office/drawing/2014/main" id="{6C5B75BE-3C43-BDB0-F18C-2A9F1ED93D85}"/>
              </a:ext>
            </a:extLst>
          </p:cNvPr>
          <p:cNvPicPr>
            <a:picLocks noChangeAspect="1"/>
          </p:cNvPicPr>
          <p:nvPr/>
        </p:nvPicPr>
        <p:blipFill>
          <a:blip r:embed="rId2"/>
          <a:stretch>
            <a:fillRect/>
          </a:stretch>
        </p:blipFill>
        <p:spPr>
          <a:xfrm>
            <a:off x="8313576" y="403203"/>
            <a:ext cx="3370300" cy="733577"/>
          </a:xfrm>
          <a:prstGeom prst="rect">
            <a:avLst/>
          </a:prstGeom>
        </p:spPr>
      </p:pic>
    </p:spTree>
    <p:extLst>
      <p:ext uri="{BB962C8B-B14F-4D97-AF65-F5344CB8AC3E}">
        <p14:creationId xmlns:p14="http://schemas.microsoft.com/office/powerpoint/2010/main" val="2199641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F7A74B-E5EF-1356-93D1-B30BD6C3C99C}"/>
            </a:ext>
          </a:extLst>
        </p:cNvPr>
        <p:cNvGrpSpPr/>
        <p:nvPr/>
      </p:nvGrpSpPr>
      <p:grpSpPr>
        <a:xfrm>
          <a:off x="0" y="0"/>
          <a:ext cx="0" cy="0"/>
          <a:chOff x="0" y="0"/>
          <a:chExt cx="0" cy="0"/>
        </a:xfrm>
      </p:grpSpPr>
      <p:sp>
        <p:nvSpPr>
          <p:cNvPr id="2" name="Text Placeholder 3">
            <a:extLst>
              <a:ext uri="{FF2B5EF4-FFF2-40B4-BE49-F238E27FC236}">
                <a16:creationId xmlns:a16="http://schemas.microsoft.com/office/drawing/2014/main" id="{3FD77A8B-AC4C-AECB-671D-952254A4554B}"/>
              </a:ext>
            </a:extLst>
          </p:cNvPr>
          <p:cNvSpPr txBox="1">
            <a:spLocks/>
          </p:cNvSpPr>
          <p:nvPr/>
        </p:nvSpPr>
        <p:spPr>
          <a:xfrm>
            <a:off x="389463" y="1268763"/>
            <a:ext cx="11124513" cy="3512787"/>
          </a:xfrm>
          <a:prstGeom prst="rect">
            <a:avLst/>
          </a:prstGeom>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defTabSz="1142902">
              <a:spcBef>
                <a:spcPct val="20000"/>
              </a:spcBef>
              <a:defRPr/>
            </a:pPr>
            <a:r>
              <a:rPr lang="en-US" sz="1600" dirty="0">
                <a:latin typeface="Segoe UI Light" panose="020B0502040204020203" pitchFamily="34" charset="0"/>
                <a:cs typeface="Segoe UI Light" panose="020B0502040204020203" pitchFamily="34" charset="0"/>
              </a:rPr>
              <a:t> </a:t>
            </a:r>
          </a:p>
          <a:p>
            <a:pPr defTabSz="1142902">
              <a:spcBef>
                <a:spcPct val="20000"/>
              </a:spcBef>
              <a:defRPr/>
            </a:pPr>
            <a:endParaRPr lang="en-US" sz="2133" dirty="0">
              <a:latin typeface="Segoe UI Light" panose="020B0502040204020203" pitchFamily="34" charset="0"/>
              <a:cs typeface="Segoe UI Light" panose="020B0502040204020203" pitchFamily="34" charset="0"/>
            </a:endParaRPr>
          </a:p>
          <a:p>
            <a:pPr marL="0" marR="0" lvl="0" indent="0" algn="l" defTabSz="1142902"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2133" dirty="0">
                <a:latin typeface="Segoe UI Light" panose="020B0502040204020203" pitchFamily="34" charset="0"/>
                <a:ea typeface="Noto Sans" panose="020B0502040504020204" pitchFamily="34" charset="0"/>
                <a:cs typeface="Segoe UI Light" panose="020B0502040204020203" pitchFamily="34" charset="0"/>
              </a:rPr>
              <a:t> </a:t>
            </a:r>
          </a:p>
          <a:p>
            <a:pPr marL="0" marR="0" lvl="0" indent="0" algn="l" defTabSz="1142902"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sz="2133" dirty="0">
              <a:solidFill>
                <a:schemeClr val="bg1"/>
              </a:solidFill>
              <a:effectLst>
                <a:outerShdw blurRad="38100" dist="38100" dir="2700000" algn="tl">
                  <a:srgbClr val="000000">
                    <a:alpha val="43137"/>
                  </a:srgbClr>
                </a:outerShdw>
              </a:effectLst>
              <a:latin typeface="Segoe UI Light" panose="020B0502040204020203" pitchFamily="34" charset="0"/>
              <a:ea typeface="Noto Sans" panose="020B0502040504020204" pitchFamily="34" charset="0"/>
              <a:cs typeface="Segoe UI Light" panose="020B0502040204020203" pitchFamily="34" charset="0"/>
            </a:endParaRPr>
          </a:p>
          <a:p>
            <a:pPr marL="0" marR="0" lvl="0" indent="0" algn="l" defTabSz="1142902"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sz="2133" dirty="0">
              <a:solidFill>
                <a:schemeClr val="bg1"/>
              </a:solidFill>
              <a:effectLst>
                <a:outerShdw blurRad="38100" dist="38100" dir="2700000" algn="tl">
                  <a:srgbClr val="000000">
                    <a:alpha val="43137"/>
                  </a:srgbClr>
                </a:outerShdw>
              </a:effectLst>
              <a:latin typeface="Segoe UI Light" panose="020B0502040204020203" pitchFamily="34" charset="0"/>
              <a:ea typeface="Noto Sans" panose="020B0502040504020204" pitchFamily="34" charset="0"/>
              <a:cs typeface="Segoe UI Light" panose="020B0502040204020203" pitchFamily="34" charset="0"/>
            </a:endParaRPr>
          </a:p>
          <a:p>
            <a:pPr marL="0" marR="0" lvl="0" indent="0" algn="l" defTabSz="1142902"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sz="2133" dirty="0">
              <a:solidFill>
                <a:schemeClr val="bg1"/>
              </a:solidFill>
              <a:effectLst>
                <a:outerShdw blurRad="38100" dist="38100" dir="2700000" algn="tl">
                  <a:srgbClr val="000000">
                    <a:alpha val="43137"/>
                  </a:srgbClr>
                </a:outerShdw>
              </a:effectLst>
              <a:latin typeface="Segoe UI Light" panose="020B0502040204020203" pitchFamily="34" charset="0"/>
              <a:ea typeface="Noto Sans" panose="020B0502040504020204" pitchFamily="34" charset="0"/>
              <a:cs typeface="Segoe UI Light" panose="020B0502040204020203" pitchFamily="34" charset="0"/>
            </a:endParaRPr>
          </a:p>
          <a:p>
            <a:pPr marL="0" marR="0" lvl="0" indent="0" algn="l" defTabSz="1142902"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2133"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Segoe UI Light" panose="020B0502040204020203" pitchFamily="34" charset="0"/>
              <a:ea typeface="Noto Sans" panose="020B0502040504020204" pitchFamily="34" charset="0"/>
              <a:cs typeface="Segoe UI Light" panose="020B0502040204020203" pitchFamily="34" charset="0"/>
            </a:endParaRPr>
          </a:p>
          <a:p>
            <a:pPr marL="0" marR="0" lvl="0" indent="0" algn="l" defTabSz="1142902"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2133"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Segoe UI Light" panose="020B0502040204020203" pitchFamily="34" charset="0"/>
              <a:ea typeface="Noto Sans" panose="020B0502040504020204" pitchFamily="34" charset="0"/>
              <a:cs typeface="Segoe UI Light" panose="020B0502040204020203" pitchFamily="34" charset="0"/>
            </a:endParaRPr>
          </a:p>
        </p:txBody>
      </p:sp>
      <p:sp>
        <p:nvSpPr>
          <p:cNvPr id="14" name="TextBox 13">
            <a:extLst>
              <a:ext uri="{FF2B5EF4-FFF2-40B4-BE49-F238E27FC236}">
                <a16:creationId xmlns:a16="http://schemas.microsoft.com/office/drawing/2014/main" id="{5DDA6E68-A1A2-9E4C-CFDF-4BAE9A5A1BFB}"/>
              </a:ext>
            </a:extLst>
          </p:cNvPr>
          <p:cNvSpPr txBox="1"/>
          <p:nvPr/>
        </p:nvSpPr>
        <p:spPr>
          <a:xfrm>
            <a:off x="389463" y="410938"/>
            <a:ext cx="11705879" cy="523220"/>
          </a:xfrm>
          <a:prstGeom prst="rect">
            <a:avLst/>
          </a:prstGeom>
          <a:noFill/>
        </p:spPr>
        <p:txBody>
          <a:bodyPr wrap="square" rtlCol="0">
            <a:sp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2800" dirty="0">
                <a:solidFill>
                  <a:schemeClr val="tx1">
                    <a:lumMod val="50000"/>
                    <a:lumOff val="50000"/>
                  </a:schemeClr>
                </a:solidFill>
                <a:latin typeface="Segoe UI Semibold" panose="020B0702040204020203" pitchFamily="34" charset="0"/>
                <a:cs typeface="Segoe UI Semibold" panose="020B0702040204020203" pitchFamily="34" charset="0"/>
              </a:rPr>
              <a:t>Contacts Information, Next Step and Proposal</a:t>
            </a:r>
          </a:p>
        </p:txBody>
      </p:sp>
      <p:sp>
        <p:nvSpPr>
          <p:cNvPr id="8" name="Text Placeholder 3">
            <a:extLst>
              <a:ext uri="{FF2B5EF4-FFF2-40B4-BE49-F238E27FC236}">
                <a16:creationId xmlns:a16="http://schemas.microsoft.com/office/drawing/2014/main" id="{AAF2427D-0922-6CFF-68E0-875346316A1B}"/>
              </a:ext>
            </a:extLst>
          </p:cNvPr>
          <p:cNvSpPr txBox="1">
            <a:spLocks/>
          </p:cNvSpPr>
          <p:nvPr/>
        </p:nvSpPr>
        <p:spPr>
          <a:xfrm>
            <a:off x="389463" y="4489620"/>
            <a:ext cx="9233505" cy="626535"/>
          </a:xfrm>
          <a:prstGeom prst="rect">
            <a:avLst/>
          </a:prstGeom>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marL="0" marR="0" lvl="0" indent="0" algn="l" defTabSz="1142902"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sz="2133" dirty="0">
              <a:solidFill>
                <a:schemeClr val="bg1"/>
              </a:solidFill>
              <a:effectLst>
                <a:outerShdw blurRad="38100" dist="38100" dir="2700000" algn="tl">
                  <a:srgbClr val="000000">
                    <a:alpha val="43137"/>
                  </a:srgbClr>
                </a:outerShdw>
              </a:effectLst>
              <a:latin typeface="Segoe UI Light" panose="020B0502040204020203" pitchFamily="34" charset="0"/>
              <a:cs typeface="Segoe UI Light" panose="020B0502040204020203" pitchFamily="34" charset="0"/>
            </a:endParaRPr>
          </a:p>
        </p:txBody>
      </p:sp>
      <p:pic>
        <p:nvPicPr>
          <p:cNvPr id="3" name="Picture 2">
            <a:extLst>
              <a:ext uri="{FF2B5EF4-FFF2-40B4-BE49-F238E27FC236}">
                <a16:creationId xmlns:a16="http://schemas.microsoft.com/office/drawing/2014/main" id="{BFE2D6A4-28A6-AB97-C11E-F7AFD569480D}"/>
              </a:ext>
            </a:extLst>
          </p:cNvPr>
          <p:cNvPicPr>
            <a:picLocks noChangeAspect="1"/>
          </p:cNvPicPr>
          <p:nvPr/>
        </p:nvPicPr>
        <p:blipFill>
          <a:blip r:embed="rId3"/>
          <a:stretch>
            <a:fillRect/>
          </a:stretch>
        </p:blipFill>
        <p:spPr>
          <a:xfrm>
            <a:off x="9582540" y="325570"/>
            <a:ext cx="2119998" cy="461437"/>
          </a:xfrm>
          <a:prstGeom prst="rect">
            <a:avLst/>
          </a:prstGeom>
        </p:spPr>
      </p:pic>
      <p:sp>
        <p:nvSpPr>
          <p:cNvPr id="4" name="TextBox 3">
            <a:extLst>
              <a:ext uri="{FF2B5EF4-FFF2-40B4-BE49-F238E27FC236}">
                <a16:creationId xmlns:a16="http://schemas.microsoft.com/office/drawing/2014/main" id="{2FF9D9F4-452C-0284-B8AC-D5DBBE40C17D}"/>
              </a:ext>
            </a:extLst>
          </p:cNvPr>
          <p:cNvSpPr txBox="1"/>
          <p:nvPr/>
        </p:nvSpPr>
        <p:spPr>
          <a:xfrm>
            <a:off x="1034143" y="6087352"/>
            <a:ext cx="10274560" cy="338554"/>
          </a:xfrm>
          <a:prstGeom prst="rect">
            <a:avLst/>
          </a:prstGeom>
          <a:solidFill>
            <a:srgbClr val="FFFF00"/>
          </a:solidFill>
        </p:spPr>
        <p:txBody>
          <a:bodyPr wrap="square" rtlCol="0">
            <a:spAutoFit/>
          </a:bodyPr>
          <a:lstStyle/>
          <a:p>
            <a:pPr algn="ctr"/>
            <a:r>
              <a:rPr lang="en-US" sz="1600" dirty="0"/>
              <a:t>This document contains confidential or proprietary business information; not for public circulation</a:t>
            </a:r>
          </a:p>
        </p:txBody>
      </p:sp>
      <p:sp>
        <p:nvSpPr>
          <p:cNvPr id="5" name="Text Placeholder 3">
            <a:extLst>
              <a:ext uri="{FF2B5EF4-FFF2-40B4-BE49-F238E27FC236}">
                <a16:creationId xmlns:a16="http://schemas.microsoft.com/office/drawing/2014/main" id="{5BAFC271-EE07-23EB-44BF-8A2CE0F64010}"/>
              </a:ext>
            </a:extLst>
          </p:cNvPr>
          <p:cNvSpPr txBox="1">
            <a:spLocks/>
          </p:cNvSpPr>
          <p:nvPr/>
        </p:nvSpPr>
        <p:spPr>
          <a:xfrm>
            <a:off x="541863" y="1421163"/>
            <a:ext cx="11124513" cy="3512787"/>
          </a:xfrm>
          <a:prstGeom prst="rect">
            <a:avLst/>
          </a:prstGeom>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defTabSz="1142902">
              <a:spcBef>
                <a:spcPct val="20000"/>
              </a:spcBef>
              <a:defRPr/>
            </a:pPr>
            <a:r>
              <a:rPr lang="en-US" sz="1600" dirty="0">
                <a:latin typeface="Selawik Semibold" panose="020F0502020204030204" pitchFamily="34" charset="0"/>
                <a:ea typeface="Noto Sans" panose="020B0502040504020204" pitchFamily="34" charset="0"/>
                <a:cs typeface="Segoe UI Light" panose="020B0502040204020203" pitchFamily="34" charset="0"/>
              </a:rPr>
              <a:t>Contact Information: </a:t>
            </a:r>
          </a:p>
          <a:p>
            <a:pPr defTabSz="1142902">
              <a:spcBef>
                <a:spcPct val="20000"/>
              </a:spcBef>
              <a:defRPr/>
            </a:pPr>
            <a:endParaRPr lang="en-US" sz="1600" dirty="0">
              <a:latin typeface="Selawik Semibold" panose="020F0502020204030204" pitchFamily="34" charset="0"/>
              <a:ea typeface="Noto Sans" panose="020B0502040504020204" pitchFamily="34" charset="0"/>
              <a:cs typeface="Segoe UI Light" panose="020B0502040204020203" pitchFamily="34" charset="0"/>
            </a:endParaRPr>
          </a:p>
          <a:p>
            <a:pPr lvl="1" defTabSz="1142902">
              <a:spcBef>
                <a:spcPct val="20000"/>
              </a:spcBef>
              <a:defRPr/>
            </a:pPr>
            <a:r>
              <a:rPr lang="en-US" sz="1600" dirty="0">
                <a:latin typeface="Selawik Semibold" panose="020F0502020204030204" pitchFamily="34" charset="0"/>
                <a:ea typeface="Noto Sans" panose="020B0502040504020204" pitchFamily="34" charset="0"/>
                <a:cs typeface="Segoe UI Light" panose="020B0502040204020203" pitchFamily="34" charset="0"/>
              </a:rPr>
              <a:t>Raymond Cotton</a:t>
            </a:r>
          </a:p>
          <a:p>
            <a:pPr lvl="1" defTabSz="1142902">
              <a:spcBef>
                <a:spcPct val="20000"/>
              </a:spcBef>
              <a:defRPr/>
            </a:pPr>
            <a:r>
              <a:rPr lang="en-US" sz="1600" dirty="0">
                <a:latin typeface="Selawik Semibold" panose="020F0502020204030204" pitchFamily="34" charset="0"/>
                <a:ea typeface="Noto Sans" panose="020B0502040504020204" pitchFamily="34" charset="0"/>
                <a:cs typeface="Segoe UI Light" panose="020B0502040204020203" pitchFamily="34" charset="0"/>
              </a:rPr>
              <a:t>Director, </a:t>
            </a:r>
            <a:r>
              <a:rPr lang="en-US" sz="1600" dirty="0" err="1">
                <a:latin typeface="Selawik Semibold" panose="020F0502020204030204" pitchFamily="34" charset="0"/>
                <a:ea typeface="Noto Sans" panose="020B0502040504020204" pitchFamily="34" charset="0"/>
                <a:cs typeface="Segoe UI Light" panose="020B0502040204020203" pitchFamily="34" charset="0"/>
              </a:rPr>
              <a:t>GreenerFleets</a:t>
            </a:r>
            <a:endParaRPr lang="en-US" sz="1600" dirty="0">
              <a:latin typeface="Selawik Semibold" panose="020F0502020204030204" pitchFamily="34" charset="0"/>
              <a:ea typeface="Noto Sans" panose="020B0502040504020204" pitchFamily="34" charset="0"/>
              <a:cs typeface="Segoe UI Light" panose="020B0502040204020203" pitchFamily="34" charset="0"/>
            </a:endParaRPr>
          </a:p>
          <a:p>
            <a:pPr lvl="1" defTabSz="1142902">
              <a:spcBef>
                <a:spcPct val="20000"/>
              </a:spcBef>
              <a:defRPr/>
            </a:pPr>
            <a:r>
              <a:rPr lang="en-US" sz="1600" dirty="0">
                <a:latin typeface="Selawik Semibold" panose="020F0502020204030204" pitchFamily="34" charset="0"/>
                <a:ea typeface="Noto Sans" panose="020B0502040504020204" pitchFamily="34" charset="0"/>
                <a:cs typeface="Segoe UI Light" panose="020B0502040204020203" pitchFamily="34" charset="0"/>
                <a:hlinkClick r:id="rId4"/>
              </a:rPr>
              <a:t>Raymond.Cotton@Michelin.com</a:t>
            </a:r>
            <a:endParaRPr lang="en-US" sz="1600" dirty="0">
              <a:latin typeface="Selawik Semibold" panose="020F0502020204030204" pitchFamily="34" charset="0"/>
              <a:ea typeface="Noto Sans" panose="020B0502040504020204" pitchFamily="34" charset="0"/>
              <a:cs typeface="Segoe UI Light" panose="020B0502040204020203" pitchFamily="34" charset="0"/>
            </a:endParaRPr>
          </a:p>
          <a:p>
            <a:pPr defTabSz="1142902">
              <a:spcBef>
                <a:spcPct val="20000"/>
              </a:spcBef>
              <a:defRPr/>
            </a:pPr>
            <a:endParaRPr lang="en-US" sz="1600" dirty="0">
              <a:latin typeface="Segoe UI Light" panose="020B0502040204020203" pitchFamily="34" charset="0"/>
              <a:cs typeface="Segoe UI Light" panose="020B0502040204020203" pitchFamily="34" charset="0"/>
            </a:endParaRPr>
          </a:p>
          <a:p>
            <a:pPr defTabSz="1142902">
              <a:spcBef>
                <a:spcPct val="20000"/>
              </a:spcBef>
              <a:defRPr/>
            </a:pPr>
            <a:r>
              <a:rPr lang="en-US" sz="1600" dirty="0">
                <a:latin typeface="Selawik Semibold" panose="020F0502020204030204" pitchFamily="34" charset="0"/>
                <a:ea typeface="Noto Sans" panose="020B0502040504020204" pitchFamily="34" charset="0"/>
                <a:cs typeface="Segoe UI Light" panose="020B0502040204020203" pitchFamily="34" charset="0"/>
              </a:rPr>
              <a:t>Next Step and Proposal:</a:t>
            </a:r>
          </a:p>
          <a:p>
            <a:pPr lvl="1" defTabSz="1142902">
              <a:spcBef>
                <a:spcPct val="20000"/>
              </a:spcBef>
              <a:defRPr/>
            </a:pPr>
            <a:r>
              <a:rPr lang="en-US" sz="1600" dirty="0" err="1">
                <a:latin typeface="Selawik Semibold" panose="020F0502020204030204" pitchFamily="34" charset="0"/>
                <a:ea typeface="Noto Sans" panose="020B0502040504020204" pitchFamily="34" charset="0"/>
                <a:cs typeface="Segoe UI Light" panose="020B0502040204020203" pitchFamily="34" charset="0"/>
              </a:rPr>
              <a:t>GreenerFleet</a:t>
            </a:r>
            <a:r>
              <a:rPr lang="en-US" sz="1600" dirty="0">
                <a:latin typeface="Selawik Semibold" panose="020F0502020204030204" pitchFamily="34" charset="0"/>
                <a:ea typeface="Noto Sans" panose="020B0502040504020204" pitchFamily="34" charset="0"/>
                <a:cs typeface="Segoe UI Light" panose="020B0502040204020203" pitchFamily="34" charset="0"/>
              </a:rPr>
              <a:t> would like to request a one-on-one meeting to discuss all proposed measures in this comment package in further details, and also urge the possibilities to include the proposed 3 measures in the priority climate action plan for the benefits of the small and medium fleets communities, rural area community as well as beneficiaries of the recycling industry.      </a:t>
            </a:r>
          </a:p>
          <a:p>
            <a:pPr defTabSz="1142902">
              <a:spcBef>
                <a:spcPct val="20000"/>
              </a:spcBef>
              <a:defRPr/>
            </a:pPr>
            <a:endParaRPr lang="en-US" sz="1600" dirty="0">
              <a:latin typeface="Selawik Semibold" panose="020F0502020204030204" pitchFamily="34" charset="0"/>
              <a:ea typeface="Noto Sans" panose="020B0502040504020204" pitchFamily="34" charset="0"/>
              <a:cs typeface="Segoe UI Light" panose="020B0502040204020203" pitchFamily="34" charset="0"/>
            </a:endParaRPr>
          </a:p>
          <a:p>
            <a:pPr defTabSz="1142902">
              <a:spcBef>
                <a:spcPct val="20000"/>
              </a:spcBef>
              <a:defRPr/>
            </a:pPr>
            <a:endParaRPr lang="en-US" sz="1600" dirty="0">
              <a:latin typeface="Segoe UI Light" panose="020B0502040204020203" pitchFamily="34" charset="0"/>
              <a:cs typeface="Segoe UI Light" panose="020B0502040204020203" pitchFamily="34" charset="0"/>
            </a:endParaRPr>
          </a:p>
          <a:p>
            <a:pPr defTabSz="1142902">
              <a:spcBef>
                <a:spcPct val="20000"/>
              </a:spcBef>
              <a:defRPr/>
            </a:pPr>
            <a:endParaRPr lang="en-US" sz="1600" dirty="0">
              <a:latin typeface="Segoe UI Light" panose="020B0502040204020203" pitchFamily="34" charset="0"/>
              <a:ea typeface="Noto Sans" panose="020B0502040504020204" pitchFamily="34" charset="0"/>
              <a:cs typeface="Segoe UI Light" panose="020B0502040204020203" pitchFamily="34" charset="0"/>
            </a:endParaRPr>
          </a:p>
          <a:p>
            <a:pPr defTabSz="1142902">
              <a:spcBef>
                <a:spcPct val="20000"/>
              </a:spcBef>
              <a:defRPr/>
            </a:pPr>
            <a:endParaRPr lang="en-US" sz="1600" dirty="0">
              <a:latin typeface="Segoe UI Light" panose="020B0502040204020203" pitchFamily="34" charset="0"/>
              <a:ea typeface="Noto Sans" panose="020B0502040504020204" pitchFamily="34" charset="0"/>
              <a:cs typeface="Segoe UI Light" panose="020B0502040204020203" pitchFamily="34" charset="0"/>
            </a:endParaRPr>
          </a:p>
          <a:p>
            <a:pPr defTabSz="1142902">
              <a:spcBef>
                <a:spcPct val="20000"/>
              </a:spcBef>
              <a:defRPr/>
            </a:pPr>
            <a:endParaRPr lang="en-US" sz="2133" dirty="0">
              <a:latin typeface="Segoe UI Light" panose="020B0502040204020203" pitchFamily="34" charset="0"/>
              <a:cs typeface="Segoe UI Light" panose="020B0502040204020203" pitchFamily="34" charset="0"/>
            </a:endParaRPr>
          </a:p>
          <a:p>
            <a:pPr marL="0" marR="0" lvl="0" indent="0" algn="l" defTabSz="1142902"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2133" dirty="0">
                <a:latin typeface="Segoe UI Light" panose="020B0502040204020203" pitchFamily="34" charset="0"/>
                <a:ea typeface="Noto Sans" panose="020B0502040504020204" pitchFamily="34" charset="0"/>
                <a:cs typeface="Segoe UI Light" panose="020B0502040204020203" pitchFamily="34" charset="0"/>
              </a:rPr>
              <a:t> </a:t>
            </a:r>
          </a:p>
          <a:p>
            <a:pPr marL="0" marR="0" lvl="0" indent="0" algn="l" defTabSz="1142902"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sz="2133" dirty="0">
              <a:solidFill>
                <a:schemeClr val="bg1"/>
              </a:solidFill>
              <a:effectLst>
                <a:outerShdw blurRad="38100" dist="38100" dir="2700000" algn="tl">
                  <a:srgbClr val="000000">
                    <a:alpha val="43137"/>
                  </a:srgbClr>
                </a:outerShdw>
              </a:effectLst>
              <a:latin typeface="Segoe UI Light" panose="020B0502040204020203" pitchFamily="34" charset="0"/>
              <a:ea typeface="Noto Sans" panose="020B0502040504020204" pitchFamily="34" charset="0"/>
              <a:cs typeface="Segoe UI Light" panose="020B0502040204020203" pitchFamily="34" charset="0"/>
            </a:endParaRPr>
          </a:p>
          <a:p>
            <a:pPr marL="0" marR="0" lvl="0" indent="0" algn="l" defTabSz="1142902"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sz="2133" dirty="0">
              <a:solidFill>
                <a:schemeClr val="bg1"/>
              </a:solidFill>
              <a:effectLst>
                <a:outerShdw blurRad="38100" dist="38100" dir="2700000" algn="tl">
                  <a:srgbClr val="000000">
                    <a:alpha val="43137"/>
                  </a:srgbClr>
                </a:outerShdw>
              </a:effectLst>
              <a:latin typeface="Segoe UI Light" panose="020B0502040204020203" pitchFamily="34" charset="0"/>
              <a:ea typeface="Noto Sans" panose="020B0502040504020204" pitchFamily="34" charset="0"/>
              <a:cs typeface="Segoe UI Light" panose="020B0502040204020203" pitchFamily="34" charset="0"/>
            </a:endParaRPr>
          </a:p>
          <a:p>
            <a:pPr marL="0" marR="0" lvl="0" indent="0" algn="l" defTabSz="1142902"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sz="2133" dirty="0">
              <a:solidFill>
                <a:schemeClr val="bg1"/>
              </a:solidFill>
              <a:effectLst>
                <a:outerShdw blurRad="38100" dist="38100" dir="2700000" algn="tl">
                  <a:srgbClr val="000000">
                    <a:alpha val="43137"/>
                  </a:srgbClr>
                </a:outerShdw>
              </a:effectLst>
              <a:latin typeface="Segoe UI Light" panose="020B0502040204020203" pitchFamily="34" charset="0"/>
              <a:ea typeface="Noto Sans" panose="020B0502040504020204" pitchFamily="34" charset="0"/>
              <a:cs typeface="Segoe UI Light" panose="020B0502040204020203" pitchFamily="34" charset="0"/>
            </a:endParaRPr>
          </a:p>
          <a:p>
            <a:pPr marL="0" marR="0" lvl="0" indent="0" algn="l" defTabSz="1142902"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2133"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Segoe UI Light" panose="020B0502040204020203" pitchFamily="34" charset="0"/>
              <a:ea typeface="Noto Sans" panose="020B0502040504020204" pitchFamily="34" charset="0"/>
              <a:cs typeface="Segoe UI Light" panose="020B0502040204020203" pitchFamily="34" charset="0"/>
            </a:endParaRPr>
          </a:p>
          <a:p>
            <a:pPr marL="0" marR="0" lvl="0" indent="0" algn="l" defTabSz="1142902"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2133"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Segoe UI Light" panose="020B0502040204020203" pitchFamily="34" charset="0"/>
              <a:ea typeface="Noto Sans" panose="020B0502040504020204" pitchFamily="34" charset="0"/>
              <a:cs typeface="Segoe UI Light" panose="020B0502040204020203" pitchFamily="34" charset="0"/>
            </a:endParaRPr>
          </a:p>
        </p:txBody>
      </p:sp>
    </p:spTree>
    <p:extLst>
      <p:ext uri="{BB962C8B-B14F-4D97-AF65-F5344CB8AC3E}">
        <p14:creationId xmlns:p14="http://schemas.microsoft.com/office/powerpoint/2010/main" val="4057962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BF42BFA0-702D-6F5B-FEAC-D2DBA0F5B08D}"/>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2655A0EA-3082-CF49-80CD-FEDFAF31E759}"/>
              </a:ext>
            </a:extLst>
          </p:cNvPr>
          <p:cNvSpPr txBox="1"/>
          <p:nvPr/>
        </p:nvSpPr>
        <p:spPr>
          <a:xfrm>
            <a:off x="976993" y="269290"/>
            <a:ext cx="11050166" cy="4425827"/>
          </a:xfrm>
          <a:prstGeom prst="rect">
            <a:avLst/>
          </a:prstGeom>
          <a:noFill/>
        </p:spPr>
        <p:txBody>
          <a:bodyPr wrap="square">
            <a:spAutoFit/>
          </a:bodyPr>
          <a:lstStyle/>
          <a:p>
            <a:pPr defTabSz="1142902">
              <a:spcBef>
                <a:spcPct val="20000"/>
              </a:spcBef>
              <a:defRPr/>
            </a:pPr>
            <a:endParaRPr lang="en-US" sz="2000" dirty="0">
              <a:solidFill>
                <a:schemeClr val="bg1"/>
              </a:solidFill>
              <a:effectLst>
                <a:outerShdw blurRad="38100" dist="38100" dir="2700000" algn="tl">
                  <a:srgbClr val="000000">
                    <a:alpha val="43137"/>
                  </a:srgbClr>
                </a:outerShdw>
              </a:effectLst>
              <a:latin typeface="Segoe UI Light" panose="020B0502040204020203" pitchFamily="34" charset="0"/>
              <a:cs typeface="Segoe UI Light" panose="020B0502040204020203" pitchFamily="34" charset="0"/>
            </a:endParaRPr>
          </a:p>
          <a:p>
            <a:pPr defTabSz="1142902">
              <a:spcBef>
                <a:spcPct val="20000"/>
              </a:spcBef>
              <a:defRPr/>
            </a:pPr>
            <a:r>
              <a:rPr lang="en-US" sz="2000" b="1" u="sng" dirty="0">
                <a:solidFill>
                  <a:schemeClr val="tx1">
                    <a:lumMod val="50000"/>
                    <a:lumOff val="50000"/>
                  </a:schemeClr>
                </a:solidFill>
                <a:latin typeface="Segoe UI Semibold" panose="020B0702040204020203" pitchFamily="34" charset="0"/>
                <a:cs typeface="Segoe UI Semibold" panose="020B0702040204020203" pitchFamily="34" charset="0"/>
              </a:rPr>
              <a:t>Table of Contents</a:t>
            </a:r>
          </a:p>
          <a:p>
            <a:pPr defTabSz="1142902">
              <a:spcBef>
                <a:spcPct val="20000"/>
              </a:spcBef>
              <a:defRPr/>
            </a:pPr>
            <a:endParaRPr lang="en-US" dirty="0">
              <a:latin typeface="Segoe UI Light" panose="020B0502040204020203" pitchFamily="34" charset="0"/>
              <a:cs typeface="Segoe UI Light" panose="020B0502040204020203" pitchFamily="34" charset="0"/>
            </a:endParaRPr>
          </a:p>
          <a:p>
            <a:pPr marL="457200" indent="-457200" defTabSz="1142902">
              <a:spcBef>
                <a:spcPct val="20000"/>
              </a:spcBef>
              <a:buFont typeface="+mj-lt"/>
              <a:buAutoNum type="arabicPeriod"/>
              <a:defRPr/>
            </a:pPr>
            <a:r>
              <a:rPr lang="en-US" dirty="0">
                <a:latin typeface="Segoe UI Light" panose="020B0502040204020203" pitchFamily="34" charset="0"/>
                <a:cs typeface="Segoe UI Light" panose="020B0502040204020203" pitchFamily="34" charset="0"/>
                <a:hlinkClick r:id="rId2" action="ppaction://hlinksldjump"/>
              </a:rPr>
              <a:t>Michelin’s </a:t>
            </a:r>
            <a:r>
              <a:rPr lang="en-US" dirty="0" err="1">
                <a:latin typeface="Segoe UI Light" panose="020B0502040204020203" pitchFamily="34" charset="0"/>
                <a:cs typeface="Segoe UI Light" panose="020B0502040204020203" pitchFamily="34" charset="0"/>
                <a:hlinkClick r:id="rId2" action="ppaction://hlinksldjump"/>
              </a:rPr>
              <a:t>GreenerFleets</a:t>
            </a:r>
            <a:r>
              <a:rPr lang="en-US" dirty="0">
                <a:latin typeface="Segoe UI Light" panose="020B0502040204020203" pitchFamily="34" charset="0"/>
                <a:cs typeface="Segoe UI Light" panose="020B0502040204020203" pitchFamily="34" charset="0"/>
                <a:hlinkClick r:id="rId2" action="ppaction://hlinksldjump"/>
              </a:rPr>
              <a:t> Overview</a:t>
            </a:r>
            <a:endParaRPr lang="en-US" dirty="0">
              <a:latin typeface="Segoe UI Light" panose="020B0502040204020203" pitchFamily="34" charset="0"/>
              <a:cs typeface="Segoe UI Light" panose="020B0502040204020203" pitchFamily="34" charset="0"/>
            </a:endParaRPr>
          </a:p>
          <a:p>
            <a:pPr marL="457200" indent="-457200" defTabSz="1142902">
              <a:spcBef>
                <a:spcPct val="20000"/>
              </a:spcBef>
              <a:buFont typeface="+mj-lt"/>
              <a:buAutoNum type="arabicPeriod"/>
              <a:defRPr/>
            </a:pPr>
            <a:r>
              <a:rPr lang="en-US" dirty="0">
                <a:latin typeface="Segoe UI Light" panose="020B0502040204020203" pitchFamily="34" charset="0"/>
                <a:cs typeface="Segoe UI Light" panose="020B0502040204020203" pitchFamily="34" charset="0"/>
                <a:hlinkClick r:id="rId3" action="ppaction://hlinksldjump"/>
              </a:rPr>
              <a:t>Fleet Survey</a:t>
            </a:r>
            <a:endParaRPr lang="en-US" dirty="0">
              <a:latin typeface="Segoe UI Light" panose="020B0502040204020203" pitchFamily="34" charset="0"/>
              <a:cs typeface="Segoe UI Light" panose="020B0502040204020203" pitchFamily="34" charset="0"/>
            </a:endParaRPr>
          </a:p>
          <a:p>
            <a:pPr marL="457200" indent="-457200" defTabSz="1142902">
              <a:spcBef>
                <a:spcPct val="20000"/>
              </a:spcBef>
              <a:buFont typeface="+mj-lt"/>
              <a:buAutoNum type="arabicPeriod"/>
              <a:defRPr/>
            </a:pPr>
            <a:r>
              <a:rPr lang="en-US" dirty="0">
                <a:latin typeface="Segoe UI Light" panose="020B0502040204020203" pitchFamily="34" charset="0"/>
                <a:cs typeface="Segoe UI Light" panose="020B0502040204020203" pitchFamily="34" charset="0"/>
                <a:hlinkClick r:id="rId4" action="ppaction://hlinksldjump"/>
              </a:rPr>
              <a:t>Transportation Emissions Reduction Roadmap</a:t>
            </a:r>
            <a:endParaRPr lang="en-US" dirty="0">
              <a:latin typeface="Segoe UI Light" panose="020B0502040204020203" pitchFamily="34" charset="0"/>
              <a:cs typeface="Segoe UI Light" panose="020B0502040204020203" pitchFamily="34" charset="0"/>
            </a:endParaRPr>
          </a:p>
          <a:p>
            <a:pPr defTabSz="1142902">
              <a:spcBef>
                <a:spcPct val="20000"/>
              </a:spcBef>
              <a:defRPr/>
            </a:pPr>
            <a:r>
              <a:rPr lang="en-US" b="1" dirty="0">
                <a:latin typeface="Segoe UI Light" panose="020B0502040204020203" pitchFamily="34" charset="0"/>
                <a:cs typeface="Segoe UI Light" panose="020B0502040204020203" pitchFamily="34" charset="0"/>
              </a:rPr>
              <a:t>Proposed Transportation Measures: - </a:t>
            </a:r>
          </a:p>
          <a:p>
            <a:pPr marL="457200" indent="-457200" defTabSz="1142902">
              <a:spcBef>
                <a:spcPct val="20000"/>
              </a:spcBef>
              <a:buFont typeface="+mj-lt"/>
              <a:buAutoNum type="arabicPeriod" startAt="3"/>
              <a:defRPr/>
            </a:pPr>
            <a:r>
              <a:rPr lang="en-US" dirty="0">
                <a:latin typeface="Segoe UI Light" panose="020B0502040204020203" pitchFamily="34" charset="0"/>
                <a:cs typeface="Segoe UI Light" panose="020B0502040204020203" pitchFamily="34" charset="0"/>
                <a:hlinkClick r:id="rId5" action="ppaction://hlinksldjump"/>
              </a:rPr>
              <a:t>Proposal 1: Fleet Emissions Assessment </a:t>
            </a:r>
            <a:endParaRPr lang="en-US" dirty="0">
              <a:latin typeface="Segoe UI Light" panose="020B0502040204020203" pitchFamily="34" charset="0"/>
              <a:cs typeface="Segoe UI Light" panose="020B0502040204020203" pitchFamily="34" charset="0"/>
            </a:endParaRPr>
          </a:p>
          <a:p>
            <a:pPr marL="457200" indent="-457200" defTabSz="1142902">
              <a:spcBef>
                <a:spcPct val="20000"/>
              </a:spcBef>
              <a:buAutoNum type="arabicPeriod" startAt="3"/>
              <a:defRPr/>
            </a:pPr>
            <a:r>
              <a:rPr lang="en-US" dirty="0">
                <a:latin typeface="Segoe UI Light" panose="020B0502040204020203" pitchFamily="34" charset="0"/>
                <a:cs typeface="Segoe UI Light" panose="020B0502040204020203" pitchFamily="34" charset="0"/>
                <a:hlinkClick r:id="rId6" action="ppaction://hlinksldjump"/>
              </a:rPr>
              <a:t>Proposal 2: Rebate Program to Upgrade Vehicle Equipment</a:t>
            </a:r>
            <a:endParaRPr lang="en-US" dirty="0">
              <a:latin typeface="Segoe UI Light" panose="020B0502040204020203" pitchFamily="34" charset="0"/>
              <a:cs typeface="Segoe UI Light" panose="020B0502040204020203" pitchFamily="34" charset="0"/>
            </a:endParaRPr>
          </a:p>
          <a:p>
            <a:pPr defTabSz="1142902">
              <a:spcBef>
                <a:spcPct val="20000"/>
              </a:spcBef>
              <a:defRPr/>
            </a:pPr>
            <a:r>
              <a:rPr lang="en-US" b="1" dirty="0">
                <a:latin typeface="Segoe UI Light" panose="020B0502040204020203" pitchFamily="34" charset="0"/>
                <a:cs typeface="Segoe UI Light" panose="020B0502040204020203" pitchFamily="34" charset="0"/>
              </a:rPr>
              <a:t>Proposed Waste Measure: -</a:t>
            </a:r>
          </a:p>
          <a:p>
            <a:pPr marL="457200" indent="-457200" defTabSz="1142902">
              <a:spcBef>
                <a:spcPct val="20000"/>
              </a:spcBef>
              <a:buFont typeface="+mj-lt"/>
              <a:buAutoNum type="arabicPeriod" startAt="7"/>
              <a:defRPr/>
            </a:pPr>
            <a:r>
              <a:rPr lang="en-US" dirty="0">
                <a:latin typeface="Segoe UI Light" panose="020B0502040204020203" pitchFamily="34" charset="0"/>
                <a:cs typeface="Segoe UI Light" panose="020B0502040204020203" pitchFamily="34" charset="0"/>
                <a:hlinkClick r:id="rId7" action="ppaction://hlinksldjump"/>
              </a:rPr>
              <a:t>Proposal 3: Tire and Re-Tread Material Recycling Projects</a:t>
            </a:r>
            <a:endParaRPr lang="en-US" dirty="0">
              <a:latin typeface="Segoe UI Light" panose="020B0502040204020203" pitchFamily="34" charset="0"/>
              <a:cs typeface="Segoe UI Light" panose="020B0502040204020203" pitchFamily="34" charset="0"/>
            </a:endParaRPr>
          </a:p>
          <a:p>
            <a:pPr marL="457200" indent="-457200" defTabSz="1142902">
              <a:spcBef>
                <a:spcPct val="20000"/>
              </a:spcBef>
              <a:buFont typeface="+mj-lt"/>
              <a:buAutoNum type="arabicPeriod" startAt="7"/>
              <a:defRPr/>
            </a:pPr>
            <a:r>
              <a:rPr lang="en-US" dirty="0">
                <a:latin typeface="Segoe UI Light" panose="020B0502040204020203" pitchFamily="34" charset="0"/>
                <a:cs typeface="Segoe UI Light" panose="020B0502040204020203" pitchFamily="34" charset="0"/>
                <a:hlinkClick r:id="rId8" action="ppaction://hlinksldjump"/>
              </a:rPr>
              <a:t>Michelin’s </a:t>
            </a:r>
            <a:r>
              <a:rPr lang="en-US" dirty="0" err="1">
                <a:latin typeface="Segoe UI Light" panose="020B0502040204020203" pitchFamily="34" charset="0"/>
                <a:cs typeface="Segoe UI Light" panose="020B0502040204020203" pitchFamily="34" charset="0"/>
                <a:hlinkClick r:id="rId8" action="ppaction://hlinksldjump"/>
              </a:rPr>
              <a:t>GreenerFleets</a:t>
            </a:r>
            <a:r>
              <a:rPr lang="en-US" dirty="0">
                <a:latin typeface="Segoe UI Light" panose="020B0502040204020203" pitchFamily="34" charset="0"/>
                <a:cs typeface="Segoe UI Light" panose="020B0502040204020203" pitchFamily="34" charset="0"/>
                <a:hlinkClick r:id="rId8" action="ppaction://hlinksldjump"/>
              </a:rPr>
              <a:t> Contact Information, Next Step and Proposal</a:t>
            </a:r>
            <a:endParaRPr lang="en-US" dirty="0">
              <a:latin typeface="Segoe UI Light" panose="020B0502040204020203" pitchFamily="34" charset="0"/>
              <a:cs typeface="Segoe UI Light" panose="020B0502040204020203" pitchFamily="34" charset="0"/>
            </a:endParaRPr>
          </a:p>
          <a:p>
            <a:pPr defTabSz="1142902">
              <a:spcBef>
                <a:spcPct val="20000"/>
              </a:spcBef>
              <a:defRPr/>
            </a:pPr>
            <a:endParaRPr lang="en-US" dirty="0">
              <a:solidFill>
                <a:schemeClr val="tx1">
                  <a:lumMod val="50000"/>
                  <a:lumOff val="50000"/>
                </a:schemeClr>
              </a:solidFill>
              <a:effectLst>
                <a:outerShdw blurRad="38100" dist="38100" dir="2700000" algn="tl">
                  <a:srgbClr val="000000">
                    <a:alpha val="43137"/>
                  </a:srgbClr>
                </a:outerShdw>
              </a:effectLst>
              <a:latin typeface="Segoe UI Light" panose="020B0502040204020203" pitchFamily="34" charset="0"/>
              <a:cs typeface="Segoe UI Light" panose="020B0502040204020203" pitchFamily="34" charset="0"/>
            </a:endParaRPr>
          </a:p>
        </p:txBody>
      </p:sp>
      <p:sp>
        <p:nvSpPr>
          <p:cNvPr id="2" name="TextBox 1">
            <a:extLst>
              <a:ext uri="{FF2B5EF4-FFF2-40B4-BE49-F238E27FC236}">
                <a16:creationId xmlns:a16="http://schemas.microsoft.com/office/drawing/2014/main" id="{721BBFEB-BE90-A198-817B-A5874463F60E}"/>
              </a:ext>
            </a:extLst>
          </p:cNvPr>
          <p:cNvSpPr txBox="1"/>
          <p:nvPr/>
        </p:nvSpPr>
        <p:spPr>
          <a:xfrm>
            <a:off x="1090126" y="6326156"/>
            <a:ext cx="10274560" cy="338554"/>
          </a:xfrm>
          <a:prstGeom prst="rect">
            <a:avLst/>
          </a:prstGeom>
          <a:solidFill>
            <a:srgbClr val="FFFF00"/>
          </a:solidFill>
        </p:spPr>
        <p:txBody>
          <a:bodyPr wrap="square" rtlCol="0">
            <a:spAutoFit/>
          </a:bodyPr>
          <a:lstStyle/>
          <a:p>
            <a:pPr algn="ctr"/>
            <a:r>
              <a:rPr lang="en-US" sz="1600" dirty="0"/>
              <a:t>This document contains confidential or proprietary business information; not for public circulation</a:t>
            </a:r>
          </a:p>
        </p:txBody>
      </p:sp>
      <p:pic>
        <p:nvPicPr>
          <p:cNvPr id="3" name="Picture 2">
            <a:extLst>
              <a:ext uri="{FF2B5EF4-FFF2-40B4-BE49-F238E27FC236}">
                <a16:creationId xmlns:a16="http://schemas.microsoft.com/office/drawing/2014/main" id="{F4A5A3BA-917C-E048-97CB-892398685D7E}"/>
              </a:ext>
            </a:extLst>
          </p:cNvPr>
          <p:cNvPicPr>
            <a:picLocks noChangeAspect="1"/>
          </p:cNvPicPr>
          <p:nvPr/>
        </p:nvPicPr>
        <p:blipFill>
          <a:blip r:embed="rId9"/>
          <a:stretch>
            <a:fillRect/>
          </a:stretch>
        </p:blipFill>
        <p:spPr>
          <a:xfrm>
            <a:off x="9582540" y="325570"/>
            <a:ext cx="2119998" cy="461437"/>
          </a:xfrm>
          <a:prstGeom prst="rect">
            <a:avLst/>
          </a:prstGeom>
        </p:spPr>
      </p:pic>
    </p:spTree>
    <p:extLst>
      <p:ext uri="{BB962C8B-B14F-4D97-AF65-F5344CB8AC3E}">
        <p14:creationId xmlns:p14="http://schemas.microsoft.com/office/powerpoint/2010/main" val="1643901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5EFE856F-528A-8684-0ED7-2DF1E827E2BA}"/>
              </a:ext>
            </a:extLst>
          </p:cNvPr>
          <p:cNvCxnSpPr>
            <a:cxnSpLocks/>
          </p:cNvCxnSpPr>
          <p:nvPr/>
        </p:nvCxnSpPr>
        <p:spPr>
          <a:xfrm>
            <a:off x="8758168" y="3628428"/>
            <a:ext cx="2467777" cy="1007"/>
          </a:xfrm>
          <a:prstGeom prst="line">
            <a:avLst/>
          </a:prstGeom>
          <a:ln w="22225" cap="rnd">
            <a:solidFill>
              <a:schemeClr val="tx1">
                <a:lumMod val="50000"/>
                <a:lumOff val="50000"/>
              </a:schemeClr>
            </a:solidFill>
          </a:ln>
          <a:effectLst/>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D35F60A-1187-F442-4674-9B194CA6C4A3}"/>
              </a:ext>
            </a:extLst>
          </p:cNvPr>
          <p:cNvCxnSpPr>
            <a:cxnSpLocks/>
          </p:cNvCxnSpPr>
          <p:nvPr/>
        </p:nvCxnSpPr>
        <p:spPr>
          <a:xfrm>
            <a:off x="648796" y="3624775"/>
            <a:ext cx="7177194" cy="0"/>
          </a:xfrm>
          <a:prstGeom prst="line">
            <a:avLst/>
          </a:prstGeom>
          <a:ln w="22225" cap="rnd">
            <a:solidFill>
              <a:schemeClr val="tx1">
                <a:lumMod val="50000"/>
                <a:lumOff val="50000"/>
              </a:schemeClr>
            </a:solidFill>
          </a:ln>
          <a:effectLst/>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E15F5046-6D6D-D670-BDD2-53720FACE6E8}"/>
              </a:ext>
            </a:extLst>
          </p:cNvPr>
          <p:cNvSpPr txBox="1"/>
          <p:nvPr/>
        </p:nvSpPr>
        <p:spPr>
          <a:xfrm>
            <a:off x="586685" y="1799974"/>
            <a:ext cx="4349209" cy="959622"/>
          </a:xfrm>
          <a:prstGeom prst="rect">
            <a:avLst/>
          </a:prstGeom>
          <a:noFill/>
        </p:spPr>
        <p:txBody>
          <a:bodyPr wrap="square" lIns="91440" tIns="45720" rIns="91440" bIns="45720" anchor="t">
            <a:spAutoFit/>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marL="0" marR="0" lvl="0" indent="0" algn="l" defTabSz="609585" rtl="0" eaLnBrk="1" fontAlgn="auto" latinLnBrk="0" hangingPunct="1">
              <a:lnSpc>
                <a:spcPct val="107000"/>
              </a:lnSpc>
              <a:spcBef>
                <a:spcPts val="0"/>
              </a:spcBef>
              <a:spcAft>
                <a:spcPts val="1067"/>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Segoe UI Semibold" panose="020B0702040204020203" pitchFamily="34" charset="0"/>
                <a:ea typeface="Segoe UI Black"/>
                <a:cs typeface="Segoe UI Semibold" panose="020B0702040204020203" pitchFamily="34" charset="0"/>
              </a:rPr>
              <a:t>GreenerFleets: the expert in improving fuel efficiency by connecting fleets with expertise and green capital</a:t>
            </a:r>
            <a:r>
              <a:rPr kumimoji="0" lang="en-US" sz="1600" b="0" i="0" u="none" strike="noStrike" kern="1200" cap="none" spc="0" normalizeH="0" baseline="0" noProof="0" dirty="0">
                <a:ln>
                  <a:noFill/>
                </a:ln>
                <a:solidFill>
                  <a:prstClr val="white"/>
                </a:solidFill>
                <a:effectLst/>
                <a:uLnTx/>
                <a:uFillTx/>
                <a:latin typeface="Segoe UI Semibold" panose="020B0702040204020203" pitchFamily="34" charset="0"/>
                <a:ea typeface="Segoe UI Black"/>
                <a:cs typeface="Segoe UI Semibold" panose="020B0702040204020203" pitchFamily="34" charset="0"/>
              </a:rPr>
              <a:t> </a:t>
            </a:r>
            <a:endParaRPr kumimoji="0" lang="en-US" sz="1600" b="0" i="0" u="none" strike="noStrike" kern="1200" cap="none" spc="0" normalizeH="0" baseline="0" noProof="0" dirty="0">
              <a:ln>
                <a:noFill/>
              </a:ln>
              <a:solidFill>
                <a:prstClr val="white"/>
              </a:solidFill>
              <a:effectLst/>
              <a:uLnTx/>
              <a:uFillTx/>
              <a:latin typeface="Segoe UI Semibold" panose="020B0702040204020203" pitchFamily="34" charset="0"/>
              <a:ea typeface="Segoe UI Black" panose="020B0A02040204020203" pitchFamily="34" charset="0"/>
              <a:cs typeface="Segoe UI Semibold" panose="020B0702040204020203" pitchFamily="34" charset="0"/>
            </a:endParaRPr>
          </a:p>
        </p:txBody>
      </p:sp>
      <p:grpSp>
        <p:nvGrpSpPr>
          <p:cNvPr id="12" name="Group 11">
            <a:extLst>
              <a:ext uri="{FF2B5EF4-FFF2-40B4-BE49-F238E27FC236}">
                <a16:creationId xmlns:a16="http://schemas.microsoft.com/office/drawing/2014/main" id="{E1D0836A-30B0-E354-3A53-B2CA7F173C93}"/>
              </a:ext>
            </a:extLst>
          </p:cNvPr>
          <p:cNvGrpSpPr/>
          <p:nvPr/>
        </p:nvGrpSpPr>
        <p:grpSpPr>
          <a:xfrm>
            <a:off x="5896948" y="98345"/>
            <a:ext cx="3858084" cy="4252902"/>
            <a:chOff x="7311125" y="1024162"/>
            <a:chExt cx="3435259" cy="3908921"/>
          </a:xfrm>
        </p:grpSpPr>
        <p:pic>
          <p:nvPicPr>
            <p:cNvPr id="13" name="Picture 12">
              <a:extLst>
                <a:ext uri="{FF2B5EF4-FFF2-40B4-BE49-F238E27FC236}">
                  <a16:creationId xmlns:a16="http://schemas.microsoft.com/office/drawing/2014/main" id="{1D358600-248B-86A8-E0AB-9B2BBF438C75}"/>
                </a:ext>
              </a:extLst>
            </p:cNvPr>
            <p:cNvPicPr>
              <a:picLocks noChangeAspect="1"/>
            </p:cNvPicPr>
            <p:nvPr/>
          </p:nvPicPr>
          <p:blipFill rotWithShape="1">
            <a:blip r:embed="rId3"/>
            <a:srcRect r="12117"/>
            <a:stretch/>
          </p:blipFill>
          <p:spPr>
            <a:xfrm>
              <a:off x="7311125" y="1024162"/>
              <a:ext cx="3435259" cy="3908921"/>
            </a:xfrm>
            <a:prstGeom prst="rect">
              <a:avLst/>
            </a:prstGeom>
          </p:spPr>
        </p:pic>
        <p:sp>
          <p:nvSpPr>
            <p:cNvPr id="15" name="Oval 14">
              <a:extLst>
                <a:ext uri="{FF2B5EF4-FFF2-40B4-BE49-F238E27FC236}">
                  <a16:creationId xmlns:a16="http://schemas.microsoft.com/office/drawing/2014/main" id="{FD68F746-418D-E5CC-6AA1-F183038060C3}"/>
                </a:ext>
              </a:extLst>
            </p:cNvPr>
            <p:cNvSpPr/>
            <p:nvPr/>
          </p:nvSpPr>
          <p:spPr>
            <a:xfrm>
              <a:off x="7798216" y="2136058"/>
              <a:ext cx="1518965" cy="1518965"/>
            </a:xfrm>
            <a:prstGeom prst="ellipse">
              <a:avLst/>
            </a:prstGeom>
            <a:solidFill>
              <a:srgbClr val="2B2B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7" name="Group 16">
            <a:extLst>
              <a:ext uri="{FF2B5EF4-FFF2-40B4-BE49-F238E27FC236}">
                <a16:creationId xmlns:a16="http://schemas.microsoft.com/office/drawing/2014/main" id="{1C0B8E1A-53B5-C216-2B05-0C241B8C93BD}"/>
              </a:ext>
            </a:extLst>
          </p:cNvPr>
          <p:cNvGrpSpPr/>
          <p:nvPr/>
        </p:nvGrpSpPr>
        <p:grpSpPr>
          <a:xfrm>
            <a:off x="2013370" y="4033979"/>
            <a:ext cx="7767156" cy="2025064"/>
            <a:chOff x="1978543" y="4228611"/>
            <a:chExt cx="7767156" cy="2025064"/>
          </a:xfrm>
        </p:grpSpPr>
        <p:pic>
          <p:nvPicPr>
            <p:cNvPr id="18" name="Picture 17">
              <a:extLst>
                <a:ext uri="{FF2B5EF4-FFF2-40B4-BE49-F238E27FC236}">
                  <a16:creationId xmlns:a16="http://schemas.microsoft.com/office/drawing/2014/main" id="{EAA13364-4AA8-111E-7B75-154A43D49851}"/>
                </a:ext>
              </a:extLst>
            </p:cNvPr>
            <p:cNvPicPr>
              <a:picLocks noChangeAspect="1"/>
            </p:cNvPicPr>
            <p:nvPr/>
          </p:nvPicPr>
          <p:blipFill>
            <a:blip r:embed="rId4"/>
            <a:stretch>
              <a:fillRect/>
            </a:stretch>
          </p:blipFill>
          <p:spPr>
            <a:xfrm>
              <a:off x="1978543" y="4228611"/>
              <a:ext cx="7767156" cy="2025064"/>
            </a:xfrm>
            <a:prstGeom prst="rect">
              <a:avLst/>
            </a:prstGeom>
          </p:spPr>
        </p:pic>
        <p:sp>
          <p:nvSpPr>
            <p:cNvPr id="19" name="Oval 18">
              <a:extLst>
                <a:ext uri="{FF2B5EF4-FFF2-40B4-BE49-F238E27FC236}">
                  <a16:creationId xmlns:a16="http://schemas.microsoft.com/office/drawing/2014/main" id="{13D58D42-E4A5-D371-7E64-4A223742B754}"/>
                </a:ext>
              </a:extLst>
            </p:cNvPr>
            <p:cNvSpPr/>
            <p:nvPr/>
          </p:nvSpPr>
          <p:spPr>
            <a:xfrm>
              <a:off x="5429251" y="4694588"/>
              <a:ext cx="1305790" cy="1305790"/>
            </a:xfrm>
            <a:prstGeom prst="ellipse">
              <a:avLst/>
            </a:prstGeom>
            <a:solidFill>
              <a:srgbClr val="2929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pic>
        <p:nvPicPr>
          <p:cNvPr id="22" name="Picture 21" descr="A white text on a black background&#10;&#10;Description automatically generated with low confidence">
            <a:extLst>
              <a:ext uri="{FF2B5EF4-FFF2-40B4-BE49-F238E27FC236}">
                <a16:creationId xmlns:a16="http://schemas.microsoft.com/office/drawing/2014/main" id="{B696B36D-0484-BD55-3516-0C60B460542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37471" y="2103070"/>
            <a:ext cx="1518965" cy="348706"/>
          </a:xfrm>
          <a:prstGeom prst="rect">
            <a:avLst/>
          </a:prstGeom>
        </p:spPr>
      </p:pic>
      <p:pic>
        <p:nvPicPr>
          <p:cNvPr id="23" name="Picture 22" descr="A white text on a black background&#10;&#10;Description automatically generated with low confidence">
            <a:extLst>
              <a:ext uri="{FF2B5EF4-FFF2-40B4-BE49-F238E27FC236}">
                <a16:creationId xmlns:a16="http://schemas.microsoft.com/office/drawing/2014/main" id="{F0A7622C-C114-44A2-44F6-E47F49A31B8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29395" y="5037412"/>
            <a:ext cx="1167492" cy="268019"/>
          </a:xfrm>
          <a:prstGeom prst="rect">
            <a:avLst/>
          </a:prstGeom>
        </p:spPr>
      </p:pic>
      <p:pic>
        <p:nvPicPr>
          <p:cNvPr id="2" name="Picture 1" descr="A white text on a black background&#10;&#10;Description automatically generated with low confidence">
            <a:extLst>
              <a:ext uri="{FF2B5EF4-FFF2-40B4-BE49-F238E27FC236}">
                <a16:creationId xmlns:a16="http://schemas.microsoft.com/office/drawing/2014/main" id="{FDAAAC72-5BA9-43E4-BC2D-BCCB84CD7DA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4242" y="444318"/>
            <a:ext cx="3320175" cy="762207"/>
          </a:xfrm>
          <a:prstGeom prst="rect">
            <a:avLst/>
          </a:prstGeom>
        </p:spPr>
      </p:pic>
    </p:spTree>
    <p:extLst>
      <p:ext uri="{BB962C8B-B14F-4D97-AF65-F5344CB8AC3E}">
        <p14:creationId xmlns:p14="http://schemas.microsoft.com/office/powerpoint/2010/main" val="1816461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ECD436-AFF2-EEDB-20BB-C09F8F206AD5}"/>
            </a:ext>
          </a:extLst>
        </p:cNvPr>
        <p:cNvGrpSpPr/>
        <p:nvPr/>
      </p:nvGrpSpPr>
      <p:grpSpPr>
        <a:xfrm>
          <a:off x="0" y="0"/>
          <a:ext cx="0" cy="0"/>
          <a:chOff x="0" y="0"/>
          <a:chExt cx="0" cy="0"/>
        </a:xfrm>
      </p:grpSpPr>
      <p:sp>
        <p:nvSpPr>
          <p:cNvPr id="25" name="TextBox 25">
            <a:extLst>
              <a:ext uri="{FF2B5EF4-FFF2-40B4-BE49-F238E27FC236}">
                <a16:creationId xmlns:a16="http://schemas.microsoft.com/office/drawing/2014/main" id="{1D582870-61E7-7AB2-B0BB-EC14BC0B264C}"/>
              </a:ext>
            </a:extLst>
          </p:cNvPr>
          <p:cNvSpPr txBox="1"/>
          <p:nvPr/>
        </p:nvSpPr>
        <p:spPr>
          <a:xfrm>
            <a:off x="574328" y="371178"/>
            <a:ext cx="9971281" cy="496867"/>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defTabSz="914400">
              <a:lnSpc>
                <a:spcPts val="4213"/>
              </a:lnSpc>
            </a:pPr>
            <a:r>
              <a:rPr lang="en-US" sz="3200" b="1" dirty="0">
                <a:solidFill>
                  <a:schemeClr val="bg1"/>
                </a:solidFill>
                <a:latin typeface="Segoe UI Semibold" panose="020B0702040204020203" pitchFamily="34" charset="0"/>
                <a:ea typeface="Roboto Bold" pitchFamily="2" charset="0"/>
                <a:cs typeface="Segoe UI Semibold" panose="020B0702040204020203" pitchFamily="34" charset="0"/>
              </a:rPr>
              <a:t>5 Year Emission Reduction Roadmap</a:t>
            </a:r>
          </a:p>
        </p:txBody>
      </p:sp>
      <p:sp>
        <p:nvSpPr>
          <p:cNvPr id="43" name="TextBox 42">
            <a:extLst>
              <a:ext uri="{FF2B5EF4-FFF2-40B4-BE49-F238E27FC236}">
                <a16:creationId xmlns:a16="http://schemas.microsoft.com/office/drawing/2014/main" id="{CB3CC6E0-7A98-C736-102D-08541AD96F30}"/>
              </a:ext>
            </a:extLst>
          </p:cNvPr>
          <p:cNvSpPr txBox="1"/>
          <p:nvPr/>
        </p:nvSpPr>
        <p:spPr>
          <a:xfrm>
            <a:off x="574328" y="1081827"/>
            <a:ext cx="10981540" cy="5016758"/>
          </a:xfrm>
          <a:prstGeom prst="rect">
            <a:avLst/>
          </a:prstGeom>
          <a:noFill/>
        </p:spPr>
        <p:txBody>
          <a:bodyPr wrap="square" rtlCol="0">
            <a:spAutoFit/>
          </a:bodyPr>
          <a:lstStyle/>
          <a:p>
            <a:r>
              <a:rPr lang="en-US" sz="1600" b="1" u="sng" dirty="0" err="1">
                <a:latin typeface="Segoe UI Light" panose="020B0502040204020203" pitchFamily="34" charset="0"/>
                <a:cs typeface="Segoe UI Light" panose="020B0502040204020203" pitchFamily="34" charset="0"/>
              </a:rPr>
              <a:t>GreenerFleets</a:t>
            </a:r>
            <a:r>
              <a:rPr lang="en-US" sz="1600" b="1" u="sng" dirty="0">
                <a:latin typeface="Segoe UI Light" panose="020B0502040204020203" pitchFamily="34" charset="0"/>
                <a:cs typeface="Segoe UI Light" panose="020B0502040204020203" pitchFamily="34" charset="0"/>
              </a:rPr>
              <a:t> has recently conducted a comprehensive North America survey with transportation fleets in North America:</a:t>
            </a:r>
          </a:p>
          <a:p>
            <a:pPr marL="285750" indent="-285750">
              <a:buFont typeface="Wingdings" panose="05000000000000000000" pitchFamily="2" charset="2"/>
              <a:buChar char="Ø"/>
            </a:pPr>
            <a:r>
              <a:rPr lang="en-US" sz="1600" dirty="0">
                <a:latin typeface="Segoe UI Light" panose="020B0502040204020203" pitchFamily="34" charset="0"/>
                <a:cs typeface="Segoe UI Light" panose="020B0502040204020203" pitchFamily="34" charset="0"/>
              </a:rPr>
              <a:t>to have a representative understanding of their current status and current activities in planning or executing their sustainability goals; </a:t>
            </a:r>
          </a:p>
          <a:p>
            <a:pPr marL="285750" indent="-285750">
              <a:buFont typeface="Wingdings" panose="05000000000000000000" pitchFamily="2" charset="2"/>
              <a:buChar char="Ø"/>
            </a:pPr>
            <a:r>
              <a:rPr lang="en-US" sz="1600" dirty="0">
                <a:latin typeface="Segoe UI Light" panose="020B0502040204020203" pitchFamily="34" charset="0"/>
                <a:cs typeface="Segoe UI Light" panose="020B0502040204020203" pitchFamily="34" charset="0"/>
              </a:rPr>
              <a:t>to understand the obstacles today’s fleets are facing in meeting their sustainability obligations;</a:t>
            </a:r>
          </a:p>
          <a:p>
            <a:pPr marL="285750" indent="-285750">
              <a:buFont typeface="Wingdings" panose="05000000000000000000" pitchFamily="2" charset="2"/>
              <a:buChar char="Ø"/>
            </a:pPr>
            <a:r>
              <a:rPr lang="en-US" sz="1600" dirty="0">
                <a:latin typeface="Segoe UI Light" panose="020B0502040204020203" pitchFamily="34" charset="0"/>
                <a:cs typeface="Segoe UI Light" panose="020B0502040204020203" pitchFamily="34" charset="0"/>
              </a:rPr>
              <a:t>to understand their needs and areas where the fleets would like to see support.</a:t>
            </a:r>
          </a:p>
          <a:p>
            <a:pPr marL="285750" indent="-285750">
              <a:buFont typeface="Wingdings" panose="05000000000000000000" pitchFamily="2" charset="2"/>
              <a:buChar char="Ø"/>
            </a:pPr>
            <a:endParaRPr lang="en-US" sz="1600" b="1" dirty="0">
              <a:latin typeface="Segoe UI Light" panose="020B0502040204020203" pitchFamily="34" charset="0"/>
              <a:cs typeface="Segoe UI Light" panose="020B0502040204020203" pitchFamily="34" charset="0"/>
            </a:endParaRPr>
          </a:p>
          <a:p>
            <a:r>
              <a:rPr lang="en-US" sz="1600" b="1" u="sng" dirty="0">
                <a:latin typeface="Segoe UI Light" panose="020B0502040204020203" pitchFamily="34" charset="0"/>
                <a:cs typeface="Segoe UI Light" panose="020B0502040204020203" pitchFamily="34" charset="0"/>
              </a:rPr>
              <a:t>Some highlighted findings are below: </a:t>
            </a:r>
          </a:p>
          <a:p>
            <a:pPr marL="285750" indent="-285750">
              <a:buFont typeface="Courier New" panose="02070309020205020404" pitchFamily="49" charset="0"/>
              <a:buChar char="o"/>
            </a:pPr>
            <a:r>
              <a:rPr lang="en-US" sz="1600" dirty="0">
                <a:latin typeface="Segoe UI Light" panose="020B0502040204020203" pitchFamily="34" charset="0"/>
                <a:cs typeface="Segoe UI Light" panose="020B0502040204020203" pitchFamily="34" charset="0"/>
              </a:rPr>
              <a:t>Profitability and financial viability are prioritized before sustainability</a:t>
            </a:r>
          </a:p>
          <a:p>
            <a:pPr marL="285750" indent="-285750">
              <a:buFont typeface="Courier New" panose="02070309020205020404" pitchFamily="49" charset="0"/>
              <a:buChar char="o"/>
            </a:pPr>
            <a:r>
              <a:rPr lang="en-US" sz="1600" dirty="0">
                <a:latin typeface="Segoe UI Light" panose="020B0502040204020203" pitchFamily="34" charset="0"/>
                <a:cs typeface="Segoe UI Light" panose="020B0502040204020203" pitchFamily="34" charset="0"/>
              </a:rPr>
              <a:t>Challenges specific to transitioning fleets to zero emission include: 1) existing infrastructure conditions; 2) equipment costs, 3) lack of time and knowledge. </a:t>
            </a:r>
          </a:p>
          <a:p>
            <a:pPr marL="285750" indent="-285750">
              <a:buFont typeface="Courier New" panose="02070309020205020404" pitchFamily="49" charset="0"/>
              <a:buChar char="o"/>
            </a:pPr>
            <a:r>
              <a:rPr lang="en-US" sz="1600" dirty="0">
                <a:latin typeface="Segoe UI Light" panose="020B0502040204020203" pitchFamily="34" charset="0"/>
                <a:cs typeface="Segoe UI Light" panose="020B0502040204020203" pitchFamily="34" charset="0"/>
              </a:rPr>
              <a:t>Desired training on 1) calculating environmental footprints 2) implementing infrastructure changes, and 3) understanding best practices for fuel efficiency and tire wear </a:t>
            </a:r>
          </a:p>
          <a:p>
            <a:pPr marL="285750" indent="-285750">
              <a:buFont typeface="Courier New" panose="02070309020205020404" pitchFamily="49" charset="0"/>
              <a:buChar char="o"/>
            </a:pPr>
            <a:r>
              <a:rPr lang="en-US" sz="1600" dirty="0">
                <a:latin typeface="Segoe UI Light" panose="020B0502040204020203" pitchFamily="34" charset="0"/>
                <a:cs typeface="Segoe UI Light" panose="020B0502040204020203" pitchFamily="34" charset="0"/>
              </a:rPr>
              <a:t>Many fleets lack familiarity with specific programs like the DERA Act and California HVIP and hence the non-utilization of incentives is attributed to perceived non-applicability or lack of awareness. </a:t>
            </a:r>
          </a:p>
          <a:p>
            <a:pPr marL="285750" indent="-285750">
              <a:buFont typeface="Courier New" panose="02070309020205020404" pitchFamily="49" charset="0"/>
              <a:buChar char="o"/>
            </a:pPr>
            <a:r>
              <a:rPr lang="en-US" sz="1600" dirty="0">
                <a:latin typeface="Segoe UI Light" panose="020B0502040204020203" pitchFamily="34" charset="0"/>
                <a:cs typeface="Segoe UI Light" panose="020B0502040204020203" pitchFamily="34" charset="0"/>
              </a:rPr>
              <a:t>Seek government assistance to support and fuel infrastructure advances. They express a clear need for comprehensive information, including detailed plans, estimated costs, and ROI insights for smoother fleet conversion. </a:t>
            </a:r>
          </a:p>
          <a:p>
            <a:pPr marL="285750" indent="-285750">
              <a:buFont typeface="Courier New" panose="02070309020205020404" pitchFamily="49" charset="0"/>
              <a:buChar char="o"/>
            </a:pPr>
            <a:endParaRPr lang="en-US" sz="1600" b="1" dirty="0">
              <a:latin typeface="Segoe UI Light" panose="020B0502040204020203" pitchFamily="34" charset="0"/>
              <a:cs typeface="Segoe UI Light" panose="020B0502040204020203" pitchFamily="34" charset="0"/>
            </a:endParaRPr>
          </a:p>
          <a:p>
            <a:r>
              <a:rPr lang="en-US" sz="1600" b="1" dirty="0">
                <a:latin typeface="Segoe UI Light" panose="020B0502040204020203" pitchFamily="34" charset="0"/>
                <a:cs typeface="Segoe UI Light" panose="020B0502040204020203" pitchFamily="34" charset="0"/>
              </a:rPr>
              <a:t>To support the small and medium sized fleet which have the least resources for sustainability effort, </a:t>
            </a:r>
            <a:r>
              <a:rPr lang="en-US" sz="1600" b="1" dirty="0" err="1">
                <a:latin typeface="Segoe UI Light" panose="020B0502040204020203" pitchFamily="34" charset="0"/>
                <a:cs typeface="Segoe UI Light" panose="020B0502040204020203" pitchFamily="34" charset="0"/>
              </a:rPr>
              <a:t>GreenerFleets</a:t>
            </a:r>
            <a:r>
              <a:rPr lang="en-US" sz="1600" b="1" dirty="0">
                <a:latin typeface="Segoe UI Light" panose="020B0502040204020203" pitchFamily="34" charset="0"/>
                <a:cs typeface="Segoe UI Light" panose="020B0502040204020203" pitchFamily="34" charset="0"/>
              </a:rPr>
              <a:t> is proposing a </a:t>
            </a:r>
            <a:r>
              <a:rPr lang="en-US" sz="1600" b="1" u="sng" dirty="0">
                <a:latin typeface="Segoe UI Light" panose="020B0502040204020203" pitchFamily="34" charset="0"/>
                <a:cs typeface="Segoe UI Light" panose="020B0502040204020203" pitchFamily="34" charset="0"/>
              </a:rPr>
              <a:t>holistic and phased </a:t>
            </a:r>
            <a:r>
              <a:rPr lang="en-US" sz="1600" b="1" dirty="0">
                <a:latin typeface="Segoe UI Light" panose="020B0502040204020203" pitchFamily="34" charset="0"/>
                <a:cs typeface="Segoe UI Light" panose="020B0502040204020203" pitchFamily="34" charset="0"/>
              </a:rPr>
              <a:t>Transportation Emissions Reduction Plan described in this comment package. </a:t>
            </a:r>
            <a:r>
              <a:rPr lang="en-US" sz="1600" b="1" dirty="0" err="1">
                <a:latin typeface="Segoe UI Light" panose="020B0502040204020203" pitchFamily="34" charset="0"/>
                <a:cs typeface="Segoe UI Light" panose="020B0502040204020203" pitchFamily="34" charset="0"/>
              </a:rPr>
              <a:t>GreenFleets</a:t>
            </a:r>
            <a:r>
              <a:rPr lang="en-US" sz="1600" b="1" dirty="0">
                <a:latin typeface="Segoe UI Light" panose="020B0502040204020203" pitchFamily="34" charset="0"/>
                <a:cs typeface="Segoe UI Light" panose="020B0502040204020203" pitchFamily="34" charset="0"/>
              </a:rPr>
              <a:t> would like to request an opportunity to discuss the proposed 3 measures and explain further in detail in one-on-one meeting. </a:t>
            </a:r>
          </a:p>
        </p:txBody>
      </p:sp>
      <p:sp>
        <p:nvSpPr>
          <p:cNvPr id="49" name="TextBox 48">
            <a:extLst>
              <a:ext uri="{FF2B5EF4-FFF2-40B4-BE49-F238E27FC236}">
                <a16:creationId xmlns:a16="http://schemas.microsoft.com/office/drawing/2014/main" id="{61088F18-3B29-71B5-0E9E-8BC9FF011793}"/>
              </a:ext>
            </a:extLst>
          </p:cNvPr>
          <p:cNvSpPr txBox="1"/>
          <p:nvPr/>
        </p:nvSpPr>
        <p:spPr>
          <a:xfrm>
            <a:off x="965234" y="6291244"/>
            <a:ext cx="10274560" cy="338554"/>
          </a:xfrm>
          <a:prstGeom prst="rect">
            <a:avLst/>
          </a:prstGeom>
          <a:solidFill>
            <a:srgbClr val="FFFF00"/>
          </a:solidFill>
        </p:spPr>
        <p:txBody>
          <a:bodyPr wrap="square" rtlCol="0">
            <a:spAutoFit/>
          </a:bodyPr>
          <a:lstStyle/>
          <a:p>
            <a:pPr algn="ctr"/>
            <a:r>
              <a:rPr lang="en-US" sz="1600" dirty="0"/>
              <a:t>This document contains confidential or proprietary business information; not for public circulation</a:t>
            </a:r>
          </a:p>
        </p:txBody>
      </p:sp>
      <p:pic>
        <p:nvPicPr>
          <p:cNvPr id="50" name="Picture 49">
            <a:extLst>
              <a:ext uri="{FF2B5EF4-FFF2-40B4-BE49-F238E27FC236}">
                <a16:creationId xmlns:a16="http://schemas.microsoft.com/office/drawing/2014/main" id="{F34786D2-A867-7B52-7EE6-D505CE0C2C90}"/>
              </a:ext>
            </a:extLst>
          </p:cNvPr>
          <p:cNvPicPr>
            <a:picLocks noChangeAspect="1"/>
          </p:cNvPicPr>
          <p:nvPr/>
        </p:nvPicPr>
        <p:blipFill>
          <a:blip r:embed="rId2"/>
          <a:stretch>
            <a:fillRect/>
          </a:stretch>
        </p:blipFill>
        <p:spPr>
          <a:xfrm>
            <a:off x="9757871" y="584960"/>
            <a:ext cx="2119998" cy="461437"/>
          </a:xfrm>
          <a:prstGeom prst="rect">
            <a:avLst/>
          </a:prstGeom>
        </p:spPr>
      </p:pic>
      <p:sp>
        <p:nvSpPr>
          <p:cNvPr id="51" name="TextBox 50">
            <a:extLst>
              <a:ext uri="{FF2B5EF4-FFF2-40B4-BE49-F238E27FC236}">
                <a16:creationId xmlns:a16="http://schemas.microsoft.com/office/drawing/2014/main" id="{8679374B-494A-F68D-4783-F74FA5DCCB10}"/>
              </a:ext>
            </a:extLst>
          </p:cNvPr>
          <p:cNvSpPr txBox="1"/>
          <p:nvPr/>
        </p:nvSpPr>
        <p:spPr>
          <a:xfrm>
            <a:off x="574328" y="380255"/>
            <a:ext cx="11705879" cy="523220"/>
          </a:xfrm>
          <a:prstGeom prst="rect">
            <a:avLst/>
          </a:prstGeom>
          <a:noFill/>
        </p:spPr>
        <p:txBody>
          <a:bodyPr wrap="square" rtlCol="0">
            <a:sp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2800" dirty="0">
                <a:solidFill>
                  <a:schemeClr val="tx1">
                    <a:lumMod val="50000"/>
                    <a:lumOff val="50000"/>
                  </a:schemeClr>
                </a:solidFill>
                <a:latin typeface="Segoe UI Semibold" panose="020B0702040204020203" pitchFamily="34" charset="0"/>
                <a:cs typeface="Segoe UI Semibold" panose="020B0702040204020203" pitchFamily="34" charset="0"/>
              </a:rPr>
              <a:t>Fleets Survey </a:t>
            </a:r>
          </a:p>
        </p:txBody>
      </p:sp>
    </p:spTree>
    <p:extLst>
      <p:ext uri="{BB962C8B-B14F-4D97-AF65-F5344CB8AC3E}">
        <p14:creationId xmlns:p14="http://schemas.microsoft.com/office/powerpoint/2010/main" val="91390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340C65-EA52-C435-B3A1-448D5AAA15D7}"/>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4CD60F1A-70E4-D091-4209-322494053B59}"/>
              </a:ext>
            </a:extLst>
          </p:cNvPr>
          <p:cNvGrpSpPr/>
          <p:nvPr/>
        </p:nvGrpSpPr>
        <p:grpSpPr>
          <a:xfrm>
            <a:off x="425340" y="2056462"/>
            <a:ext cx="11522813" cy="4274475"/>
            <a:chOff x="0" y="0"/>
            <a:chExt cx="27795717" cy="3360904"/>
          </a:xfrm>
        </p:grpSpPr>
        <p:sp>
          <p:nvSpPr>
            <p:cNvPr id="3" name="Freeform 3">
              <a:extLst>
                <a:ext uri="{FF2B5EF4-FFF2-40B4-BE49-F238E27FC236}">
                  <a16:creationId xmlns:a16="http://schemas.microsoft.com/office/drawing/2014/main" id="{61C9BD38-2CC2-8AE3-206A-AAB0C323D94B}"/>
                </a:ext>
              </a:extLst>
            </p:cNvPr>
            <p:cNvSpPr/>
            <p:nvPr/>
          </p:nvSpPr>
          <p:spPr>
            <a:xfrm>
              <a:off x="8805578" y="0"/>
              <a:ext cx="10184559" cy="3360904"/>
            </a:xfrm>
            <a:custGeom>
              <a:avLst/>
              <a:gdLst/>
              <a:ahLst/>
              <a:cxnLst/>
              <a:rect l="l" t="t" r="r" b="b"/>
              <a:pathLst>
                <a:path w="10184559" h="3360904">
                  <a:moveTo>
                    <a:pt x="0" y="0"/>
                  </a:moveTo>
                  <a:lnTo>
                    <a:pt x="10184559" y="0"/>
                  </a:lnTo>
                  <a:lnTo>
                    <a:pt x="10184559" y="3360904"/>
                  </a:lnTo>
                  <a:lnTo>
                    <a:pt x="0" y="336090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4" name="Freeform 4">
              <a:extLst>
                <a:ext uri="{FF2B5EF4-FFF2-40B4-BE49-F238E27FC236}">
                  <a16:creationId xmlns:a16="http://schemas.microsoft.com/office/drawing/2014/main" id="{7933443B-F3CC-9A9F-B12D-FB0C6C3963E8}"/>
                </a:ext>
              </a:extLst>
            </p:cNvPr>
            <p:cNvSpPr/>
            <p:nvPr/>
          </p:nvSpPr>
          <p:spPr>
            <a:xfrm>
              <a:off x="17611158" y="0"/>
              <a:ext cx="10184559" cy="3360904"/>
            </a:xfrm>
            <a:custGeom>
              <a:avLst/>
              <a:gdLst/>
              <a:ahLst/>
              <a:cxnLst/>
              <a:rect l="l" t="t" r="r" b="b"/>
              <a:pathLst>
                <a:path w="10184559" h="3360904">
                  <a:moveTo>
                    <a:pt x="0" y="0"/>
                  </a:moveTo>
                  <a:lnTo>
                    <a:pt x="10184558" y="0"/>
                  </a:lnTo>
                  <a:lnTo>
                    <a:pt x="10184558" y="3360904"/>
                  </a:lnTo>
                  <a:lnTo>
                    <a:pt x="0" y="336090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5" name="Freeform 5">
              <a:extLst>
                <a:ext uri="{FF2B5EF4-FFF2-40B4-BE49-F238E27FC236}">
                  <a16:creationId xmlns:a16="http://schemas.microsoft.com/office/drawing/2014/main" id="{0E30E7EA-32C1-634E-045B-40342AFABCFF}"/>
                </a:ext>
              </a:extLst>
            </p:cNvPr>
            <p:cNvSpPr/>
            <p:nvPr/>
          </p:nvSpPr>
          <p:spPr>
            <a:xfrm>
              <a:off x="0" y="0"/>
              <a:ext cx="10184559" cy="3360904"/>
            </a:xfrm>
            <a:custGeom>
              <a:avLst/>
              <a:gdLst/>
              <a:ahLst/>
              <a:cxnLst/>
              <a:rect l="l" t="t" r="r" b="b"/>
              <a:pathLst>
                <a:path w="10184559" h="3360904">
                  <a:moveTo>
                    <a:pt x="0" y="0"/>
                  </a:moveTo>
                  <a:lnTo>
                    <a:pt x="10184559" y="0"/>
                  </a:lnTo>
                  <a:lnTo>
                    <a:pt x="10184559" y="3360904"/>
                  </a:lnTo>
                  <a:lnTo>
                    <a:pt x="0" y="336090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dirty="0"/>
            </a:p>
          </p:txBody>
        </p:sp>
      </p:grpSp>
      <p:grpSp>
        <p:nvGrpSpPr>
          <p:cNvPr id="6" name="Group 6">
            <a:extLst>
              <a:ext uri="{FF2B5EF4-FFF2-40B4-BE49-F238E27FC236}">
                <a16:creationId xmlns:a16="http://schemas.microsoft.com/office/drawing/2014/main" id="{D6321918-1A95-8577-C639-C3EEC9923C43}"/>
              </a:ext>
            </a:extLst>
          </p:cNvPr>
          <p:cNvGrpSpPr/>
          <p:nvPr/>
        </p:nvGrpSpPr>
        <p:grpSpPr>
          <a:xfrm>
            <a:off x="1830032" y="2543149"/>
            <a:ext cx="684969" cy="956040"/>
            <a:chOff x="0" y="-19050"/>
            <a:chExt cx="2512361" cy="3761940"/>
          </a:xfrm>
        </p:grpSpPr>
        <p:sp>
          <p:nvSpPr>
            <p:cNvPr id="7" name="Freeform 7">
              <a:extLst>
                <a:ext uri="{FF2B5EF4-FFF2-40B4-BE49-F238E27FC236}">
                  <a16:creationId xmlns:a16="http://schemas.microsoft.com/office/drawing/2014/main" id="{9A7050D9-BD8E-F8D0-2160-AE1EB8ABE76A}"/>
                </a:ext>
              </a:extLst>
            </p:cNvPr>
            <p:cNvSpPr/>
            <p:nvPr/>
          </p:nvSpPr>
          <p:spPr>
            <a:xfrm>
              <a:off x="548868" y="1937943"/>
              <a:ext cx="1245568" cy="1804947"/>
            </a:xfrm>
            <a:custGeom>
              <a:avLst/>
              <a:gdLst/>
              <a:ahLst/>
              <a:cxnLst/>
              <a:rect l="l" t="t" r="r" b="b"/>
              <a:pathLst>
                <a:path w="1495848" h="2243772">
                  <a:moveTo>
                    <a:pt x="0" y="0"/>
                  </a:moveTo>
                  <a:lnTo>
                    <a:pt x="1495848" y="0"/>
                  </a:lnTo>
                  <a:lnTo>
                    <a:pt x="1495848" y="2243772"/>
                  </a:lnTo>
                  <a:lnTo>
                    <a:pt x="0" y="2243772"/>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US" dirty="0"/>
            </a:p>
          </p:txBody>
        </p:sp>
        <p:sp>
          <p:nvSpPr>
            <p:cNvPr id="8" name="TextBox 8">
              <a:extLst>
                <a:ext uri="{FF2B5EF4-FFF2-40B4-BE49-F238E27FC236}">
                  <a16:creationId xmlns:a16="http://schemas.microsoft.com/office/drawing/2014/main" id="{E4A43471-5961-EAF9-1835-43ED2056F0C1}"/>
                </a:ext>
              </a:extLst>
            </p:cNvPr>
            <p:cNvSpPr txBox="1"/>
            <p:nvPr/>
          </p:nvSpPr>
          <p:spPr>
            <a:xfrm>
              <a:off x="0" y="540314"/>
              <a:ext cx="2512361" cy="1412923"/>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2771"/>
                </a:lnSpc>
              </a:pPr>
              <a:r>
                <a:rPr lang="en-US" sz="2400" spc="221" dirty="0">
                  <a:solidFill>
                    <a:schemeClr val="bg1"/>
                  </a:solidFill>
                  <a:latin typeface="League Spartan"/>
                </a:rPr>
                <a:t>1</a:t>
              </a:r>
            </a:p>
          </p:txBody>
        </p:sp>
        <p:sp>
          <p:nvSpPr>
            <p:cNvPr id="9" name="TextBox 9">
              <a:extLst>
                <a:ext uri="{FF2B5EF4-FFF2-40B4-BE49-F238E27FC236}">
                  <a16:creationId xmlns:a16="http://schemas.microsoft.com/office/drawing/2014/main" id="{7F0F9EE7-5AD7-4501-C77C-B26720E46CF1}"/>
                </a:ext>
              </a:extLst>
            </p:cNvPr>
            <p:cNvSpPr txBox="1"/>
            <p:nvPr/>
          </p:nvSpPr>
          <p:spPr>
            <a:xfrm>
              <a:off x="0" y="-19050"/>
              <a:ext cx="2512361" cy="670783"/>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1535"/>
                </a:lnSpc>
              </a:pPr>
              <a:r>
                <a:rPr lang="en-US" sz="1228" spc="123" dirty="0">
                  <a:solidFill>
                    <a:schemeClr val="bg1"/>
                  </a:solidFill>
                  <a:latin typeface="Roboto Bold"/>
                </a:rPr>
                <a:t>YEAR</a:t>
              </a:r>
            </a:p>
          </p:txBody>
        </p:sp>
      </p:grpSp>
      <p:grpSp>
        <p:nvGrpSpPr>
          <p:cNvPr id="10" name="Group 10">
            <a:extLst>
              <a:ext uri="{FF2B5EF4-FFF2-40B4-BE49-F238E27FC236}">
                <a16:creationId xmlns:a16="http://schemas.microsoft.com/office/drawing/2014/main" id="{E3C04A24-B81F-1196-26E1-CD3D3D6499BF}"/>
              </a:ext>
            </a:extLst>
          </p:cNvPr>
          <p:cNvGrpSpPr/>
          <p:nvPr/>
        </p:nvGrpSpPr>
        <p:grpSpPr>
          <a:xfrm>
            <a:off x="3812369" y="2537841"/>
            <a:ext cx="684969" cy="964623"/>
            <a:chOff x="0" y="-19050"/>
            <a:chExt cx="2512361" cy="3774956"/>
          </a:xfrm>
        </p:grpSpPr>
        <p:sp>
          <p:nvSpPr>
            <p:cNvPr id="11" name="Freeform 11">
              <a:extLst>
                <a:ext uri="{FF2B5EF4-FFF2-40B4-BE49-F238E27FC236}">
                  <a16:creationId xmlns:a16="http://schemas.microsoft.com/office/drawing/2014/main" id="{B19ACEA1-8065-79A2-BB21-93D9BC51AD16}"/>
                </a:ext>
              </a:extLst>
            </p:cNvPr>
            <p:cNvSpPr/>
            <p:nvPr/>
          </p:nvSpPr>
          <p:spPr>
            <a:xfrm>
              <a:off x="661995" y="1960829"/>
              <a:ext cx="1245568" cy="1795077"/>
            </a:xfrm>
            <a:custGeom>
              <a:avLst/>
              <a:gdLst/>
              <a:ahLst/>
              <a:cxnLst/>
              <a:rect l="l" t="t" r="r" b="b"/>
              <a:pathLst>
                <a:path w="1495848" h="2243772">
                  <a:moveTo>
                    <a:pt x="0" y="0"/>
                  </a:moveTo>
                  <a:lnTo>
                    <a:pt x="1495848" y="0"/>
                  </a:lnTo>
                  <a:lnTo>
                    <a:pt x="1495848" y="2243772"/>
                  </a:lnTo>
                  <a:lnTo>
                    <a:pt x="0" y="2243772"/>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sp>
          <p:nvSpPr>
            <p:cNvPr id="12" name="TextBox 12">
              <a:extLst>
                <a:ext uri="{FF2B5EF4-FFF2-40B4-BE49-F238E27FC236}">
                  <a16:creationId xmlns:a16="http://schemas.microsoft.com/office/drawing/2014/main" id="{E8A4F856-3026-307D-7E7D-5F81D03B0D28}"/>
                </a:ext>
              </a:extLst>
            </p:cNvPr>
            <p:cNvSpPr txBox="1"/>
            <p:nvPr/>
          </p:nvSpPr>
          <p:spPr>
            <a:xfrm>
              <a:off x="0" y="540317"/>
              <a:ext cx="2512361" cy="1289078"/>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2771"/>
                </a:lnSpc>
              </a:pPr>
              <a:r>
                <a:rPr lang="en-US" sz="2217" spc="221" dirty="0">
                  <a:solidFill>
                    <a:schemeClr val="bg1"/>
                  </a:solidFill>
                  <a:latin typeface="League Spartan"/>
                </a:rPr>
                <a:t>2</a:t>
              </a:r>
            </a:p>
          </p:txBody>
        </p:sp>
        <p:sp>
          <p:nvSpPr>
            <p:cNvPr id="13" name="TextBox 13">
              <a:extLst>
                <a:ext uri="{FF2B5EF4-FFF2-40B4-BE49-F238E27FC236}">
                  <a16:creationId xmlns:a16="http://schemas.microsoft.com/office/drawing/2014/main" id="{D2CC341A-83CE-65F0-AE93-E037F93D8ACC}"/>
                </a:ext>
              </a:extLst>
            </p:cNvPr>
            <p:cNvSpPr txBox="1"/>
            <p:nvPr/>
          </p:nvSpPr>
          <p:spPr>
            <a:xfrm>
              <a:off x="0" y="-19050"/>
              <a:ext cx="2512361" cy="670783"/>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1535"/>
                </a:lnSpc>
              </a:pPr>
              <a:r>
                <a:rPr lang="en-US" sz="1228" spc="123">
                  <a:solidFill>
                    <a:schemeClr val="bg1"/>
                  </a:solidFill>
                  <a:latin typeface="Roboto Bold"/>
                </a:rPr>
                <a:t>YEAR</a:t>
              </a:r>
            </a:p>
          </p:txBody>
        </p:sp>
      </p:grpSp>
      <p:grpSp>
        <p:nvGrpSpPr>
          <p:cNvPr id="14" name="Group 14">
            <a:extLst>
              <a:ext uri="{FF2B5EF4-FFF2-40B4-BE49-F238E27FC236}">
                <a16:creationId xmlns:a16="http://schemas.microsoft.com/office/drawing/2014/main" id="{2785822E-3E03-0897-87D8-85CD5258CC8A}"/>
              </a:ext>
            </a:extLst>
          </p:cNvPr>
          <p:cNvGrpSpPr/>
          <p:nvPr/>
        </p:nvGrpSpPr>
        <p:grpSpPr>
          <a:xfrm>
            <a:off x="5904246" y="2534649"/>
            <a:ext cx="684969" cy="967815"/>
            <a:chOff x="0" y="-19050"/>
            <a:chExt cx="2512361" cy="3797724"/>
          </a:xfrm>
        </p:grpSpPr>
        <p:sp>
          <p:nvSpPr>
            <p:cNvPr id="15" name="Freeform 15">
              <a:extLst>
                <a:ext uri="{FF2B5EF4-FFF2-40B4-BE49-F238E27FC236}">
                  <a16:creationId xmlns:a16="http://schemas.microsoft.com/office/drawing/2014/main" id="{CD8EFDFF-182F-461B-E372-C41F0EE84E1F}"/>
                </a:ext>
              </a:extLst>
            </p:cNvPr>
            <p:cNvSpPr/>
            <p:nvPr/>
          </p:nvSpPr>
          <p:spPr>
            <a:xfrm>
              <a:off x="508261" y="1855010"/>
              <a:ext cx="1252665" cy="1923664"/>
            </a:xfrm>
            <a:custGeom>
              <a:avLst/>
              <a:gdLst/>
              <a:ahLst/>
              <a:cxnLst/>
              <a:rect l="l" t="t" r="r" b="b"/>
              <a:pathLst>
                <a:path w="1495848" h="2243772">
                  <a:moveTo>
                    <a:pt x="0" y="0"/>
                  </a:moveTo>
                  <a:lnTo>
                    <a:pt x="1495848" y="0"/>
                  </a:lnTo>
                  <a:lnTo>
                    <a:pt x="1495848" y="2243772"/>
                  </a:lnTo>
                  <a:lnTo>
                    <a:pt x="0" y="2243772"/>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en-US" dirty="0"/>
            </a:p>
          </p:txBody>
        </p:sp>
        <p:sp>
          <p:nvSpPr>
            <p:cNvPr id="16" name="TextBox 16">
              <a:extLst>
                <a:ext uri="{FF2B5EF4-FFF2-40B4-BE49-F238E27FC236}">
                  <a16:creationId xmlns:a16="http://schemas.microsoft.com/office/drawing/2014/main" id="{4B6B6D6C-B818-A0D9-C8D0-E0D06399C3FB}"/>
                </a:ext>
              </a:extLst>
            </p:cNvPr>
            <p:cNvSpPr txBox="1"/>
            <p:nvPr/>
          </p:nvSpPr>
          <p:spPr>
            <a:xfrm>
              <a:off x="0" y="540317"/>
              <a:ext cx="2512361" cy="1289078"/>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2771"/>
                </a:lnSpc>
              </a:pPr>
              <a:r>
                <a:rPr lang="en-US" sz="2217" spc="221" dirty="0">
                  <a:solidFill>
                    <a:schemeClr val="bg1"/>
                  </a:solidFill>
                  <a:latin typeface="League Spartan"/>
                </a:rPr>
                <a:t>3</a:t>
              </a:r>
            </a:p>
          </p:txBody>
        </p:sp>
        <p:sp>
          <p:nvSpPr>
            <p:cNvPr id="17" name="TextBox 17">
              <a:extLst>
                <a:ext uri="{FF2B5EF4-FFF2-40B4-BE49-F238E27FC236}">
                  <a16:creationId xmlns:a16="http://schemas.microsoft.com/office/drawing/2014/main" id="{D7989F26-6552-7EF0-1809-FEC5CA7F154A}"/>
                </a:ext>
              </a:extLst>
            </p:cNvPr>
            <p:cNvSpPr txBox="1"/>
            <p:nvPr/>
          </p:nvSpPr>
          <p:spPr>
            <a:xfrm>
              <a:off x="0" y="-19050"/>
              <a:ext cx="2512361" cy="670783"/>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1535"/>
                </a:lnSpc>
              </a:pPr>
              <a:r>
                <a:rPr lang="en-US" sz="1228" spc="123">
                  <a:solidFill>
                    <a:schemeClr val="bg1"/>
                  </a:solidFill>
                  <a:latin typeface="Roboto Bold"/>
                </a:rPr>
                <a:t>YEAR</a:t>
              </a:r>
            </a:p>
          </p:txBody>
        </p:sp>
      </p:grpSp>
      <p:grpSp>
        <p:nvGrpSpPr>
          <p:cNvPr id="18" name="Group 18">
            <a:extLst>
              <a:ext uri="{FF2B5EF4-FFF2-40B4-BE49-F238E27FC236}">
                <a16:creationId xmlns:a16="http://schemas.microsoft.com/office/drawing/2014/main" id="{D978851D-0092-8AB0-F13D-5435238AC9EC}"/>
              </a:ext>
            </a:extLst>
          </p:cNvPr>
          <p:cNvGrpSpPr/>
          <p:nvPr/>
        </p:nvGrpSpPr>
        <p:grpSpPr>
          <a:xfrm>
            <a:off x="7844259" y="2537841"/>
            <a:ext cx="684969" cy="985506"/>
            <a:chOff x="0" y="-19050"/>
            <a:chExt cx="2512361" cy="3879941"/>
          </a:xfrm>
        </p:grpSpPr>
        <p:sp>
          <p:nvSpPr>
            <p:cNvPr id="19" name="Freeform 19">
              <a:extLst>
                <a:ext uri="{FF2B5EF4-FFF2-40B4-BE49-F238E27FC236}">
                  <a16:creationId xmlns:a16="http://schemas.microsoft.com/office/drawing/2014/main" id="{599727EE-B1E5-E472-98FA-1A229A1E448C}"/>
                </a:ext>
              </a:extLst>
            </p:cNvPr>
            <p:cNvSpPr/>
            <p:nvPr/>
          </p:nvSpPr>
          <p:spPr>
            <a:xfrm>
              <a:off x="617218" y="1972771"/>
              <a:ext cx="1291845" cy="1888120"/>
            </a:xfrm>
            <a:custGeom>
              <a:avLst/>
              <a:gdLst/>
              <a:ahLst/>
              <a:cxnLst/>
              <a:rect l="l" t="t" r="r" b="b"/>
              <a:pathLst>
                <a:path w="1495848" h="2243772">
                  <a:moveTo>
                    <a:pt x="0" y="0"/>
                  </a:moveTo>
                  <a:lnTo>
                    <a:pt x="1495848" y="0"/>
                  </a:lnTo>
                  <a:lnTo>
                    <a:pt x="1495848" y="2243772"/>
                  </a:lnTo>
                  <a:lnTo>
                    <a:pt x="0" y="2243772"/>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txBody>
            <a:bodyPr/>
            <a:lstStyle/>
            <a:p>
              <a:endParaRPr lang="en-US"/>
            </a:p>
          </p:txBody>
        </p:sp>
        <p:sp>
          <p:nvSpPr>
            <p:cNvPr id="20" name="TextBox 20">
              <a:extLst>
                <a:ext uri="{FF2B5EF4-FFF2-40B4-BE49-F238E27FC236}">
                  <a16:creationId xmlns:a16="http://schemas.microsoft.com/office/drawing/2014/main" id="{5A0E6151-DC67-650F-1220-003FB76FB76B}"/>
                </a:ext>
              </a:extLst>
            </p:cNvPr>
            <p:cNvSpPr txBox="1"/>
            <p:nvPr/>
          </p:nvSpPr>
          <p:spPr>
            <a:xfrm>
              <a:off x="0" y="540317"/>
              <a:ext cx="2512361" cy="1289078"/>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2771"/>
                </a:lnSpc>
              </a:pPr>
              <a:r>
                <a:rPr lang="en-US" sz="2217" spc="221">
                  <a:solidFill>
                    <a:schemeClr val="bg1"/>
                  </a:solidFill>
                  <a:latin typeface="League Spartan"/>
                </a:rPr>
                <a:t>4</a:t>
              </a:r>
            </a:p>
          </p:txBody>
        </p:sp>
        <p:sp>
          <p:nvSpPr>
            <p:cNvPr id="21" name="TextBox 21">
              <a:extLst>
                <a:ext uri="{FF2B5EF4-FFF2-40B4-BE49-F238E27FC236}">
                  <a16:creationId xmlns:a16="http://schemas.microsoft.com/office/drawing/2014/main" id="{C7CEA829-4E1E-C1D5-53FD-0E0DC27C051F}"/>
                </a:ext>
              </a:extLst>
            </p:cNvPr>
            <p:cNvSpPr txBox="1"/>
            <p:nvPr/>
          </p:nvSpPr>
          <p:spPr>
            <a:xfrm>
              <a:off x="0" y="-19050"/>
              <a:ext cx="2512361" cy="670783"/>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1535"/>
                </a:lnSpc>
              </a:pPr>
              <a:r>
                <a:rPr lang="en-US" sz="1228" spc="123">
                  <a:solidFill>
                    <a:schemeClr val="bg1"/>
                  </a:solidFill>
                  <a:latin typeface="Roboto Bold"/>
                </a:rPr>
                <a:t>YEAR</a:t>
              </a:r>
            </a:p>
          </p:txBody>
        </p:sp>
      </p:grpSp>
      <p:grpSp>
        <p:nvGrpSpPr>
          <p:cNvPr id="22" name="Group 22">
            <a:extLst>
              <a:ext uri="{FF2B5EF4-FFF2-40B4-BE49-F238E27FC236}">
                <a16:creationId xmlns:a16="http://schemas.microsoft.com/office/drawing/2014/main" id="{915941A5-FEEC-D484-CA19-EBA2CABBA99D}"/>
              </a:ext>
            </a:extLst>
          </p:cNvPr>
          <p:cNvGrpSpPr/>
          <p:nvPr/>
        </p:nvGrpSpPr>
        <p:grpSpPr>
          <a:xfrm>
            <a:off x="329681" y="3951549"/>
            <a:ext cx="3083478" cy="484303"/>
            <a:chOff x="-19629" y="312963"/>
            <a:chExt cx="838823" cy="169622"/>
          </a:xfrm>
        </p:grpSpPr>
        <p:sp>
          <p:nvSpPr>
            <p:cNvPr id="23" name="Freeform 23">
              <a:extLst>
                <a:ext uri="{FF2B5EF4-FFF2-40B4-BE49-F238E27FC236}">
                  <a16:creationId xmlns:a16="http://schemas.microsoft.com/office/drawing/2014/main" id="{DA307090-81ED-F5F2-4D58-611CB31EDFD0}"/>
                </a:ext>
              </a:extLst>
            </p:cNvPr>
            <p:cNvSpPr/>
            <p:nvPr/>
          </p:nvSpPr>
          <p:spPr>
            <a:xfrm>
              <a:off x="6394" y="319627"/>
              <a:ext cx="812800" cy="160097"/>
            </a:xfrm>
            <a:custGeom>
              <a:avLst/>
              <a:gdLst/>
              <a:ahLst/>
              <a:cxnLst/>
              <a:rect l="l" t="t" r="r" b="b"/>
              <a:pathLst>
                <a:path w="812800" h="160097">
                  <a:moveTo>
                    <a:pt x="609600" y="0"/>
                  </a:moveTo>
                  <a:lnTo>
                    <a:pt x="0" y="0"/>
                  </a:lnTo>
                  <a:lnTo>
                    <a:pt x="0" y="160097"/>
                  </a:lnTo>
                  <a:lnTo>
                    <a:pt x="609600" y="160097"/>
                  </a:lnTo>
                  <a:lnTo>
                    <a:pt x="812800" y="80048"/>
                  </a:lnTo>
                  <a:lnTo>
                    <a:pt x="609600" y="0"/>
                  </a:lnTo>
                  <a:close/>
                </a:path>
              </a:pathLst>
            </a:custGeom>
            <a:solidFill>
              <a:srgbClr val="FFB001"/>
            </a:solidFill>
          </p:spPr>
          <p:txBody>
            <a:bodyPr/>
            <a:lstStyle/>
            <a:p>
              <a:endParaRPr lang="en-US" b="1"/>
            </a:p>
          </p:txBody>
        </p:sp>
        <p:sp>
          <p:nvSpPr>
            <p:cNvPr id="24" name="TextBox 24">
              <a:extLst>
                <a:ext uri="{FF2B5EF4-FFF2-40B4-BE49-F238E27FC236}">
                  <a16:creationId xmlns:a16="http://schemas.microsoft.com/office/drawing/2014/main" id="{074A7AD3-1B84-852B-2531-B660CCA07A76}"/>
                </a:ext>
              </a:extLst>
            </p:cNvPr>
            <p:cNvSpPr txBox="1"/>
            <p:nvPr/>
          </p:nvSpPr>
          <p:spPr>
            <a:xfrm>
              <a:off x="-19629" y="312963"/>
              <a:ext cx="723509" cy="169622"/>
            </a:xfrm>
            <a:prstGeom prst="rect">
              <a:avLst/>
            </a:prstGeom>
          </p:spPr>
          <p:txBody>
            <a:bodyPr lIns="33867" tIns="33867" rIns="33867" bIns="33867" rtlCol="0" anchor="ct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1563"/>
                </a:lnSpc>
              </a:pPr>
              <a:r>
                <a:rPr lang="en-US" sz="1400" b="1" dirty="0">
                  <a:solidFill>
                    <a:schemeClr val="bg1"/>
                  </a:solidFill>
                  <a:latin typeface="Segoe UI Semibold" panose="020B0702040204020203" pitchFamily="34" charset="0"/>
                  <a:cs typeface="Segoe UI Semibold" panose="020B0702040204020203" pitchFamily="34" charset="0"/>
                </a:rPr>
                <a:t>Fleet Emissions </a:t>
              </a:r>
              <a:r>
                <a:rPr lang="en-US" sz="1400" b="1" dirty="0">
                  <a:solidFill>
                    <a:schemeClr val="bg1"/>
                  </a:solidFill>
                  <a:latin typeface="Segoe UI Semibold" panose="020B0702040204020203" pitchFamily="34" charset="0"/>
                  <a:ea typeface="Roboto" panose="020B0604020202020204" pitchFamily="2" charset="0"/>
                  <a:cs typeface="Segoe UI Semibold" panose="020B0702040204020203" pitchFamily="34" charset="0"/>
                </a:rPr>
                <a:t>Assessment</a:t>
              </a:r>
              <a:r>
                <a:rPr lang="en-US" sz="1400" b="1" dirty="0">
                  <a:solidFill>
                    <a:schemeClr val="bg1"/>
                  </a:solidFill>
                  <a:latin typeface="Segoe UI Semibold" panose="020B0702040204020203" pitchFamily="34" charset="0"/>
                  <a:cs typeface="Segoe UI Semibold" panose="020B0702040204020203" pitchFamily="34" charset="0"/>
                </a:rPr>
                <a:t> </a:t>
              </a:r>
            </a:p>
          </p:txBody>
        </p:sp>
      </p:grpSp>
      <p:sp>
        <p:nvSpPr>
          <p:cNvPr id="25" name="TextBox 25">
            <a:extLst>
              <a:ext uri="{FF2B5EF4-FFF2-40B4-BE49-F238E27FC236}">
                <a16:creationId xmlns:a16="http://schemas.microsoft.com/office/drawing/2014/main" id="{8686CD0B-4F85-4840-6073-328B4E85CFA0}"/>
              </a:ext>
            </a:extLst>
          </p:cNvPr>
          <p:cNvSpPr txBox="1"/>
          <p:nvPr/>
        </p:nvSpPr>
        <p:spPr>
          <a:xfrm>
            <a:off x="574328" y="371178"/>
            <a:ext cx="9971281" cy="496867"/>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defTabSz="914400">
              <a:lnSpc>
                <a:spcPts val="4213"/>
              </a:lnSpc>
            </a:pPr>
            <a:r>
              <a:rPr lang="en-US" sz="3200" b="1" dirty="0">
                <a:solidFill>
                  <a:schemeClr val="bg1"/>
                </a:solidFill>
                <a:latin typeface="Segoe UI Semibold" panose="020B0702040204020203" pitchFamily="34" charset="0"/>
                <a:ea typeface="Roboto Bold" pitchFamily="2" charset="0"/>
                <a:cs typeface="Segoe UI Semibold" panose="020B0702040204020203" pitchFamily="34" charset="0"/>
              </a:rPr>
              <a:t>5 Year Emission Reduction Roadmap</a:t>
            </a:r>
          </a:p>
        </p:txBody>
      </p:sp>
      <p:grpSp>
        <p:nvGrpSpPr>
          <p:cNvPr id="26" name="Group 26">
            <a:extLst>
              <a:ext uri="{FF2B5EF4-FFF2-40B4-BE49-F238E27FC236}">
                <a16:creationId xmlns:a16="http://schemas.microsoft.com/office/drawing/2014/main" id="{E15597F5-C52A-021A-D509-40BDC42832E0}"/>
              </a:ext>
            </a:extLst>
          </p:cNvPr>
          <p:cNvGrpSpPr/>
          <p:nvPr/>
        </p:nvGrpSpPr>
        <p:grpSpPr>
          <a:xfrm>
            <a:off x="426206" y="4690344"/>
            <a:ext cx="3689907" cy="471203"/>
            <a:chOff x="0" y="0"/>
            <a:chExt cx="812800" cy="83098"/>
          </a:xfrm>
        </p:grpSpPr>
        <p:sp>
          <p:nvSpPr>
            <p:cNvPr id="27" name="Freeform 27">
              <a:extLst>
                <a:ext uri="{FF2B5EF4-FFF2-40B4-BE49-F238E27FC236}">
                  <a16:creationId xmlns:a16="http://schemas.microsoft.com/office/drawing/2014/main" id="{CE05E6AC-95CA-48E2-19B4-4A267D941BC4}"/>
                </a:ext>
              </a:extLst>
            </p:cNvPr>
            <p:cNvSpPr/>
            <p:nvPr/>
          </p:nvSpPr>
          <p:spPr>
            <a:xfrm>
              <a:off x="0" y="0"/>
              <a:ext cx="812800" cy="83098"/>
            </a:xfrm>
            <a:custGeom>
              <a:avLst/>
              <a:gdLst/>
              <a:ahLst/>
              <a:cxnLst/>
              <a:rect l="l" t="t" r="r" b="b"/>
              <a:pathLst>
                <a:path w="812800" h="83098">
                  <a:moveTo>
                    <a:pt x="609600" y="0"/>
                  </a:moveTo>
                  <a:lnTo>
                    <a:pt x="0" y="0"/>
                  </a:lnTo>
                  <a:lnTo>
                    <a:pt x="0" y="83098"/>
                  </a:lnTo>
                  <a:lnTo>
                    <a:pt x="609600" y="83098"/>
                  </a:lnTo>
                  <a:lnTo>
                    <a:pt x="812800" y="41549"/>
                  </a:lnTo>
                  <a:lnTo>
                    <a:pt x="609600" y="0"/>
                  </a:lnTo>
                  <a:close/>
                </a:path>
              </a:pathLst>
            </a:custGeom>
            <a:solidFill>
              <a:srgbClr val="FF6363"/>
            </a:solidFill>
          </p:spPr>
          <p:txBody>
            <a:bodyPr/>
            <a:lstStyle/>
            <a:p>
              <a:endParaRPr lang="en-US"/>
            </a:p>
          </p:txBody>
        </p:sp>
        <p:sp>
          <p:nvSpPr>
            <p:cNvPr id="28" name="TextBox 28">
              <a:extLst>
                <a:ext uri="{FF2B5EF4-FFF2-40B4-BE49-F238E27FC236}">
                  <a16:creationId xmlns:a16="http://schemas.microsoft.com/office/drawing/2014/main" id="{F74AAA54-D421-EFDF-4312-9E6BA7753D10}"/>
                </a:ext>
              </a:extLst>
            </p:cNvPr>
            <p:cNvSpPr txBox="1"/>
            <p:nvPr/>
          </p:nvSpPr>
          <p:spPr>
            <a:xfrm>
              <a:off x="29328" y="4095"/>
              <a:ext cx="698500" cy="68285"/>
            </a:xfrm>
            <a:prstGeom prst="rect">
              <a:avLst/>
            </a:prstGeom>
          </p:spPr>
          <p:txBody>
            <a:bodyPr lIns="33867" tIns="33867" rIns="33867" bIns="33867" rtlCol="0" anchor="ct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nSpc>
                  <a:spcPts val="1563"/>
                </a:lnSpc>
              </a:pPr>
              <a:r>
                <a:rPr lang="en-US" sz="1400" dirty="0">
                  <a:solidFill>
                    <a:schemeClr val="bg1"/>
                  </a:solidFill>
                  <a:latin typeface="Segoe UI Semibold" panose="020B0702040204020203" pitchFamily="34" charset="0"/>
                  <a:cs typeface="Segoe UI Semibold" panose="020B0702040204020203" pitchFamily="34" charset="0"/>
                </a:rPr>
                <a:t>Rebate to Upgrade Vehicle Equipment  </a:t>
              </a:r>
            </a:p>
          </p:txBody>
        </p:sp>
      </p:grpSp>
      <p:grpSp>
        <p:nvGrpSpPr>
          <p:cNvPr id="44" name="Group 43">
            <a:extLst>
              <a:ext uri="{FF2B5EF4-FFF2-40B4-BE49-F238E27FC236}">
                <a16:creationId xmlns:a16="http://schemas.microsoft.com/office/drawing/2014/main" id="{D83A1A64-863C-AA15-44BE-A450E9B27D1C}"/>
              </a:ext>
            </a:extLst>
          </p:cNvPr>
          <p:cNvGrpSpPr/>
          <p:nvPr/>
        </p:nvGrpSpPr>
        <p:grpSpPr>
          <a:xfrm>
            <a:off x="3601616" y="5420037"/>
            <a:ext cx="8276253" cy="534636"/>
            <a:chOff x="-999928" y="4690617"/>
            <a:chExt cx="6079364" cy="448006"/>
          </a:xfrm>
        </p:grpSpPr>
        <p:sp>
          <p:nvSpPr>
            <p:cNvPr id="33" name="Freeform 33">
              <a:extLst>
                <a:ext uri="{FF2B5EF4-FFF2-40B4-BE49-F238E27FC236}">
                  <a16:creationId xmlns:a16="http://schemas.microsoft.com/office/drawing/2014/main" id="{CBB4D255-59C8-40EA-9C90-646080184DCC}"/>
                </a:ext>
              </a:extLst>
            </p:cNvPr>
            <p:cNvSpPr/>
            <p:nvPr/>
          </p:nvSpPr>
          <p:spPr>
            <a:xfrm>
              <a:off x="-999928" y="4723657"/>
              <a:ext cx="6079364" cy="381927"/>
            </a:xfrm>
            <a:custGeom>
              <a:avLst/>
              <a:gdLst/>
              <a:ahLst/>
              <a:cxnLst/>
              <a:rect l="l" t="t" r="r" b="b"/>
              <a:pathLst>
                <a:path w="846727" h="55053">
                  <a:moveTo>
                    <a:pt x="643527" y="0"/>
                  </a:moveTo>
                  <a:lnTo>
                    <a:pt x="0" y="0"/>
                  </a:lnTo>
                  <a:lnTo>
                    <a:pt x="0" y="55053"/>
                  </a:lnTo>
                  <a:lnTo>
                    <a:pt x="643527" y="55053"/>
                  </a:lnTo>
                  <a:lnTo>
                    <a:pt x="846727" y="27526"/>
                  </a:lnTo>
                  <a:lnTo>
                    <a:pt x="643527" y="0"/>
                  </a:lnTo>
                  <a:close/>
                </a:path>
              </a:pathLst>
            </a:custGeom>
            <a:solidFill>
              <a:srgbClr val="004AAD"/>
            </a:solidFill>
          </p:spPr>
          <p:txBody>
            <a:bodyPr/>
            <a:lstStyle/>
            <a:p>
              <a:endParaRPr lang="en-US"/>
            </a:p>
          </p:txBody>
        </p:sp>
        <p:sp>
          <p:nvSpPr>
            <p:cNvPr id="34" name="TextBox 34">
              <a:extLst>
                <a:ext uri="{FF2B5EF4-FFF2-40B4-BE49-F238E27FC236}">
                  <a16:creationId xmlns:a16="http://schemas.microsoft.com/office/drawing/2014/main" id="{0DBF5CBF-428F-A61D-9558-E8C1389AB42D}"/>
                </a:ext>
              </a:extLst>
            </p:cNvPr>
            <p:cNvSpPr txBox="1"/>
            <p:nvPr/>
          </p:nvSpPr>
          <p:spPr>
            <a:xfrm>
              <a:off x="-863057" y="4690617"/>
              <a:ext cx="5243974" cy="448006"/>
            </a:xfrm>
            <a:prstGeom prst="rect">
              <a:avLst/>
            </a:prstGeom>
          </p:spPr>
          <p:txBody>
            <a:bodyPr lIns="33867" tIns="33867" rIns="33867" bIns="33867" rtlCol="0" anchor="ct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nSpc>
                  <a:spcPts val="1563"/>
                </a:lnSpc>
              </a:pPr>
              <a:r>
                <a:rPr lang="en-US" sz="1400" dirty="0">
                  <a:solidFill>
                    <a:schemeClr val="bg1"/>
                  </a:solidFill>
                  <a:latin typeface="Segoe UI Semibold" panose="020B0702040204020203" pitchFamily="34" charset="0"/>
                  <a:cs typeface="Segoe UI Semibold" panose="020B0702040204020203" pitchFamily="34" charset="0"/>
                </a:rPr>
                <a:t>Tire and Re-Tread Material Recycling to Reduce Landfill  </a:t>
              </a:r>
            </a:p>
          </p:txBody>
        </p:sp>
      </p:grpSp>
      <p:grpSp>
        <p:nvGrpSpPr>
          <p:cNvPr id="35" name="Group 35">
            <a:extLst>
              <a:ext uri="{FF2B5EF4-FFF2-40B4-BE49-F238E27FC236}">
                <a16:creationId xmlns:a16="http://schemas.microsoft.com/office/drawing/2014/main" id="{54F3639D-1068-E9FD-8273-3850EA7C9FE2}"/>
              </a:ext>
            </a:extLst>
          </p:cNvPr>
          <p:cNvGrpSpPr/>
          <p:nvPr/>
        </p:nvGrpSpPr>
        <p:grpSpPr>
          <a:xfrm>
            <a:off x="10074871" y="2547367"/>
            <a:ext cx="684969" cy="955098"/>
            <a:chOff x="0" y="-19050"/>
            <a:chExt cx="2512361" cy="3797724"/>
          </a:xfrm>
        </p:grpSpPr>
        <p:sp>
          <p:nvSpPr>
            <p:cNvPr id="36" name="Freeform 36">
              <a:extLst>
                <a:ext uri="{FF2B5EF4-FFF2-40B4-BE49-F238E27FC236}">
                  <a16:creationId xmlns:a16="http://schemas.microsoft.com/office/drawing/2014/main" id="{98F195DE-0CAD-575B-EDA0-2E0C48C02C99}"/>
                </a:ext>
              </a:extLst>
            </p:cNvPr>
            <p:cNvSpPr/>
            <p:nvPr/>
          </p:nvSpPr>
          <p:spPr>
            <a:xfrm>
              <a:off x="657678" y="1954757"/>
              <a:ext cx="1291845" cy="1823917"/>
            </a:xfrm>
            <a:custGeom>
              <a:avLst/>
              <a:gdLst/>
              <a:ahLst/>
              <a:cxnLst/>
              <a:rect l="l" t="t" r="r" b="b"/>
              <a:pathLst>
                <a:path w="1495848" h="2243772">
                  <a:moveTo>
                    <a:pt x="0" y="0"/>
                  </a:moveTo>
                  <a:lnTo>
                    <a:pt x="1495848" y="0"/>
                  </a:lnTo>
                  <a:lnTo>
                    <a:pt x="1495848" y="2243772"/>
                  </a:lnTo>
                  <a:lnTo>
                    <a:pt x="0" y="2243772"/>
                  </a:lnTo>
                  <a:lnTo>
                    <a:pt x="0" y="0"/>
                  </a:lnTo>
                  <a:close/>
                </a:path>
              </a:pathLst>
            </a:custGeom>
            <a:blipFill>
              <a:blip r:embed="rId12">
                <a:extLst>
                  <a:ext uri="{96DAC541-7B7A-43D3-8B79-37D633B846F1}">
                    <asvg:svgBlip xmlns:asvg="http://schemas.microsoft.com/office/drawing/2016/SVG/main" r:embed="rId13"/>
                  </a:ext>
                </a:extLst>
              </a:blip>
              <a:stretch>
                <a:fillRect/>
              </a:stretch>
            </a:blipFill>
          </p:spPr>
          <p:txBody>
            <a:bodyPr/>
            <a:lstStyle/>
            <a:p>
              <a:endParaRPr lang="en-US"/>
            </a:p>
          </p:txBody>
        </p:sp>
        <p:sp>
          <p:nvSpPr>
            <p:cNvPr id="37" name="TextBox 37">
              <a:extLst>
                <a:ext uri="{FF2B5EF4-FFF2-40B4-BE49-F238E27FC236}">
                  <a16:creationId xmlns:a16="http://schemas.microsoft.com/office/drawing/2014/main" id="{4B3D4BDC-EBD6-6EC7-86C3-CF8C0656392B}"/>
                </a:ext>
              </a:extLst>
            </p:cNvPr>
            <p:cNvSpPr txBox="1"/>
            <p:nvPr/>
          </p:nvSpPr>
          <p:spPr>
            <a:xfrm>
              <a:off x="0" y="540317"/>
              <a:ext cx="2512361" cy="1289078"/>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2771"/>
                </a:lnSpc>
              </a:pPr>
              <a:r>
                <a:rPr lang="en-US" sz="2217" spc="221">
                  <a:solidFill>
                    <a:schemeClr val="bg1"/>
                  </a:solidFill>
                  <a:latin typeface="League Spartan"/>
                </a:rPr>
                <a:t>5</a:t>
              </a:r>
            </a:p>
          </p:txBody>
        </p:sp>
        <p:sp>
          <p:nvSpPr>
            <p:cNvPr id="38" name="TextBox 38">
              <a:extLst>
                <a:ext uri="{FF2B5EF4-FFF2-40B4-BE49-F238E27FC236}">
                  <a16:creationId xmlns:a16="http://schemas.microsoft.com/office/drawing/2014/main" id="{DED33895-CE47-E7AA-5240-C24A5D590B19}"/>
                </a:ext>
              </a:extLst>
            </p:cNvPr>
            <p:cNvSpPr txBox="1"/>
            <p:nvPr/>
          </p:nvSpPr>
          <p:spPr>
            <a:xfrm>
              <a:off x="0" y="-19050"/>
              <a:ext cx="2512361" cy="670783"/>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1535"/>
                </a:lnSpc>
              </a:pPr>
              <a:r>
                <a:rPr lang="en-US" sz="1228" spc="123">
                  <a:solidFill>
                    <a:schemeClr val="bg1"/>
                  </a:solidFill>
                  <a:latin typeface="Roboto Bold"/>
                </a:rPr>
                <a:t>YEAR</a:t>
              </a:r>
            </a:p>
          </p:txBody>
        </p:sp>
      </p:grpSp>
      <p:sp>
        <p:nvSpPr>
          <p:cNvPr id="43" name="TextBox 42">
            <a:extLst>
              <a:ext uri="{FF2B5EF4-FFF2-40B4-BE49-F238E27FC236}">
                <a16:creationId xmlns:a16="http://schemas.microsoft.com/office/drawing/2014/main" id="{F8B5E9A0-2676-0746-EB76-174230D36346}"/>
              </a:ext>
            </a:extLst>
          </p:cNvPr>
          <p:cNvSpPr txBox="1"/>
          <p:nvPr/>
        </p:nvSpPr>
        <p:spPr>
          <a:xfrm>
            <a:off x="397446" y="917217"/>
            <a:ext cx="11550707" cy="830997"/>
          </a:xfrm>
          <a:prstGeom prst="rect">
            <a:avLst/>
          </a:prstGeom>
          <a:noFill/>
        </p:spPr>
        <p:txBody>
          <a:bodyPr wrap="square" rtlCol="0">
            <a:spAutoFit/>
          </a:bodyPr>
          <a:lstStyle/>
          <a:p>
            <a:r>
              <a:rPr lang="en-US" sz="1600" b="1" dirty="0">
                <a:solidFill>
                  <a:schemeClr val="accent3">
                    <a:lumMod val="75000"/>
                  </a:schemeClr>
                </a:solidFill>
                <a:latin typeface="Segoe UI Light" panose="020B0502040204020203" pitchFamily="34" charset="0"/>
                <a:cs typeface="Segoe UI Light" panose="020B0502040204020203" pitchFamily="34" charset="0"/>
              </a:rPr>
              <a:t>Michelin’s </a:t>
            </a:r>
            <a:r>
              <a:rPr lang="en-US" sz="1600" b="1" dirty="0" err="1">
                <a:solidFill>
                  <a:schemeClr val="accent3">
                    <a:lumMod val="75000"/>
                  </a:schemeClr>
                </a:solidFill>
                <a:latin typeface="Segoe UI Light" panose="020B0502040204020203" pitchFamily="34" charset="0"/>
                <a:cs typeface="Segoe UI Light" panose="020B0502040204020203" pitchFamily="34" charset="0"/>
              </a:rPr>
              <a:t>GreenerFleets</a:t>
            </a:r>
            <a:r>
              <a:rPr lang="en-US" sz="1600" b="1" dirty="0">
                <a:solidFill>
                  <a:schemeClr val="accent3">
                    <a:lumMod val="75000"/>
                  </a:schemeClr>
                </a:solidFill>
                <a:latin typeface="Segoe UI Light" panose="020B0502040204020203" pitchFamily="34" charset="0"/>
                <a:cs typeface="Segoe UI Light" panose="020B0502040204020203" pitchFamily="34" charset="0"/>
              </a:rPr>
              <a:t> </a:t>
            </a:r>
            <a:r>
              <a:rPr lang="en-US" sz="1600" dirty="0">
                <a:latin typeface="Segoe UI Light" panose="020B0502040204020203" pitchFamily="34" charset="0"/>
                <a:cs typeface="Segoe UI Light" panose="020B0502040204020203" pitchFamily="34" charset="0"/>
              </a:rPr>
              <a:t>proposes a roadmap approach of programs for statewide emission reduction targeting to benefit </a:t>
            </a:r>
            <a:r>
              <a:rPr lang="en-US" sz="1600" b="1" i="1" dirty="0">
                <a:latin typeface="Segoe UI Light" panose="020B0502040204020203" pitchFamily="34" charset="0"/>
                <a:cs typeface="Segoe UI Light" panose="020B0502040204020203" pitchFamily="34" charset="0"/>
              </a:rPr>
              <a:t>Small/Medium Fleets and Fleets in Rural Areas</a:t>
            </a:r>
            <a:r>
              <a:rPr lang="en-US" sz="1600" dirty="0">
                <a:latin typeface="Segoe UI Light" panose="020B0502040204020203" pitchFamily="34" charset="0"/>
                <a:cs typeface="Segoe UI Light" panose="020B0502040204020203" pitchFamily="34" charset="0"/>
              </a:rPr>
              <a:t>. </a:t>
            </a:r>
          </a:p>
          <a:p>
            <a:r>
              <a:rPr lang="en-US" sz="1600" dirty="0">
                <a:latin typeface="Segoe UI Light" panose="020B0502040204020203" pitchFamily="34" charset="0"/>
                <a:cs typeface="Segoe UI Light" panose="020B0502040204020203" pitchFamily="34" charset="0"/>
              </a:rPr>
              <a:t>- Each measure works independently yet synergistically as a holistic </a:t>
            </a:r>
            <a:r>
              <a:rPr lang="en-US" sz="1600" b="1" dirty="0">
                <a:solidFill>
                  <a:schemeClr val="accent1"/>
                </a:solidFill>
                <a:latin typeface="Segoe UI Light" panose="020B0502040204020203" pitchFamily="34" charset="0"/>
                <a:cs typeface="Segoe UI Light" panose="020B0502040204020203" pitchFamily="34" charset="0"/>
              </a:rPr>
              <a:t>Transportation Emissions Reduction Roadmap</a:t>
            </a:r>
          </a:p>
        </p:txBody>
      </p:sp>
      <p:grpSp>
        <p:nvGrpSpPr>
          <p:cNvPr id="45" name="Group 22">
            <a:extLst>
              <a:ext uri="{FF2B5EF4-FFF2-40B4-BE49-F238E27FC236}">
                <a16:creationId xmlns:a16="http://schemas.microsoft.com/office/drawing/2014/main" id="{D3811679-7281-F75E-DA98-DF414E8A7BF3}"/>
              </a:ext>
            </a:extLst>
          </p:cNvPr>
          <p:cNvGrpSpPr/>
          <p:nvPr/>
        </p:nvGrpSpPr>
        <p:grpSpPr>
          <a:xfrm>
            <a:off x="6138042" y="3945056"/>
            <a:ext cx="3083478" cy="484303"/>
            <a:chOff x="-19629" y="312963"/>
            <a:chExt cx="838823" cy="169622"/>
          </a:xfrm>
        </p:grpSpPr>
        <p:sp>
          <p:nvSpPr>
            <p:cNvPr id="46" name="Freeform 23">
              <a:extLst>
                <a:ext uri="{FF2B5EF4-FFF2-40B4-BE49-F238E27FC236}">
                  <a16:creationId xmlns:a16="http://schemas.microsoft.com/office/drawing/2014/main" id="{0E0FCF67-3130-67E5-2779-E77435B92812}"/>
                </a:ext>
              </a:extLst>
            </p:cNvPr>
            <p:cNvSpPr/>
            <p:nvPr/>
          </p:nvSpPr>
          <p:spPr>
            <a:xfrm>
              <a:off x="6394" y="319627"/>
              <a:ext cx="812800" cy="160097"/>
            </a:xfrm>
            <a:custGeom>
              <a:avLst/>
              <a:gdLst/>
              <a:ahLst/>
              <a:cxnLst/>
              <a:rect l="l" t="t" r="r" b="b"/>
              <a:pathLst>
                <a:path w="812800" h="160097">
                  <a:moveTo>
                    <a:pt x="609600" y="0"/>
                  </a:moveTo>
                  <a:lnTo>
                    <a:pt x="0" y="0"/>
                  </a:lnTo>
                  <a:lnTo>
                    <a:pt x="0" y="160097"/>
                  </a:lnTo>
                  <a:lnTo>
                    <a:pt x="609600" y="160097"/>
                  </a:lnTo>
                  <a:lnTo>
                    <a:pt x="812800" y="80048"/>
                  </a:lnTo>
                  <a:lnTo>
                    <a:pt x="609600" y="0"/>
                  </a:lnTo>
                  <a:close/>
                </a:path>
              </a:pathLst>
            </a:custGeom>
            <a:solidFill>
              <a:srgbClr val="FFB001"/>
            </a:solidFill>
          </p:spPr>
          <p:txBody>
            <a:bodyPr/>
            <a:lstStyle/>
            <a:p>
              <a:endParaRPr lang="en-US"/>
            </a:p>
          </p:txBody>
        </p:sp>
        <p:sp>
          <p:nvSpPr>
            <p:cNvPr id="47" name="TextBox 24">
              <a:extLst>
                <a:ext uri="{FF2B5EF4-FFF2-40B4-BE49-F238E27FC236}">
                  <a16:creationId xmlns:a16="http://schemas.microsoft.com/office/drawing/2014/main" id="{00CB534F-0E72-8F09-D279-1097AFD93C88}"/>
                </a:ext>
              </a:extLst>
            </p:cNvPr>
            <p:cNvSpPr txBox="1"/>
            <p:nvPr/>
          </p:nvSpPr>
          <p:spPr>
            <a:xfrm>
              <a:off x="-19629" y="312963"/>
              <a:ext cx="723509" cy="169622"/>
            </a:xfrm>
            <a:prstGeom prst="rect">
              <a:avLst/>
            </a:prstGeom>
          </p:spPr>
          <p:txBody>
            <a:bodyPr lIns="33867" tIns="33867" rIns="33867" bIns="33867" rtlCol="0" anchor="ct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1563"/>
                </a:lnSpc>
              </a:pPr>
              <a:r>
                <a:rPr lang="en-US" sz="1400" dirty="0">
                  <a:solidFill>
                    <a:schemeClr val="bg1"/>
                  </a:solidFill>
                  <a:latin typeface="Segoe UI Semibold" panose="020B0702040204020203" pitchFamily="34" charset="0"/>
                  <a:cs typeface="Segoe UI Semibold" panose="020B0702040204020203" pitchFamily="34" charset="0"/>
                </a:rPr>
                <a:t>Fleet Emissions </a:t>
              </a:r>
              <a:r>
                <a:rPr lang="en-US" sz="1400" dirty="0">
                  <a:solidFill>
                    <a:schemeClr val="bg1"/>
                  </a:solidFill>
                  <a:latin typeface="Segoe UI Semibold" panose="020B0702040204020203" pitchFamily="34" charset="0"/>
                  <a:ea typeface="Roboto" panose="020B0604020202020204" pitchFamily="2" charset="0"/>
                  <a:cs typeface="Segoe UI Semibold" panose="020B0702040204020203" pitchFamily="34" charset="0"/>
                </a:rPr>
                <a:t>Assessment</a:t>
              </a:r>
              <a:r>
                <a:rPr lang="en-US" sz="1400" dirty="0">
                  <a:solidFill>
                    <a:schemeClr val="bg1"/>
                  </a:solidFill>
                  <a:latin typeface="Segoe UI Semibold" panose="020B0702040204020203" pitchFamily="34" charset="0"/>
                  <a:cs typeface="Segoe UI Semibold" panose="020B0702040204020203" pitchFamily="34" charset="0"/>
                </a:rPr>
                <a:t> </a:t>
              </a:r>
            </a:p>
          </p:txBody>
        </p:sp>
      </p:grpSp>
      <p:sp>
        <p:nvSpPr>
          <p:cNvPr id="49" name="TextBox 48">
            <a:extLst>
              <a:ext uri="{FF2B5EF4-FFF2-40B4-BE49-F238E27FC236}">
                <a16:creationId xmlns:a16="http://schemas.microsoft.com/office/drawing/2014/main" id="{BF6F7401-DDBC-3E8E-837B-629E428F7269}"/>
              </a:ext>
            </a:extLst>
          </p:cNvPr>
          <p:cNvSpPr txBox="1"/>
          <p:nvPr/>
        </p:nvSpPr>
        <p:spPr>
          <a:xfrm>
            <a:off x="965234" y="6505849"/>
            <a:ext cx="10274560" cy="338554"/>
          </a:xfrm>
          <a:prstGeom prst="rect">
            <a:avLst/>
          </a:prstGeom>
          <a:solidFill>
            <a:srgbClr val="FFFF00"/>
          </a:solidFill>
        </p:spPr>
        <p:txBody>
          <a:bodyPr wrap="square" rtlCol="0">
            <a:spAutoFit/>
          </a:bodyPr>
          <a:lstStyle/>
          <a:p>
            <a:pPr algn="ctr"/>
            <a:r>
              <a:rPr lang="en-US" sz="1600" dirty="0"/>
              <a:t>This document contains confidential or proprietary business information; not for public circulation</a:t>
            </a:r>
          </a:p>
        </p:txBody>
      </p:sp>
      <p:pic>
        <p:nvPicPr>
          <p:cNvPr id="50" name="Picture 49">
            <a:extLst>
              <a:ext uri="{FF2B5EF4-FFF2-40B4-BE49-F238E27FC236}">
                <a16:creationId xmlns:a16="http://schemas.microsoft.com/office/drawing/2014/main" id="{B6C348E1-32CF-806B-E042-9C49457DA987}"/>
              </a:ext>
            </a:extLst>
          </p:cNvPr>
          <p:cNvPicPr>
            <a:picLocks noChangeAspect="1"/>
          </p:cNvPicPr>
          <p:nvPr/>
        </p:nvPicPr>
        <p:blipFill>
          <a:blip r:embed="rId14"/>
          <a:stretch>
            <a:fillRect/>
          </a:stretch>
        </p:blipFill>
        <p:spPr>
          <a:xfrm>
            <a:off x="9793397" y="391124"/>
            <a:ext cx="2119998" cy="461437"/>
          </a:xfrm>
          <a:prstGeom prst="rect">
            <a:avLst/>
          </a:prstGeom>
        </p:spPr>
      </p:pic>
      <p:sp>
        <p:nvSpPr>
          <p:cNvPr id="32" name="TextBox 31">
            <a:extLst>
              <a:ext uri="{FF2B5EF4-FFF2-40B4-BE49-F238E27FC236}">
                <a16:creationId xmlns:a16="http://schemas.microsoft.com/office/drawing/2014/main" id="{C6CC056A-256C-B745-3631-330900CBD39F}"/>
              </a:ext>
            </a:extLst>
          </p:cNvPr>
          <p:cNvSpPr txBox="1"/>
          <p:nvPr/>
        </p:nvSpPr>
        <p:spPr>
          <a:xfrm>
            <a:off x="393790" y="331750"/>
            <a:ext cx="11705879" cy="523220"/>
          </a:xfrm>
          <a:prstGeom prst="rect">
            <a:avLst/>
          </a:prstGeom>
          <a:noFill/>
        </p:spPr>
        <p:txBody>
          <a:bodyPr wrap="square" rtlCol="0">
            <a:sp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2800" dirty="0" err="1">
                <a:solidFill>
                  <a:schemeClr val="tx1">
                    <a:lumMod val="50000"/>
                    <a:lumOff val="50000"/>
                  </a:schemeClr>
                </a:solidFill>
                <a:latin typeface="Segoe UI Semibold" panose="020B0702040204020203" pitchFamily="34" charset="0"/>
                <a:cs typeface="Segoe UI Semibold" panose="020B0702040204020203" pitchFamily="34" charset="0"/>
              </a:rPr>
              <a:t>Tranportation</a:t>
            </a:r>
            <a:r>
              <a:rPr lang="en-US" sz="2800" dirty="0">
                <a:solidFill>
                  <a:schemeClr val="tx1">
                    <a:lumMod val="50000"/>
                    <a:lumOff val="50000"/>
                  </a:schemeClr>
                </a:solidFill>
                <a:latin typeface="Segoe UI Semibold" panose="020B0702040204020203" pitchFamily="34" charset="0"/>
                <a:cs typeface="Segoe UI Semibold" panose="020B0702040204020203" pitchFamily="34" charset="0"/>
              </a:rPr>
              <a:t> Emissions Reduction Roadmap</a:t>
            </a:r>
          </a:p>
        </p:txBody>
      </p:sp>
    </p:spTree>
    <p:extLst>
      <p:ext uri="{BB962C8B-B14F-4D97-AF65-F5344CB8AC3E}">
        <p14:creationId xmlns:p14="http://schemas.microsoft.com/office/powerpoint/2010/main" val="511629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3">
            <a:extLst>
              <a:ext uri="{FF2B5EF4-FFF2-40B4-BE49-F238E27FC236}">
                <a16:creationId xmlns:a16="http://schemas.microsoft.com/office/drawing/2014/main" id="{7CAB4BA0-2EF2-0E88-DC5D-6718A1883AC8}"/>
              </a:ext>
            </a:extLst>
          </p:cNvPr>
          <p:cNvSpPr txBox="1">
            <a:spLocks/>
          </p:cNvSpPr>
          <p:nvPr/>
        </p:nvSpPr>
        <p:spPr>
          <a:xfrm>
            <a:off x="422815" y="910701"/>
            <a:ext cx="11279723" cy="3512787"/>
          </a:xfrm>
          <a:prstGeom prst="rect">
            <a:avLst/>
          </a:prstGeom>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defTabSz="1142902">
              <a:spcBef>
                <a:spcPct val="20000"/>
              </a:spcBef>
              <a:defRPr/>
            </a:pPr>
            <a:r>
              <a:rPr lang="en-US" sz="1600" dirty="0">
                <a:latin typeface="Selawik Semibold" panose="020F0502020204030204" pitchFamily="34" charset="0"/>
                <a:cs typeface="Segoe UI Light" panose="020B0502040204020203" pitchFamily="34" charset="0"/>
              </a:rPr>
              <a:t>Fleet Survey Data : </a:t>
            </a:r>
            <a:r>
              <a:rPr lang="en-US" sz="1600" dirty="0">
                <a:latin typeface="Segoe UI Light" panose="020B0502040204020203" pitchFamily="34" charset="0"/>
                <a:cs typeface="Segoe UI Light" panose="020B0502040204020203" pitchFamily="34" charset="0"/>
              </a:rPr>
              <a:t> Survey data shows fleets have identified lack of knowledge and time to understand or execute sustainability practices including fleet decarbonization and would like help in calculating their emissions footprint    </a:t>
            </a:r>
          </a:p>
          <a:p>
            <a:pPr marL="0" marR="0" lvl="0" indent="0" algn="l" defTabSz="1142902"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1600" dirty="0">
                <a:latin typeface="Selawik Semibold" panose="020F0502020204030204" pitchFamily="34" charset="0"/>
                <a:ea typeface="Noto Sans" panose="020B0502040504020204" pitchFamily="34" charset="0"/>
                <a:cs typeface="Segoe UI Light" panose="020B0502040204020203" pitchFamily="34" charset="0"/>
              </a:rPr>
              <a:t>Proposed Solution: </a:t>
            </a:r>
            <a:r>
              <a:rPr lang="en-US" sz="1600" b="1" dirty="0">
                <a:solidFill>
                  <a:schemeClr val="accent3">
                    <a:lumMod val="75000"/>
                  </a:schemeClr>
                </a:solidFill>
                <a:latin typeface="Segoe UI Light" panose="020B0502040204020203" pitchFamily="34" charset="0"/>
                <a:ea typeface="Noto Sans" panose="020B0502040504020204" pitchFamily="34" charset="0"/>
                <a:cs typeface="Segoe UI Light" panose="020B0502040204020203" pitchFamily="34" charset="0"/>
              </a:rPr>
              <a:t>Provide fleets a detailed assessment of their fleets using their real operation and route data </a:t>
            </a:r>
            <a:r>
              <a:rPr lang="en-US" sz="1600" dirty="0">
                <a:latin typeface="Segoe UI Light" panose="020B0502040204020203" pitchFamily="34" charset="0"/>
                <a:ea typeface="Noto Sans" panose="020B0502040504020204" pitchFamily="34" charset="0"/>
                <a:cs typeface="Segoe UI Light" panose="020B0502040204020203" pitchFamily="34" charset="0"/>
              </a:rPr>
              <a:t>and provide decarbonization and fleet conversion ideas and roadmap to reduce CO2 emissions. The assessment needs to be sufficiently comprehensive and credible in order to enable fleets operators to make confident decisions in fleet conversion and to meet their ROI targets.</a:t>
            </a:r>
          </a:p>
          <a:p>
            <a:pPr marL="0" marR="0" lvl="0" indent="0" algn="l" defTabSz="1142902"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1600" dirty="0">
                <a:latin typeface="Selawik Semibold" panose="020F0502020204030204" pitchFamily="34" charset="0"/>
                <a:ea typeface="Noto Sans" panose="020B0502040504020204" pitchFamily="34" charset="0"/>
                <a:cs typeface="Segoe UI Light" panose="020B0502040204020203" pitchFamily="34" charset="0"/>
              </a:rPr>
              <a:t>Benefits: 1) </a:t>
            </a:r>
            <a:r>
              <a:rPr lang="en-US" sz="1600" dirty="0">
                <a:latin typeface="Segoe UI Light" panose="020B0502040204020203" pitchFamily="34" charset="0"/>
                <a:ea typeface="Noto Sans" panose="020B0502040504020204" pitchFamily="34" charset="0"/>
                <a:cs typeface="Segoe UI Light" panose="020B0502040204020203" pitchFamily="34" charset="0"/>
              </a:rPr>
              <a:t>Instill confidence in fleet operators in fleets decarbonization by understanding their current fleet emissions footprint, fleet upgrade options and conversion roadmap to reduce emissions overtime, technologies that works with their real operation, and getting the support in seeking private financing from banks and private capitals. </a:t>
            </a:r>
            <a:r>
              <a:rPr lang="en-US" sz="1600" dirty="0">
                <a:latin typeface="Segoe UI Semibold" panose="020B0702040204020203" pitchFamily="34" charset="0"/>
                <a:ea typeface="Noto Sans" panose="020B0502040504020204" pitchFamily="34" charset="0"/>
                <a:cs typeface="Segoe UI Semibold" panose="020B0702040204020203" pitchFamily="34" charset="0"/>
              </a:rPr>
              <a:t>2) </a:t>
            </a:r>
            <a:r>
              <a:rPr lang="en-US" sz="1600" dirty="0">
                <a:latin typeface="Segoe UI Light" panose="020B0502040204020203" pitchFamily="34" charset="0"/>
                <a:ea typeface="Noto Sans" panose="020B0502040504020204" pitchFamily="34" charset="0"/>
                <a:cs typeface="Segoe UI Light" panose="020B0502040204020203" pitchFamily="34" charset="0"/>
              </a:rPr>
              <a:t>Create a realistic real world emission inventory for fleets that can be used by government agencies in planning policies and regulations, financing companies in providing vehicle loans, by technology suppliers in vehicle and infrastructure planning  </a:t>
            </a:r>
          </a:p>
          <a:p>
            <a:pPr defTabSz="1142902">
              <a:spcBef>
                <a:spcPct val="20000"/>
              </a:spcBef>
              <a:defRPr/>
            </a:pPr>
            <a:r>
              <a:rPr lang="en-US" sz="1600" dirty="0">
                <a:latin typeface="Selawik Semibold" panose="020F0502020204030204" pitchFamily="34" charset="0"/>
                <a:ea typeface="Noto Sans" panose="020B0502040504020204" pitchFamily="34" charset="0"/>
                <a:cs typeface="Segoe UI Light" panose="020B0502040204020203" pitchFamily="34" charset="0"/>
              </a:rPr>
              <a:t>Emission Impact : </a:t>
            </a:r>
            <a:r>
              <a:rPr lang="en-US" sz="1600" dirty="0">
                <a:latin typeface="Segoe UI Light" panose="020B0502040204020203" pitchFamily="34" charset="0"/>
                <a:ea typeface="Noto Sans" panose="020B0502040504020204" pitchFamily="34" charset="0"/>
                <a:cs typeface="Segoe UI Light" panose="020B0502040204020203" pitchFamily="34" charset="0"/>
              </a:rPr>
              <a:t>Long term emissions reduction comes from fleet conversion, approx. 118,172 </a:t>
            </a:r>
            <a:r>
              <a:rPr lang="en-US" sz="1600" dirty="0" err="1">
                <a:latin typeface="Segoe UI Light" panose="020B0502040204020203" pitchFamily="34" charset="0"/>
                <a:ea typeface="Noto Sans" panose="020B0502040504020204" pitchFamily="34" charset="0"/>
                <a:cs typeface="Segoe UI Light" panose="020B0502040204020203" pitchFamily="34" charset="0"/>
              </a:rPr>
              <a:t>tonnes</a:t>
            </a:r>
            <a:r>
              <a:rPr lang="en-US" sz="1600" dirty="0">
                <a:latin typeface="Segoe UI Light" panose="020B0502040204020203" pitchFamily="34" charset="0"/>
                <a:ea typeface="Noto Sans" panose="020B0502040504020204" pitchFamily="34" charset="0"/>
                <a:cs typeface="Segoe UI Light" panose="020B0502040204020203" pitchFamily="34" charset="0"/>
              </a:rPr>
              <a:t> of CO2 emissions can be potentially avoided per year by every 1,000 class 8 trucks converted from diesel to fully electric*. </a:t>
            </a:r>
            <a:endParaRPr lang="en-US" sz="1600" b="1" dirty="0">
              <a:latin typeface="Segoe UI Light" panose="020B0502040204020203" pitchFamily="34" charset="0"/>
              <a:cs typeface="Segoe UI Light" panose="020B0502040204020203" pitchFamily="34" charset="0"/>
            </a:endParaRPr>
          </a:p>
          <a:p>
            <a:pPr defTabSz="1142902">
              <a:spcBef>
                <a:spcPct val="20000"/>
              </a:spcBef>
              <a:defRPr/>
            </a:pPr>
            <a:r>
              <a:rPr lang="en-US" sz="1600" dirty="0">
                <a:latin typeface="Selawik Semibold" panose="020F0502020204030204" pitchFamily="34" charset="0"/>
                <a:ea typeface="Noto Sans" panose="020B0502040504020204" pitchFamily="34" charset="0"/>
                <a:cs typeface="Segoe UI Light" panose="020B0502040204020203" pitchFamily="34" charset="0"/>
              </a:rPr>
              <a:t>Implementation Time/Project Duration : </a:t>
            </a:r>
            <a:r>
              <a:rPr lang="en-US" sz="1600" dirty="0">
                <a:latin typeface="Segoe UI Light" panose="020B0502040204020203" pitchFamily="34" charset="0"/>
                <a:ea typeface="Noto Sans" panose="020B0502040504020204" pitchFamily="34" charset="0"/>
                <a:cs typeface="Segoe UI Light" panose="020B0502040204020203" pitchFamily="34" charset="0"/>
              </a:rPr>
              <a:t>1.5 Years </a:t>
            </a:r>
          </a:p>
          <a:p>
            <a:pPr defTabSz="1142902">
              <a:spcBef>
                <a:spcPct val="20000"/>
              </a:spcBef>
              <a:defRPr/>
            </a:pPr>
            <a:r>
              <a:rPr lang="en-US" sz="1600" dirty="0">
                <a:latin typeface="Selawik Semibold" panose="020F0502020204030204" pitchFamily="34" charset="0"/>
                <a:ea typeface="Noto Sans" panose="020B0502040504020204" pitchFamily="34" charset="0"/>
                <a:cs typeface="Segoe UI Light" panose="020B0502040204020203" pitchFamily="34" charset="0"/>
              </a:rPr>
              <a:t>Estimated Budget for Implementation: </a:t>
            </a:r>
            <a:r>
              <a:rPr lang="en-US" sz="1600" dirty="0">
                <a:latin typeface="Segoe UI Light" panose="020B0502040204020203" pitchFamily="34" charset="0"/>
                <a:ea typeface="Noto Sans" panose="020B0502040504020204" pitchFamily="34" charset="0"/>
                <a:cs typeface="Segoe UI Light" panose="020B0502040204020203" pitchFamily="34" charset="0"/>
              </a:rPr>
              <a:t>Approx. $5 million for every 1000 fleets </a:t>
            </a:r>
          </a:p>
          <a:p>
            <a:pPr defTabSz="1142902">
              <a:spcBef>
                <a:spcPct val="20000"/>
              </a:spcBef>
              <a:defRPr/>
            </a:pPr>
            <a:r>
              <a:rPr lang="en-US" sz="1600" b="1" dirty="0">
                <a:latin typeface="Segoe UI Semibold" panose="020B0702040204020203" pitchFamily="34" charset="0"/>
                <a:ea typeface="Noto Sans" panose="020B0502040504020204" pitchFamily="34" charset="0"/>
                <a:cs typeface="Segoe UI Semibold" panose="020B0702040204020203" pitchFamily="34" charset="0"/>
              </a:rPr>
              <a:t>Direct Social Benefits: </a:t>
            </a:r>
            <a:r>
              <a:rPr lang="en-US" sz="1600" dirty="0">
                <a:latin typeface="Segoe UI Light" panose="020B0502040204020203" pitchFamily="34" charset="0"/>
                <a:ea typeface="Noto Sans" panose="020B0502040504020204" pitchFamily="34" charset="0"/>
                <a:cs typeface="Segoe UI Light" panose="020B0502040204020203" pitchFamily="34" charset="0"/>
              </a:rPr>
              <a:t>Emissions reduction, job creations, stimulate private financing for zero emission heavy duty vehicles, fleet economic and technology stimulation</a:t>
            </a:r>
          </a:p>
          <a:p>
            <a:pPr defTabSz="1142902">
              <a:spcBef>
                <a:spcPct val="20000"/>
              </a:spcBef>
              <a:defRPr/>
            </a:pPr>
            <a:endParaRPr lang="en-US" sz="1600" dirty="0">
              <a:latin typeface="Selawik Semibold" panose="020F0502020204030204" pitchFamily="34" charset="0"/>
              <a:cs typeface="Segoe UI Light" panose="020B0502040204020203" pitchFamily="34" charset="0"/>
            </a:endParaRPr>
          </a:p>
          <a:p>
            <a:pPr defTabSz="1142902">
              <a:spcBef>
                <a:spcPct val="20000"/>
              </a:spcBef>
              <a:defRPr/>
            </a:pPr>
            <a:r>
              <a:rPr lang="en-US" sz="1050" dirty="0">
                <a:latin typeface="Segoe UI Light" panose="020B0502040204020203" pitchFamily="34" charset="0"/>
                <a:ea typeface="Noto Sans" panose="020B0502040504020204" pitchFamily="34" charset="0"/>
                <a:cs typeface="Segoe UI Light" panose="020B0502040204020203" pitchFamily="34" charset="0"/>
              </a:rPr>
              <a:t>*According to the Environmental Protection Agency, there are 10,084 grams of CO2 emissions per gallon of diesel. On average,  1,000 Class 8 EV trucks will eliminate approximately 118,172 </a:t>
            </a:r>
            <a:r>
              <a:rPr lang="en-US" sz="1050" dirty="0" err="1">
                <a:latin typeface="Segoe UI Light" panose="020B0502040204020203" pitchFamily="34" charset="0"/>
                <a:ea typeface="Noto Sans" panose="020B0502040504020204" pitchFamily="34" charset="0"/>
                <a:cs typeface="Segoe UI Light" panose="020B0502040204020203" pitchFamily="34" charset="0"/>
              </a:rPr>
              <a:t>tonnes</a:t>
            </a:r>
            <a:r>
              <a:rPr lang="en-US" sz="1050" dirty="0">
                <a:latin typeface="Segoe UI Light" panose="020B0502040204020203" pitchFamily="34" charset="0"/>
                <a:ea typeface="Noto Sans" panose="020B0502040504020204" pitchFamily="34" charset="0"/>
                <a:cs typeface="Segoe UI Light" panose="020B0502040204020203" pitchFamily="34" charset="0"/>
              </a:rPr>
              <a:t> of CO2 emissions per year assuming 100% zero carbon energy source, truck operation profile of 300 miles per day, 5 days per week, 50 weeks per year, 75,000 miles annually and 6.4 mpg diesel fuel consumption rate. https://www.nrc.gov/docs/ML1204/ML120440122.pdf and **https://nacfe.org/research/run-on-less-2017/, average fuel economy , national average 6.4 mpg for average gross weight of 55,498 </a:t>
            </a:r>
            <a:r>
              <a:rPr lang="en-US" sz="1050" dirty="0" err="1">
                <a:latin typeface="Segoe UI Light" panose="020B0502040204020203" pitchFamily="34" charset="0"/>
                <a:ea typeface="Noto Sans" panose="020B0502040504020204" pitchFamily="34" charset="0"/>
                <a:cs typeface="Segoe UI Light" panose="020B0502040204020203" pitchFamily="34" charset="0"/>
              </a:rPr>
              <a:t>lbs</a:t>
            </a:r>
            <a:endParaRPr lang="en-US" sz="1050" dirty="0">
              <a:latin typeface="Segoe UI Light" panose="020B0502040204020203" pitchFamily="34" charset="0"/>
              <a:ea typeface="Noto Sans" panose="020B0502040504020204" pitchFamily="34" charset="0"/>
              <a:cs typeface="Segoe UI Light" panose="020B0502040204020203" pitchFamily="34" charset="0"/>
            </a:endParaRPr>
          </a:p>
          <a:p>
            <a:pPr defTabSz="1142902">
              <a:spcBef>
                <a:spcPct val="20000"/>
              </a:spcBef>
              <a:defRPr/>
            </a:pPr>
            <a:endParaRPr lang="en-US" sz="1050" dirty="0">
              <a:latin typeface="Segoe UI Light" panose="020B0502040204020203" pitchFamily="34" charset="0"/>
              <a:ea typeface="Noto Sans" panose="020B0502040504020204" pitchFamily="34" charset="0"/>
              <a:cs typeface="Segoe UI Light" panose="020B0502040204020203" pitchFamily="34" charset="0"/>
            </a:endParaRPr>
          </a:p>
          <a:p>
            <a:pPr defTabSz="1142902">
              <a:spcBef>
                <a:spcPct val="20000"/>
              </a:spcBef>
              <a:defRPr/>
            </a:pPr>
            <a:endParaRPr lang="en-US" sz="2133" dirty="0">
              <a:solidFill>
                <a:schemeClr val="bg1"/>
              </a:solidFill>
              <a:effectLst>
                <a:outerShdw blurRad="38100" dist="38100" dir="2700000" algn="tl">
                  <a:srgbClr val="000000">
                    <a:alpha val="43137"/>
                  </a:srgbClr>
                </a:outerShdw>
              </a:effectLst>
              <a:latin typeface="Segoe UI Light" panose="020B0502040204020203" pitchFamily="34" charset="0"/>
              <a:cs typeface="Segoe UI Light" panose="020B0502040204020203" pitchFamily="34" charset="0"/>
            </a:endParaRPr>
          </a:p>
          <a:p>
            <a:pPr defTabSz="1142902">
              <a:spcBef>
                <a:spcPct val="20000"/>
              </a:spcBef>
              <a:defRPr/>
            </a:pPr>
            <a:endParaRPr lang="en-US" sz="2133" dirty="0">
              <a:solidFill>
                <a:schemeClr val="bg1"/>
              </a:solidFill>
              <a:effectLst>
                <a:outerShdw blurRad="38100" dist="38100" dir="2700000" algn="tl">
                  <a:srgbClr val="000000">
                    <a:alpha val="43137"/>
                  </a:srgbClr>
                </a:outerShdw>
              </a:effectLst>
              <a:latin typeface="Segoe UI Light" panose="020B0502040204020203" pitchFamily="34" charset="0"/>
              <a:cs typeface="Segoe UI Light" panose="020B0502040204020203" pitchFamily="34" charset="0"/>
            </a:endParaRPr>
          </a:p>
          <a:p>
            <a:pPr marL="0" marR="0" lvl="0" indent="0" algn="l" defTabSz="1142902"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2133" dirty="0">
                <a:solidFill>
                  <a:schemeClr val="bg1"/>
                </a:solidFill>
                <a:effectLst>
                  <a:outerShdw blurRad="38100" dist="38100" dir="2700000" algn="tl">
                    <a:srgbClr val="000000">
                      <a:alpha val="43137"/>
                    </a:srgbClr>
                  </a:outerShdw>
                </a:effectLst>
                <a:latin typeface="Segoe UI Light" panose="020B0502040204020203" pitchFamily="34" charset="0"/>
                <a:ea typeface="Noto Sans" panose="020B0502040504020204" pitchFamily="34" charset="0"/>
                <a:cs typeface="Segoe UI Light" panose="020B0502040204020203" pitchFamily="34" charset="0"/>
              </a:rPr>
              <a:t> </a:t>
            </a:r>
          </a:p>
          <a:p>
            <a:pPr marL="0" marR="0" lvl="0" indent="0" algn="l" defTabSz="1142902"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sz="2133" dirty="0">
              <a:solidFill>
                <a:schemeClr val="bg1"/>
              </a:solidFill>
              <a:effectLst>
                <a:outerShdw blurRad="38100" dist="38100" dir="2700000" algn="tl">
                  <a:srgbClr val="000000">
                    <a:alpha val="43137"/>
                  </a:srgbClr>
                </a:outerShdw>
              </a:effectLst>
              <a:latin typeface="Segoe UI Light" panose="020B0502040204020203" pitchFamily="34" charset="0"/>
              <a:ea typeface="Noto Sans" panose="020B0502040504020204" pitchFamily="34" charset="0"/>
              <a:cs typeface="Segoe UI Light" panose="020B0502040204020203" pitchFamily="34" charset="0"/>
            </a:endParaRPr>
          </a:p>
          <a:p>
            <a:pPr marL="0" marR="0" lvl="0" indent="0" algn="l" defTabSz="1142902"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sz="2133" dirty="0">
              <a:solidFill>
                <a:schemeClr val="bg1"/>
              </a:solidFill>
              <a:effectLst>
                <a:outerShdw blurRad="38100" dist="38100" dir="2700000" algn="tl">
                  <a:srgbClr val="000000">
                    <a:alpha val="43137"/>
                  </a:srgbClr>
                </a:outerShdw>
              </a:effectLst>
              <a:latin typeface="Segoe UI Light" panose="020B0502040204020203" pitchFamily="34" charset="0"/>
              <a:ea typeface="Noto Sans" panose="020B0502040504020204" pitchFamily="34" charset="0"/>
              <a:cs typeface="Segoe UI Light" panose="020B0502040204020203" pitchFamily="34" charset="0"/>
            </a:endParaRPr>
          </a:p>
          <a:p>
            <a:pPr marL="0" marR="0" lvl="0" indent="0" algn="l" defTabSz="1142902"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sz="2133" dirty="0">
              <a:solidFill>
                <a:schemeClr val="bg1"/>
              </a:solidFill>
              <a:effectLst>
                <a:outerShdw blurRad="38100" dist="38100" dir="2700000" algn="tl">
                  <a:srgbClr val="000000">
                    <a:alpha val="43137"/>
                  </a:srgbClr>
                </a:outerShdw>
              </a:effectLst>
              <a:latin typeface="Segoe UI Light" panose="020B0502040204020203" pitchFamily="34" charset="0"/>
              <a:ea typeface="Noto Sans" panose="020B0502040504020204" pitchFamily="34" charset="0"/>
              <a:cs typeface="Segoe UI Light" panose="020B0502040204020203" pitchFamily="34" charset="0"/>
            </a:endParaRPr>
          </a:p>
          <a:p>
            <a:pPr marL="0" marR="0" lvl="0" indent="0" algn="l" defTabSz="1142902"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2133"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Segoe UI Light" panose="020B0502040204020203" pitchFamily="34" charset="0"/>
              <a:ea typeface="Noto Sans" panose="020B0502040504020204" pitchFamily="34" charset="0"/>
              <a:cs typeface="Segoe UI Light" panose="020B0502040204020203" pitchFamily="34" charset="0"/>
            </a:endParaRPr>
          </a:p>
          <a:p>
            <a:pPr marL="0" marR="0" lvl="0" indent="0" algn="l" defTabSz="1142902"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2133"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Segoe UI Light" panose="020B0502040204020203" pitchFamily="34" charset="0"/>
              <a:ea typeface="Noto Sans" panose="020B0502040504020204" pitchFamily="34" charset="0"/>
              <a:cs typeface="Segoe UI Light" panose="020B0502040204020203" pitchFamily="34" charset="0"/>
            </a:endParaRPr>
          </a:p>
        </p:txBody>
      </p:sp>
      <p:sp>
        <p:nvSpPr>
          <p:cNvPr id="14" name="TextBox 13">
            <a:extLst>
              <a:ext uri="{FF2B5EF4-FFF2-40B4-BE49-F238E27FC236}">
                <a16:creationId xmlns:a16="http://schemas.microsoft.com/office/drawing/2014/main" id="{A21EBF08-E11C-B0B8-C63F-B9142A69CD84}"/>
              </a:ext>
            </a:extLst>
          </p:cNvPr>
          <p:cNvSpPr txBox="1"/>
          <p:nvPr/>
        </p:nvSpPr>
        <p:spPr>
          <a:xfrm>
            <a:off x="389466" y="321349"/>
            <a:ext cx="11705879" cy="461665"/>
          </a:xfrm>
          <a:prstGeom prst="rect">
            <a:avLst/>
          </a:prstGeom>
          <a:noFill/>
        </p:spPr>
        <p:txBody>
          <a:bodyPr wrap="square" rtlCol="0">
            <a:sp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dirty="0">
                <a:solidFill>
                  <a:schemeClr val="tx1">
                    <a:lumMod val="50000"/>
                    <a:lumOff val="50000"/>
                  </a:schemeClr>
                </a:solidFill>
                <a:latin typeface="Segoe UI Semibold" panose="020B0702040204020203" pitchFamily="34" charset="0"/>
                <a:cs typeface="Segoe UI Semibold" panose="020B0702040204020203" pitchFamily="34" charset="0"/>
              </a:rPr>
              <a:t>Proposal 1: Fleet Emissions Assessments </a:t>
            </a:r>
          </a:p>
        </p:txBody>
      </p:sp>
      <p:sp>
        <p:nvSpPr>
          <p:cNvPr id="8" name="Text Placeholder 3">
            <a:extLst>
              <a:ext uri="{FF2B5EF4-FFF2-40B4-BE49-F238E27FC236}">
                <a16:creationId xmlns:a16="http://schemas.microsoft.com/office/drawing/2014/main" id="{39ED02C9-83C1-86C5-0B3E-CDC3B0AB0940}"/>
              </a:ext>
            </a:extLst>
          </p:cNvPr>
          <p:cNvSpPr txBox="1">
            <a:spLocks/>
          </p:cNvSpPr>
          <p:nvPr/>
        </p:nvSpPr>
        <p:spPr>
          <a:xfrm>
            <a:off x="389463" y="4489620"/>
            <a:ext cx="9233505" cy="626535"/>
          </a:xfrm>
          <a:prstGeom prst="rect">
            <a:avLst/>
          </a:prstGeom>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marL="0" marR="0" lvl="0" indent="0" algn="l" defTabSz="1142902"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sz="2133" dirty="0">
              <a:solidFill>
                <a:schemeClr val="bg1"/>
              </a:solidFill>
              <a:effectLst>
                <a:outerShdw blurRad="38100" dist="38100" dir="2700000" algn="tl">
                  <a:srgbClr val="000000">
                    <a:alpha val="43137"/>
                  </a:srgbClr>
                </a:outerShdw>
              </a:effectLst>
              <a:latin typeface="Segoe UI Light" panose="020B0502040204020203" pitchFamily="34" charset="0"/>
              <a:cs typeface="Segoe UI Light" panose="020B0502040204020203" pitchFamily="34" charset="0"/>
            </a:endParaRPr>
          </a:p>
        </p:txBody>
      </p:sp>
      <p:sp>
        <p:nvSpPr>
          <p:cNvPr id="9" name="Text Placeholder 3">
            <a:extLst>
              <a:ext uri="{FF2B5EF4-FFF2-40B4-BE49-F238E27FC236}">
                <a16:creationId xmlns:a16="http://schemas.microsoft.com/office/drawing/2014/main" id="{FEBE1DCB-213E-D97F-BB4F-FA88934CDE3B}"/>
              </a:ext>
            </a:extLst>
          </p:cNvPr>
          <p:cNvSpPr txBox="1">
            <a:spLocks/>
          </p:cNvSpPr>
          <p:nvPr/>
        </p:nvSpPr>
        <p:spPr>
          <a:xfrm>
            <a:off x="522814" y="2891888"/>
            <a:ext cx="9233505" cy="626535"/>
          </a:xfrm>
          <a:prstGeom prst="rect">
            <a:avLst/>
          </a:prstGeom>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defTabSz="1142902">
              <a:spcBef>
                <a:spcPct val="20000"/>
              </a:spcBef>
              <a:defRPr/>
            </a:pPr>
            <a:endParaRPr lang="en-US" sz="2133" dirty="0">
              <a:solidFill>
                <a:schemeClr val="bg1"/>
              </a:solidFill>
              <a:effectLst>
                <a:outerShdw blurRad="38100" dist="38100" dir="2700000" algn="tl">
                  <a:srgbClr val="000000">
                    <a:alpha val="43137"/>
                  </a:srgbClr>
                </a:outerShdw>
              </a:effectLst>
              <a:latin typeface="Segoe UI Light" panose="020B0502040204020203" pitchFamily="34" charset="0"/>
              <a:cs typeface="Segoe UI Light" panose="020B0502040204020203" pitchFamily="34" charset="0"/>
            </a:endParaRPr>
          </a:p>
          <a:p>
            <a:pPr marL="0" marR="0" lvl="0" indent="0" algn="l" defTabSz="1142902"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2133"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Segoe UI Light" panose="020B0502040204020203" pitchFamily="34" charset="0"/>
              <a:ea typeface="Noto Sans" panose="020B0502040504020204" pitchFamily="34" charset="0"/>
              <a:cs typeface="Segoe UI Light" panose="020B0502040204020203" pitchFamily="34" charset="0"/>
            </a:endParaRPr>
          </a:p>
        </p:txBody>
      </p:sp>
      <p:sp>
        <p:nvSpPr>
          <p:cNvPr id="4" name="TextBox 3">
            <a:extLst>
              <a:ext uri="{FF2B5EF4-FFF2-40B4-BE49-F238E27FC236}">
                <a16:creationId xmlns:a16="http://schemas.microsoft.com/office/drawing/2014/main" id="{B52FD440-6BE5-84C1-3875-7C83C118152B}"/>
              </a:ext>
            </a:extLst>
          </p:cNvPr>
          <p:cNvSpPr txBox="1"/>
          <p:nvPr/>
        </p:nvSpPr>
        <p:spPr>
          <a:xfrm>
            <a:off x="958720" y="6491455"/>
            <a:ext cx="10274560" cy="338554"/>
          </a:xfrm>
          <a:prstGeom prst="rect">
            <a:avLst/>
          </a:prstGeom>
          <a:solidFill>
            <a:srgbClr val="FFFF00"/>
          </a:solidFill>
        </p:spPr>
        <p:txBody>
          <a:bodyPr wrap="square" rtlCol="0">
            <a:spAutoFit/>
          </a:bodyPr>
          <a:lstStyle/>
          <a:p>
            <a:pPr algn="ctr"/>
            <a:r>
              <a:rPr lang="en-US" sz="1600" dirty="0"/>
              <a:t>This document contains confidential or proprietary business information; not for public circulation</a:t>
            </a:r>
          </a:p>
        </p:txBody>
      </p:sp>
      <p:pic>
        <p:nvPicPr>
          <p:cNvPr id="5" name="Picture 4">
            <a:extLst>
              <a:ext uri="{FF2B5EF4-FFF2-40B4-BE49-F238E27FC236}">
                <a16:creationId xmlns:a16="http://schemas.microsoft.com/office/drawing/2014/main" id="{6BFDCEA5-79D7-C5FD-7714-188936EE313C}"/>
              </a:ext>
            </a:extLst>
          </p:cNvPr>
          <p:cNvPicPr>
            <a:picLocks noChangeAspect="1"/>
          </p:cNvPicPr>
          <p:nvPr/>
        </p:nvPicPr>
        <p:blipFill>
          <a:blip r:embed="rId3"/>
          <a:stretch>
            <a:fillRect/>
          </a:stretch>
        </p:blipFill>
        <p:spPr>
          <a:xfrm>
            <a:off x="9582540" y="325570"/>
            <a:ext cx="2119998" cy="461437"/>
          </a:xfrm>
          <a:prstGeom prst="rect">
            <a:avLst/>
          </a:prstGeom>
        </p:spPr>
      </p:pic>
    </p:spTree>
    <p:extLst>
      <p:ext uri="{BB962C8B-B14F-4D97-AF65-F5344CB8AC3E}">
        <p14:creationId xmlns:p14="http://schemas.microsoft.com/office/powerpoint/2010/main" val="2366062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3">
            <a:extLst>
              <a:ext uri="{FF2B5EF4-FFF2-40B4-BE49-F238E27FC236}">
                <a16:creationId xmlns:a16="http://schemas.microsoft.com/office/drawing/2014/main" id="{7CAB4BA0-2EF2-0E88-DC5D-6718A1883AC8}"/>
              </a:ext>
            </a:extLst>
          </p:cNvPr>
          <p:cNvSpPr txBox="1">
            <a:spLocks/>
          </p:cNvSpPr>
          <p:nvPr/>
        </p:nvSpPr>
        <p:spPr>
          <a:xfrm>
            <a:off x="389463" y="1135494"/>
            <a:ext cx="11124513" cy="3512787"/>
          </a:xfrm>
          <a:prstGeom prst="rect">
            <a:avLst/>
          </a:prstGeom>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defTabSz="1142902">
              <a:spcBef>
                <a:spcPct val="20000"/>
              </a:spcBef>
              <a:defRPr/>
            </a:pPr>
            <a:r>
              <a:rPr lang="en-US" sz="1600" dirty="0">
                <a:latin typeface="Selawik Semibold" panose="020F0502020204030204" pitchFamily="34" charset="0"/>
                <a:cs typeface="Segoe UI Light" panose="020B0502040204020203" pitchFamily="34" charset="0"/>
              </a:rPr>
              <a:t>Fleet Survey Data : </a:t>
            </a:r>
            <a:r>
              <a:rPr lang="en-US" sz="1600" dirty="0">
                <a:latin typeface="Segoe UI Light" panose="020B0502040204020203" pitchFamily="34" charset="0"/>
                <a:cs typeface="Segoe UI Light" panose="020B0502040204020203" pitchFamily="34" charset="0"/>
              </a:rPr>
              <a:t> Fleets interviewed have expressed that they put profitability and return of investment before sustainability. They would like help with equipment cost to maintain acceptable profitability while improving carbon footprint</a:t>
            </a:r>
          </a:p>
          <a:p>
            <a:pPr marL="0" marR="0" lvl="0" indent="0" algn="l" defTabSz="1142902"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1600" dirty="0">
                <a:latin typeface="Selawik Semibold" panose="020F0502020204030204" pitchFamily="34" charset="0"/>
                <a:ea typeface="Noto Sans" panose="020B0502040504020204" pitchFamily="34" charset="0"/>
                <a:cs typeface="Segoe UI Light" panose="020B0502040204020203" pitchFamily="34" charset="0"/>
              </a:rPr>
              <a:t>Proposed Solution: </a:t>
            </a:r>
            <a:r>
              <a:rPr lang="en-US" sz="1600" b="1" dirty="0">
                <a:solidFill>
                  <a:schemeClr val="accent3">
                    <a:lumMod val="75000"/>
                  </a:schemeClr>
                </a:solidFill>
                <a:latin typeface="Segoe UI Light" panose="020B0502040204020203" pitchFamily="34" charset="0"/>
                <a:ea typeface="Noto Sans" panose="020B0502040504020204" pitchFamily="34" charset="0"/>
                <a:cs typeface="Segoe UI Light" panose="020B0502040204020203" pitchFamily="34" charset="0"/>
              </a:rPr>
              <a:t>Provide subsidy to fleets to upgrade existing vehicle equipment that improves fuel efficiency </a:t>
            </a:r>
            <a:r>
              <a:rPr lang="en-US" sz="1600" dirty="0">
                <a:latin typeface="Segoe UI Light" panose="020B0502040204020203" pitchFamily="34" charset="0"/>
                <a:ea typeface="Noto Sans" panose="020B0502040504020204" pitchFamily="34" charset="0"/>
                <a:cs typeface="Segoe UI Light" panose="020B0502040204020203" pitchFamily="34" charset="0"/>
              </a:rPr>
              <a:t>such as aero dynamics equipment, low rolling resistance tires, anti-Idling devices, advance telematics, driver behavior monitoring to reduce CO2 emissions for ICE vehicles. This solution is particularly helpful to fleets that are in hard-to-reach regions or rural areas where electric or hydrogen fueling infrastructure is not available. </a:t>
            </a:r>
          </a:p>
          <a:p>
            <a:pPr marL="0" marR="0" lvl="0" indent="0" algn="l" defTabSz="1142902"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1600" dirty="0">
                <a:latin typeface="Selawik Semibold" panose="020F0502020204030204" pitchFamily="34" charset="0"/>
                <a:ea typeface="Noto Sans" panose="020B0502040504020204" pitchFamily="34" charset="0"/>
                <a:cs typeface="Segoe UI Light" panose="020B0502040204020203" pitchFamily="34" charset="0"/>
              </a:rPr>
              <a:t>Benefit : </a:t>
            </a:r>
            <a:r>
              <a:rPr lang="en-US" sz="1600" dirty="0">
                <a:latin typeface="Segoe UI Light" panose="020B0502040204020203" pitchFamily="34" charset="0"/>
                <a:ea typeface="Noto Sans" panose="020B0502040504020204" pitchFamily="34" charset="0"/>
                <a:cs typeface="Segoe UI Light" panose="020B0502040204020203" pitchFamily="34" charset="0"/>
              </a:rPr>
              <a:t>Immediate emission reduction impacts. </a:t>
            </a:r>
            <a:r>
              <a:rPr lang="en-US" sz="1600" dirty="0">
                <a:latin typeface="Segoe UI Light" panose="020B0502040204020203" pitchFamily="34" charset="0"/>
                <a:cs typeface="Segoe UI Light" panose="020B0502040204020203" pitchFamily="34" charset="0"/>
              </a:rPr>
              <a:t>Upgrading a fleet's existing equipment represents one of the most effective  ways to achieve fast, scalable, and cost-effective CO2 reduction during the transition period to zero emissions. </a:t>
            </a:r>
          </a:p>
          <a:p>
            <a:pPr defTabSz="1142902">
              <a:spcBef>
                <a:spcPct val="20000"/>
              </a:spcBef>
              <a:defRPr/>
            </a:pPr>
            <a:r>
              <a:rPr lang="en-US" sz="1600" dirty="0">
                <a:latin typeface="Selawik Semibold" panose="020F0502020204030204" pitchFamily="34" charset="0"/>
                <a:ea typeface="Noto Sans" panose="020B0502040504020204" pitchFamily="34" charset="0"/>
                <a:cs typeface="Segoe UI Light" panose="020B0502040204020203" pitchFamily="34" charset="0"/>
              </a:rPr>
              <a:t>Emission Impact :</a:t>
            </a:r>
            <a:r>
              <a:rPr lang="en-US" sz="1600" dirty="0">
                <a:latin typeface="Segoe UI Light" panose="020B0502040204020203" pitchFamily="34" charset="0"/>
                <a:ea typeface="Noto Sans" panose="020B0502040504020204" pitchFamily="34" charset="0"/>
                <a:cs typeface="Segoe UI Light" panose="020B0502040204020203" pitchFamily="34" charset="0"/>
              </a:rPr>
              <a:t> Approx. 10%</a:t>
            </a:r>
            <a:r>
              <a:rPr lang="en-US" sz="1600" dirty="0">
                <a:latin typeface="Selawik Semibold" panose="020F0502020204030204" pitchFamily="34" charset="0"/>
                <a:ea typeface="Noto Sans" panose="020B0502040504020204" pitchFamily="34" charset="0"/>
                <a:cs typeface="Segoe UI Light" panose="020B0502040204020203" pitchFamily="34" charset="0"/>
              </a:rPr>
              <a:t> </a:t>
            </a:r>
            <a:r>
              <a:rPr lang="en-US" sz="1600" dirty="0">
                <a:latin typeface="Segoe UI Light" panose="020B0502040204020203" pitchFamily="34" charset="0"/>
                <a:cs typeface="Segoe UI Light" panose="020B0502040204020203" pitchFamily="34" charset="0"/>
              </a:rPr>
              <a:t>reduction in a fleets total CO2 emissions. As a datapoint referencing the Canada’s Green Freight Program 2023 implementation data, 1,600 metric </a:t>
            </a:r>
            <a:r>
              <a:rPr lang="en-US" sz="1600" dirty="0" err="1">
                <a:latin typeface="Segoe UI Light" panose="020B0502040204020203" pitchFamily="34" charset="0"/>
                <a:cs typeface="Segoe UI Light" panose="020B0502040204020203" pitchFamily="34" charset="0"/>
              </a:rPr>
              <a:t>tonnes</a:t>
            </a:r>
            <a:r>
              <a:rPr lang="en-US" sz="1600" dirty="0">
                <a:latin typeface="Segoe UI Light" panose="020B0502040204020203" pitchFamily="34" charset="0"/>
                <a:cs typeface="Segoe UI Light" panose="020B0502040204020203" pitchFamily="34" charset="0"/>
              </a:rPr>
              <a:t> of C02 emissions avoidance identified per year at full implementation for an average fleet size of 143 vehicles</a:t>
            </a:r>
          </a:p>
          <a:p>
            <a:pPr defTabSz="1142902">
              <a:spcBef>
                <a:spcPct val="20000"/>
              </a:spcBef>
              <a:defRPr/>
            </a:pPr>
            <a:r>
              <a:rPr lang="en-US" sz="1600" dirty="0">
                <a:latin typeface="Selawik Semibold" panose="020F0502020204030204" pitchFamily="34" charset="0"/>
                <a:ea typeface="Noto Sans" panose="020B0502040504020204" pitchFamily="34" charset="0"/>
                <a:cs typeface="Segoe UI Light" panose="020B0502040204020203" pitchFamily="34" charset="0"/>
              </a:rPr>
              <a:t>Implementation Time/Project Duration : </a:t>
            </a:r>
            <a:r>
              <a:rPr lang="en-US" sz="1600" dirty="0">
                <a:latin typeface="Segoe UI Light" panose="020B0502040204020203" pitchFamily="34" charset="0"/>
                <a:ea typeface="Noto Sans" panose="020B0502040504020204" pitchFamily="34" charset="0"/>
                <a:cs typeface="Segoe UI Light" panose="020B0502040204020203" pitchFamily="34" charset="0"/>
              </a:rPr>
              <a:t>1 – 2 Year </a:t>
            </a:r>
          </a:p>
          <a:p>
            <a:pPr defTabSz="1142902">
              <a:spcBef>
                <a:spcPct val="20000"/>
              </a:spcBef>
              <a:defRPr/>
            </a:pPr>
            <a:r>
              <a:rPr lang="en-US" sz="1600" dirty="0">
                <a:latin typeface="Selawik Semibold" panose="020F0502020204030204" pitchFamily="34" charset="0"/>
                <a:ea typeface="Noto Sans" panose="020B0502040504020204" pitchFamily="34" charset="0"/>
                <a:cs typeface="Segoe UI Light" panose="020B0502040204020203" pitchFamily="34" charset="0"/>
              </a:rPr>
              <a:t>Estimated Budget for Implementation : </a:t>
            </a:r>
            <a:r>
              <a:rPr lang="en-US" sz="1600" dirty="0">
                <a:latin typeface="Segoe UI Light" panose="020B0502040204020203" pitchFamily="34" charset="0"/>
                <a:cs typeface="Segoe UI Light" panose="020B0502040204020203" pitchFamily="34" charset="0"/>
              </a:rPr>
              <a:t>$20M+,  </a:t>
            </a:r>
            <a:r>
              <a:rPr lang="en-US" sz="1600" dirty="0">
                <a:latin typeface="Segoe UI Light" panose="020B0502040204020203" pitchFamily="34" charset="0"/>
                <a:ea typeface="Noto Sans" panose="020B0502040504020204" pitchFamily="34" charset="0"/>
                <a:cs typeface="Segoe UI Light" panose="020B0502040204020203" pitchFamily="34" charset="0"/>
              </a:rPr>
              <a:t>50% subsidy of eligible equipment up to a total cap per fleet based on the equipment type proposed in the fleet assessment.  </a:t>
            </a:r>
          </a:p>
          <a:p>
            <a:pPr defTabSz="1142902">
              <a:spcBef>
                <a:spcPct val="20000"/>
              </a:spcBef>
              <a:defRPr/>
            </a:pPr>
            <a:r>
              <a:rPr lang="en-US" sz="1600" b="1" dirty="0">
                <a:latin typeface="Segoe UI Semibold" panose="020B0702040204020203" pitchFamily="34" charset="0"/>
                <a:ea typeface="Noto Sans" panose="020B0502040504020204" pitchFamily="34" charset="0"/>
                <a:cs typeface="Segoe UI Semibold" panose="020B0702040204020203" pitchFamily="34" charset="0"/>
              </a:rPr>
              <a:t>Direct Social Benefits: </a:t>
            </a:r>
            <a:r>
              <a:rPr lang="en-US" sz="1600" dirty="0">
                <a:latin typeface="Segoe UI Light" panose="020B0502040204020203" pitchFamily="34" charset="0"/>
                <a:ea typeface="Noto Sans" panose="020B0502040504020204" pitchFamily="34" charset="0"/>
                <a:cs typeface="Segoe UI Light" panose="020B0502040204020203" pitchFamily="34" charset="0"/>
              </a:rPr>
              <a:t>Support rural area or hard-to-reach areas fleets with no zero emissions vehicles or near-term fleet conversion ability or lack electric charging or hydrogen fueling infrastructure support; immediate emissions reduction, fossil fuels consumption reduction </a:t>
            </a:r>
          </a:p>
          <a:p>
            <a:pPr defTabSz="1142902">
              <a:spcBef>
                <a:spcPct val="20000"/>
              </a:spcBef>
              <a:defRPr/>
            </a:pPr>
            <a:r>
              <a:rPr lang="en-US" sz="1600" dirty="0">
                <a:latin typeface="Selawik Semibold" panose="020F0502020204030204" pitchFamily="34" charset="0"/>
                <a:cs typeface="Segoe UI Light" panose="020B0502040204020203" pitchFamily="34" charset="0"/>
              </a:rPr>
              <a:t>Reference : </a:t>
            </a:r>
            <a:r>
              <a:rPr lang="en-US" sz="1600" dirty="0">
                <a:latin typeface="Segoe UI Light" panose="020B0502040204020203" pitchFamily="34" charset="0"/>
                <a:cs typeface="Segoe UI Light" panose="020B0502040204020203" pitchFamily="34" charset="0"/>
              </a:rPr>
              <a:t> Similar program implemented by Natural Resources Canada - Canada’s Green Freight Program has helped hundreds of fleets make a real carbon footprint impact. </a:t>
            </a:r>
            <a:r>
              <a:rPr lang="en-US" sz="1600" dirty="0">
                <a:hlinkClick r:id="rId3"/>
              </a:rPr>
              <a:t>Green Freight Program Applicant’s Guide: Stream 1 (canada.ca)</a:t>
            </a:r>
            <a:r>
              <a:rPr lang="en-US" sz="1600" dirty="0">
                <a:latin typeface="Segoe UI Light" panose="020B0502040204020203" pitchFamily="34" charset="0"/>
                <a:cs typeface="Segoe UI Light" panose="020B0502040204020203" pitchFamily="34" charset="0"/>
              </a:rPr>
              <a:t>   </a:t>
            </a:r>
          </a:p>
          <a:p>
            <a:pPr defTabSz="1142902">
              <a:spcBef>
                <a:spcPct val="20000"/>
              </a:spcBef>
              <a:defRPr/>
            </a:pPr>
            <a:endParaRPr lang="en-US" sz="2133" dirty="0">
              <a:solidFill>
                <a:schemeClr val="bg1"/>
              </a:solidFill>
              <a:effectLst>
                <a:outerShdw blurRad="38100" dist="38100" dir="2700000" algn="tl">
                  <a:srgbClr val="000000">
                    <a:alpha val="43137"/>
                  </a:srgbClr>
                </a:outerShdw>
              </a:effectLst>
              <a:latin typeface="Segoe UI Light" panose="020B0502040204020203" pitchFamily="34" charset="0"/>
              <a:ea typeface="Noto Sans" panose="020B0502040504020204" pitchFamily="34" charset="0"/>
              <a:cs typeface="Segoe UI Light" panose="020B0502040204020203" pitchFamily="34" charset="0"/>
            </a:endParaRPr>
          </a:p>
          <a:p>
            <a:pPr defTabSz="1142902">
              <a:spcBef>
                <a:spcPct val="20000"/>
              </a:spcBef>
              <a:defRPr/>
            </a:pPr>
            <a:endParaRPr lang="en-US" sz="2133" dirty="0">
              <a:solidFill>
                <a:schemeClr val="bg1"/>
              </a:solidFill>
              <a:effectLst>
                <a:outerShdw blurRad="38100" dist="38100" dir="2700000" algn="tl">
                  <a:srgbClr val="000000">
                    <a:alpha val="43137"/>
                  </a:srgbClr>
                </a:outerShdw>
              </a:effectLst>
              <a:latin typeface="Segoe UI Light" panose="020B0502040204020203" pitchFamily="34" charset="0"/>
              <a:ea typeface="Noto Sans" panose="020B0502040504020204" pitchFamily="34" charset="0"/>
              <a:cs typeface="Segoe UI Light" panose="020B0502040204020203" pitchFamily="34" charset="0"/>
            </a:endParaRPr>
          </a:p>
          <a:p>
            <a:pPr defTabSz="1142902">
              <a:spcBef>
                <a:spcPct val="20000"/>
              </a:spcBef>
              <a:defRPr/>
            </a:pPr>
            <a:endParaRPr lang="en-US" sz="2133" dirty="0">
              <a:solidFill>
                <a:schemeClr val="bg1"/>
              </a:solidFill>
              <a:effectLst>
                <a:outerShdw blurRad="38100" dist="38100" dir="2700000" algn="tl">
                  <a:srgbClr val="000000">
                    <a:alpha val="43137"/>
                  </a:srgbClr>
                </a:outerShdw>
              </a:effectLst>
              <a:latin typeface="Segoe UI Light" panose="020B0502040204020203" pitchFamily="34" charset="0"/>
              <a:cs typeface="Segoe UI Light" panose="020B0502040204020203" pitchFamily="34" charset="0"/>
            </a:endParaRPr>
          </a:p>
          <a:p>
            <a:pPr defTabSz="1142902">
              <a:spcBef>
                <a:spcPct val="20000"/>
              </a:spcBef>
              <a:defRPr/>
            </a:pPr>
            <a:endParaRPr lang="en-US" sz="2133" dirty="0">
              <a:solidFill>
                <a:schemeClr val="bg1"/>
              </a:solidFill>
              <a:effectLst>
                <a:outerShdw blurRad="38100" dist="38100" dir="2700000" algn="tl">
                  <a:srgbClr val="000000">
                    <a:alpha val="43137"/>
                  </a:srgbClr>
                </a:outerShdw>
              </a:effectLst>
              <a:latin typeface="Segoe UI Light" panose="020B0502040204020203" pitchFamily="34" charset="0"/>
              <a:cs typeface="Segoe UI Light" panose="020B0502040204020203" pitchFamily="34" charset="0"/>
            </a:endParaRPr>
          </a:p>
          <a:p>
            <a:pPr marL="0" marR="0" lvl="0" indent="0" algn="l" defTabSz="1142902"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2133" dirty="0">
                <a:solidFill>
                  <a:schemeClr val="bg1"/>
                </a:solidFill>
                <a:effectLst>
                  <a:outerShdw blurRad="38100" dist="38100" dir="2700000" algn="tl">
                    <a:srgbClr val="000000">
                      <a:alpha val="43137"/>
                    </a:srgbClr>
                  </a:outerShdw>
                </a:effectLst>
                <a:latin typeface="Segoe UI Light" panose="020B0502040204020203" pitchFamily="34" charset="0"/>
                <a:ea typeface="Noto Sans" panose="020B0502040504020204" pitchFamily="34" charset="0"/>
                <a:cs typeface="Segoe UI Light" panose="020B0502040204020203" pitchFamily="34" charset="0"/>
              </a:rPr>
              <a:t> </a:t>
            </a:r>
          </a:p>
          <a:p>
            <a:pPr marL="0" marR="0" lvl="0" indent="0" algn="l" defTabSz="1142902"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sz="2133" dirty="0">
              <a:solidFill>
                <a:schemeClr val="bg1"/>
              </a:solidFill>
              <a:effectLst>
                <a:outerShdw blurRad="38100" dist="38100" dir="2700000" algn="tl">
                  <a:srgbClr val="000000">
                    <a:alpha val="43137"/>
                  </a:srgbClr>
                </a:outerShdw>
              </a:effectLst>
              <a:latin typeface="Segoe UI Light" panose="020B0502040204020203" pitchFamily="34" charset="0"/>
              <a:ea typeface="Noto Sans" panose="020B0502040504020204" pitchFamily="34" charset="0"/>
              <a:cs typeface="Segoe UI Light" panose="020B0502040204020203" pitchFamily="34" charset="0"/>
            </a:endParaRPr>
          </a:p>
          <a:p>
            <a:pPr marL="0" marR="0" lvl="0" indent="0" algn="l" defTabSz="1142902"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sz="2133" dirty="0">
              <a:solidFill>
                <a:schemeClr val="bg1"/>
              </a:solidFill>
              <a:effectLst>
                <a:outerShdw blurRad="38100" dist="38100" dir="2700000" algn="tl">
                  <a:srgbClr val="000000">
                    <a:alpha val="43137"/>
                  </a:srgbClr>
                </a:outerShdw>
              </a:effectLst>
              <a:latin typeface="Segoe UI Light" panose="020B0502040204020203" pitchFamily="34" charset="0"/>
              <a:ea typeface="Noto Sans" panose="020B0502040504020204" pitchFamily="34" charset="0"/>
              <a:cs typeface="Segoe UI Light" panose="020B0502040204020203" pitchFamily="34" charset="0"/>
            </a:endParaRPr>
          </a:p>
          <a:p>
            <a:pPr marL="0" marR="0" lvl="0" indent="0" algn="l" defTabSz="1142902"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sz="2133" dirty="0">
              <a:solidFill>
                <a:schemeClr val="bg1"/>
              </a:solidFill>
              <a:effectLst>
                <a:outerShdw blurRad="38100" dist="38100" dir="2700000" algn="tl">
                  <a:srgbClr val="000000">
                    <a:alpha val="43137"/>
                  </a:srgbClr>
                </a:outerShdw>
              </a:effectLst>
              <a:latin typeface="Segoe UI Light" panose="020B0502040204020203" pitchFamily="34" charset="0"/>
              <a:ea typeface="Noto Sans" panose="020B0502040504020204" pitchFamily="34" charset="0"/>
              <a:cs typeface="Segoe UI Light" panose="020B0502040204020203" pitchFamily="34" charset="0"/>
            </a:endParaRPr>
          </a:p>
          <a:p>
            <a:pPr marL="0" marR="0" lvl="0" indent="0" algn="l" defTabSz="1142902"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2133"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Segoe UI Light" panose="020B0502040204020203" pitchFamily="34" charset="0"/>
              <a:ea typeface="Noto Sans" panose="020B0502040504020204" pitchFamily="34" charset="0"/>
              <a:cs typeface="Segoe UI Light" panose="020B0502040204020203" pitchFamily="34" charset="0"/>
            </a:endParaRPr>
          </a:p>
          <a:p>
            <a:pPr marL="0" marR="0" lvl="0" indent="0" algn="l" defTabSz="1142902"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2133"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Segoe UI Light" panose="020B0502040204020203" pitchFamily="34" charset="0"/>
              <a:ea typeface="Noto Sans" panose="020B0502040504020204" pitchFamily="34" charset="0"/>
              <a:cs typeface="Segoe UI Light" panose="020B0502040204020203" pitchFamily="34" charset="0"/>
            </a:endParaRPr>
          </a:p>
        </p:txBody>
      </p:sp>
      <p:sp>
        <p:nvSpPr>
          <p:cNvPr id="14" name="TextBox 13">
            <a:extLst>
              <a:ext uri="{FF2B5EF4-FFF2-40B4-BE49-F238E27FC236}">
                <a16:creationId xmlns:a16="http://schemas.microsoft.com/office/drawing/2014/main" id="{A21EBF08-E11C-B0B8-C63F-B9142A69CD84}"/>
              </a:ext>
            </a:extLst>
          </p:cNvPr>
          <p:cNvSpPr txBox="1"/>
          <p:nvPr/>
        </p:nvSpPr>
        <p:spPr>
          <a:xfrm>
            <a:off x="389466" y="321349"/>
            <a:ext cx="11705879" cy="461665"/>
          </a:xfrm>
          <a:prstGeom prst="rect">
            <a:avLst/>
          </a:prstGeom>
          <a:noFill/>
        </p:spPr>
        <p:txBody>
          <a:bodyPr wrap="square" rtlCol="0">
            <a:sp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dirty="0">
                <a:solidFill>
                  <a:schemeClr val="tx1">
                    <a:lumMod val="50000"/>
                    <a:lumOff val="50000"/>
                  </a:schemeClr>
                </a:solidFill>
                <a:latin typeface="Segoe UI Semibold" panose="020B0702040204020203" pitchFamily="34" charset="0"/>
                <a:cs typeface="Segoe UI Semibold" panose="020B0702040204020203" pitchFamily="34" charset="0"/>
              </a:rPr>
              <a:t>Proposal 2: Rebate Program To Upgrade Vehicle Equipment</a:t>
            </a:r>
          </a:p>
        </p:txBody>
      </p:sp>
      <p:sp>
        <p:nvSpPr>
          <p:cNvPr id="8" name="Text Placeholder 3">
            <a:extLst>
              <a:ext uri="{FF2B5EF4-FFF2-40B4-BE49-F238E27FC236}">
                <a16:creationId xmlns:a16="http://schemas.microsoft.com/office/drawing/2014/main" id="{39ED02C9-83C1-86C5-0B3E-CDC3B0AB0940}"/>
              </a:ext>
            </a:extLst>
          </p:cNvPr>
          <p:cNvSpPr txBox="1">
            <a:spLocks/>
          </p:cNvSpPr>
          <p:nvPr/>
        </p:nvSpPr>
        <p:spPr>
          <a:xfrm>
            <a:off x="389463" y="4489620"/>
            <a:ext cx="9233505" cy="626535"/>
          </a:xfrm>
          <a:prstGeom prst="rect">
            <a:avLst/>
          </a:prstGeom>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marL="0" marR="0" lvl="0" indent="0" algn="l" defTabSz="1142902"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sz="2133" dirty="0">
              <a:solidFill>
                <a:schemeClr val="bg1"/>
              </a:solidFill>
              <a:effectLst>
                <a:outerShdw blurRad="38100" dist="38100" dir="2700000" algn="tl">
                  <a:srgbClr val="000000">
                    <a:alpha val="43137"/>
                  </a:srgbClr>
                </a:outerShdw>
              </a:effectLst>
              <a:latin typeface="Segoe UI Light" panose="020B0502040204020203" pitchFamily="34" charset="0"/>
              <a:cs typeface="Segoe UI Light" panose="020B0502040204020203" pitchFamily="34" charset="0"/>
            </a:endParaRPr>
          </a:p>
        </p:txBody>
      </p:sp>
      <p:sp>
        <p:nvSpPr>
          <p:cNvPr id="9" name="Text Placeholder 3">
            <a:extLst>
              <a:ext uri="{FF2B5EF4-FFF2-40B4-BE49-F238E27FC236}">
                <a16:creationId xmlns:a16="http://schemas.microsoft.com/office/drawing/2014/main" id="{FEBE1DCB-213E-D97F-BB4F-FA88934CDE3B}"/>
              </a:ext>
            </a:extLst>
          </p:cNvPr>
          <p:cNvSpPr txBox="1">
            <a:spLocks/>
          </p:cNvSpPr>
          <p:nvPr/>
        </p:nvSpPr>
        <p:spPr>
          <a:xfrm>
            <a:off x="522814" y="2891888"/>
            <a:ext cx="9233505" cy="626535"/>
          </a:xfrm>
          <a:prstGeom prst="rect">
            <a:avLst/>
          </a:prstGeom>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defTabSz="1142902">
              <a:spcBef>
                <a:spcPct val="20000"/>
              </a:spcBef>
              <a:defRPr/>
            </a:pPr>
            <a:endParaRPr lang="en-US" sz="2133" dirty="0">
              <a:solidFill>
                <a:schemeClr val="bg1"/>
              </a:solidFill>
              <a:effectLst>
                <a:outerShdw blurRad="38100" dist="38100" dir="2700000" algn="tl">
                  <a:srgbClr val="000000">
                    <a:alpha val="43137"/>
                  </a:srgbClr>
                </a:outerShdw>
              </a:effectLst>
              <a:latin typeface="Segoe UI Light" panose="020B0502040204020203" pitchFamily="34" charset="0"/>
              <a:cs typeface="Segoe UI Light" panose="020B0502040204020203" pitchFamily="34" charset="0"/>
            </a:endParaRPr>
          </a:p>
          <a:p>
            <a:pPr marL="0" marR="0" lvl="0" indent="0" algn="l" defTabSz="1142902"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2133"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Segoe UI Light" panose="020B0502040204020203" pitchFamily="34" charset="0"/>
              <a:ea typeface="Noto Sans" panose="020B0502040504020204" pitchFamily="34" charset="0"/>
              <a:cs typeface="Segoe UI Light" panose="020B0502040204020203" pitchFamily="34" charset="0"/>
            </a:endParaRPr>
          </a:p>
        </p:txBody>
      </p:sp>
      <p:sp>
        <p:nvSpPr>
          <p:cNvPr id="3" name="TextBox 2">
            <a:extLst>
              <a:ext uri="{FF2B5EF4-FFF2-40B4-BE49-F238E27FC236}">
                <a16:creationId xmlns:a16="http://schemas.microsoft.com/office/drawing/2014/main" id="{CC459045-15A6-E1B4-F8D3-7DF50EA0FD23}"/>
              </a:ext>
            </a:extLst>
          </p:cNvPr>
          <p:cNvSpPr txBox="1"/>
          <p:nvPr/>
        </p:nvSpPr>
        <p:spPr>
          <a:xfrm>
            <a:off x="1090126" y="6326156"/>
            <a:ext cx="10274560" cy="338554"/>
          </a:xfrm>
          <a:prstGeom prst="rect">
            <a:avLst/>
          </a:prstGeom>
          <a:solidFill>
            <a:srgbClr val="FFFF00"/>
          </a:solidFill>
        </p:spPr>
        <p:txBody>
          <a:bodyPr wrap="square" rtlCol="0">
            <a:spAutoFit/>
          </a:bodyPr>
          <a:lstStyle/>
          <a:p>
            <a:pPr algn="ctr"/>
            <a:r>
              <a:rPr lang="en-US" sz="1600" dirty="0"/>
              <a:t>This document contains confidential or proprietary business information; not for public circulation</a:t>
            </a:r>
          </a:p>
        </p:txBody>
      </p:sp>
      <p:pic>
        <p:nvPicPr>
          <p:cNvPr id="4" name="Picture 3">
            <a:extLst>
              <a:ext uri="{FF2B5EF4-FFF2-40B4-BE49-F238E27FC236}">
                <a16:creationId xmlns:a16="http://schemas.microsoft.com/office/drawing/2014/main" id="{A971D440-60C0-874C-5C8F-BB29F41AEF32}"/>
              </a:ext>
            </a:extLst>
          </p:cNvPr>
          <p:cNvPicPr>
            <a:picLocks noChangeAspect="1"/>
          </p:cNvPicPr>
          <p:nvPr/>
        </p:nvPicPr>
        <p:blipFill>
          <a:blip r:embed="rId4"/>
          <a:stretch>
            <a:fillRect/>
          </a:stretch>
        </p:blipFill>
        <p:spPr>
          <a:xfrm>
            <a:off x="9582540" y="325570"/>
            <a:ext cx="2119998" cy="461437"/>
          </a:xfrm>
          <a:prstGeom prst="rect">
            <a:avLst/>
          </a:prstGeom>
        </p:spPr>
      </p:pic>
    </p:spTree>
    <p:extLst>
      <p:ext uri="{BB962C8B-B14F-4D97-AF65-F5344CB8AC3E}">
        <p14:creationId xmlns:p14="http://schemas.microsoft.com/office/powerpoint/2010/main" val="3574114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87D260AD-B5D6-F497-5CC0-E8D665109B6A}"/>
              </a:ext>
            </a:extLst>
          </p:cNvPr>
          <p:cNvSpPr>
            <a:spLocks noGrp="1" noRot="1" noMove="1" noResize="1" noEditPoints="1" noAdjustHandles="1" noChangeArrowheads="1" noChangeShapeType="1"/>
          </p:cNvSpPr>
          <p:nvPr/>
        </p:nvSpPr>
        <p:spPr>
          <a:xfrm>
            <a:off x="6713553" y="897445"/>
            <a:ext cx="4906588" cy="5289286"/>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endParaRPr lang="en-US" dirty="0"/>
          </a:p>
        </p:txBody>
      </p:sp>
      <p:sp>
        <p:nvSpPr>
          <p:cNvPr id="26" name="Rectangle 25">
            <a:extLst>
              <a:ext uri="{FF2B5EF4-FFF2-40B4-BE49-F238E27FC236}">
                <a16:creationId xmlns:a16="http://schemas.microsoft.com/office/drawing/2014/main" id="{06909297-6615-56A4-4CFD-22F131C62135}"/>
              </a:ext>
            </a:extLst>
          </p:cNvPr>
          <p:cNvSpPr/>
          <p:nvPr/>
        </p:nvSpPr>
        <p:spPr>
          <a:xfrm>
            <a:off x="443936" y="897445"/>
            <a:ext cx="4906588" cy="5289286"/>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Arrow: Right 16">
            <a:extLst>
              <a:ext uri="{FF2B5EF4-FFF2-40B4-BE49-F238E27FC236}">
                <a16:creationId xmlns:a16="http://schemas.microsoft.com/office/drawing/2014/main" id="{C1702874-9C33-E905-76D3-F4D9F6A46D6F}"/>
              </a:ext>
            </a:extLst>
          </p:cNvPr>
          <p:cNvSpPr/>
          <p:nvPr/>
        </p:nvSpPr>
        <p:spPr>
          <a:xfrm>
            <a:off x="3467100" y="1493311"/>
            <a:ext cx="5227764" cy="2354813"/>
          </a:xfrm>
          <a:prstGeom prst="rightArrow">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6"/>
              </a:solidFill>
            </a:endParaRPr>
          </a:p>
        </p:txBody>
      </p:sp>
      <p:sp>
        <p:nvSpPr>
          <p:cNvPr id="18" name="TextBox 17">
            <a:extLst>
              <a:ext uri="{FF2B5EF4-FFF2-40B4-BE49-F238E27FC236}">
                <a16:creationId xmlns:a16="http://schemas.microsoft.com/office/drawing/2014/main" id="{B16BDAA0-450E-0CF4-C2FE-27BD866CD06D}"/>
              </a:ext>
            </a:extLst>
          </p:cNvPr>
          <p:cNvSpPr txBox="1"/>
          <p:nvPr/>
        </p:nvSpPr>
        <p:spPr>
          <a:xfrm>
            <a:off x="3792310" y="2165446"/>
            <a:ext cx="3698261" cy="1032077"/>
          </a:xfrm>
          <a:prstGeom prst="rect">
            <a:avLst/>
          </a:prstGeom>
          <a:noFill/>
        </p:spPr>
        <p:txBody>
          <a:bodyPr wrap="square" rtlCol="0">
            <a:spAutoFit/>
          </a:bodyPr>
          <a:lstStyle/>
          <a:p>
            <a:pPr algn="ctr">
              <a:lnSpc>
                <a:spcPts val="2500"/>
              </a:lnSpc>
            </a:pPr>
            <a:r>
              <a:rPr lang="en-US" sz="2000" dirty="0">
                <a:solidFill>
                  <a:schemeClr val="bg1"/>
                </a:solidFill>
                <a:latin typeface="Segoe UI Light" panose="020B0502040204020203" pitchFamily="34" charset="0"/>
                <a:cs typeface="Segoe UI Light" panose="020B0502040204020203" pitchFamily="34" charset="0"/>
              </a:rPr>
              <a:t>Simple changes to existing tires fleets can have major impacts to C02 </a:t>
            </a:r>
          </a:p>
        </p:txBody>
      </p:sp>
      <p:sp>
        <p:nvSpPr>
          <p:cNvPr id="13" name="TextBox 12">
            <a:extLst>
              <a:ext uri="{FF2B5EF4-FFF2-40B4-BE49-F238E27FC236}">
                <a16:creationId xmlns:a16="http://schemas.microsoft.com/office/drawing/2014/main" id="{3B5DA0AC-FED2-BD2A-5EC7-DF696E28C06E}"/>
              </a:ext>
            </a:extLst>
          </p:cNvPr>
          <p:cNvSpPr txBox="1"/>
          <p:nvPr/>
        </p:nvSpPr>
        <p:spPr>
          <a:xfrm>
            <a:off x="725358" y="1143502"/>
            <a:ext cx="4551492" cy="630942"/>
          </a:xfrm>
          <a:prstGeom prst="rect">
            <a:avLst/>
          </a:prstGeom>
          <a:noFill/>
        </p:spPr>
        <p:txBody>
          <a:bodyPr wrap="square" rtlCol="0">
            <a:spAutoFit/>
          </a:bodyPr>
          <a:lstStyle/>
          <a:p>
            <a:r>
              <a:rPr lang="en-US" sz="1750" dirty="0">
                <a:latin typeface="Segoe UI Light" panose="020B0502040204020203" pitchFamily="34" charset="0"/>
                <a:cs typeface="Segoe UI Light" panose="020B0502040204020203" pitchFamily="34" charset="0"/>
              </a:rPr>
              <a:t>Equipped with                       baseline tires,</a:t>
            </a:r>
          </a:p>
          <a:p>
            <a:r>
              <a:rPr lang="en-US" sz="1750" dirty="0">
                <a:latin typeface="Segoe UI Light" panose="020B0502040204020203" pitchFamily="34" charset="0"/>
                <a:cs typeface="Segoe UI Light" panose="020B0502040204020203" pitchFamily="34" charset="0"/>
              </a:rPr>
              <a:t>this fleet generates:</a:t>
            </a:r>
          </a:p>
        </p:txBody>
      </p:sp>
      <p:pic>
        <p:nvPicPr>
          <p:cNvPr id="49" name="Picture 48">
            <a:extLst>
              <a:ext uri="{FF2B5EF4-FFF2-40B4-BE49-F238E27FC236}">
                <a16:creationId xmlns:a16="http://schemas.microsoft.com/office/drawing/2014/main" id="{7CB74609-F6C6-FBF6-4CC1-43E7687AE0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39084" y="4404149"/>
            <a:ext cx="4544474" cy="1140755"/>
          </a:xfrm>
          <a:prstGeom prst="rect">
            <a:avLst/>
          </a:prstGeom>
        </p:spPr>
      </p:pic>
      <p:sp>
        <p:nvSpPr>
          <p:cNvPr id="59" name="Title 2">
            <a:extLst>
              <a:ext uri="{FF2B5EF4-FFF2-40B4-BE49-F238E27FC236}">
                <a16:creationId xmlns:a16="http://schemas.microsoft.com/office/drawing/2014/main" id="{98526652-799C-2B9C-D985-F0C734964905}"/>
              </a:ext>
            </a:extLst>
          </p:cNvPr>
          <p:cNvSpPr>
            <a:spLocks noGrp="1"/>
          </p:cNvSpPr>
          <p:nvPr>
            <p:ph type="title"/>
          </p:nvPr>
        </p:nvSpPr>
        <p:spPr>
          <a:xfrm>
            <a:off x="741376" y="253377"/>
            <a:ext cx="10775710" cy="644068"/>
          </a:xfrm>
        </p:spPr>
        <p:txBody>
          <a:bodyPr/>
          <a:lstStyle/>
          <a:p>
            <a:pPr algn="ctr"/>
            <a:r>
              <a:rPr lang="en-US" b="1" dirty="0"/>
              <a:t>Example of one fleets potential savings </a:t>
            </a:r>
          </a:p>
        </p:txBody>
      </p:sp>
      <p:sp>
        <p:nvSpPr>
          <p:cNvPr id="61" name="TextBox 60">
            <a:extLst>
              <a:ext uri="{FF2B5EF4-FFF2-40B4-BE49-F238E27FC236}">
                <a16:creationId xmlns:a16="http://schemas.microsoft.com/office/drawing/2014/main" id="{B3A6C6D0-6163-3489-4D16-406F6494FE02}"/>
              </a:ext>
            </a:extLst>
          </p:cNvPr>
          <p:cNvSpPr txBox="1"/>
          <p:nvPr/>
        </p:nvSpPr>
        <p:spPr>
          <a:xfrm>
            <a:off x="337465" y="6346013"/>
            <a:ext cx="11444963" cy="5078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1" u="none" strike="noStrike" kern="1200" cap="none" spc="0" normalizeH="0" baseline="0" noProof="0" dirty="0">
                <a:ln>
                  <a:noFill/>
                </a:ln>
                <a:solidFill>
                  <a:prstClr val="black">
                    <a:lumMod val="75000"/>
                    <a:lumOff val="25000"/>
                  </a:prstClr>
                </a:solidFill>
                <a:effectLst/>
                <a:uLnTx/>
                <a:uFillTx/>
                <a:latin typeface="Arial  "/>
                <a:ea typeface="+mn-ea"/>
                <a:cs typeface="+mn-cs"/>
              </a:rPr>
              <a:t>*The fuel and mileage savings calculations shown are estimates for comparison purposes only. Rolling resistance numbers are determined using drum tests according to ISO 28580 procedures. Actual fuel consumption and mileage performance will vary due to factors such as air pressure maintenance, vehicle components, driver techniques, climate and road conditions and aerodynamics.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i="1" dirty="0">
                <a:solidFill>
                  <a:prstClr val="black">
                    <a:lumMod val="75000"/>
                    <a:lumOff val="25000"/>
                  </a:prstClr>
                </a:solidFill>
                <a:latin typeface="Arial  "/>
              </a:rPr>
              <a:t>This is in reference to steer and drive wheel positions only</a:t>
            </a:r>
            <a:endParaRPr kumimoji="0" lang="en-US" sz="900" b="1" i="1" u="none" strike="noStrike" kern="1200" cap="none" spc="0" normalizeH="0" baseline="0" noProof="0" dirty="0">
              <a:ln>
                <a:noFill/>
              </a:ln>
              <a:solidFill>
                <a:prstClr val="black">
                  <a:lumMod val="75000"/>
                  <a:lumOff val="25000"/>
                </a:prstClr>
              </a:solidFill>
              <a:effectLst/>
              <a:uLnTx/>
              <a:uFillTx/>
              <a:latin typeface="Arial  "/>
              <a:ea typeface="+mn-ea"/>
              <a:cs typeface="+mn-cs"/>
            </a:endParaRPr>
          </a:p>
        </p:txBody>
      </p:sp>
      <p:sp>
        <p:nvSpPr>
          <p:cNvPr id="15" name="TextBox 14">
            <a:extLst>
              <a:ext uri="{FF2B5EF4-FFF2-40B4-BE49-F238E27FC236}">
                <a16:creationId xmlns:a16="http://schemas.microsoft.com/office/drawing/2014/main" id="{942F1A4F-2F4F-5AFD-5C4A-1284BDAC07D4}"/>
              </a:ext>
            </a:extLst>
          </p:cNvPr>
          <p:cNvSpPr txBox="1"/>
          <p:nvPr/>
        </p:nvSpPr>
        <p:spPr>
          <a:xfrm>
            <a:off x="429993" y="2540348"/>
            <a:ext cx="3033242" cy="1027845"/>
          </a:xfrm>
          <a:prstGeom prst="rect">
            <a:avLst/>
          </a:prstGeom>
          <a:noFill/>
        </p:spPr>
        <p:txBody>
          <a:bodyPr wrap="square">
            <a:spAutoFit/>
          </a:bodyPr>
          <a:lstStyle/>
          <a:p>
            <a:pPr marL="0" marR="0" lvl="0" indent="0" algn="ctr" defTabSz="609570" rtl="0" eaLnBrk="1" fontAlgn="auto" latinLnBrk="0" hangingPunct="1">
              <a:lnSpc>
                <a:spcPts val="2200"/>
              </a:lnSpc>
              <a:spcBef>
                <a:spcPts val="0"/>
              </a:spcBef>
              <a:spcAft>
                <a:spcPts val="0"/>
              </a:spcAft>
              <a:buClrTx/>
              <a:buSzTx/>
              <a:buFontTx/>
              <a:buNone/>
              <a:tabLst/>
              <a:defRPr/>
            </a:pPr>
            <a:r>
              <a:rPr lang="en-US" sz="6000" dirty="0">
                <a:effectLst/>
                <a:latin typeface="Impact" panose="020B0806030902050204" pitchFamily="34" charset="0"/>
                <a:ea typeface="Segoe UI Black" panose="020B0A02040204020203" pitchFamily="34" charset="0"/>
                <a:cs typeface="Segoe UI Semibold" panose="020B0702040204020203" pitchFamily="34" charset="0"/>
              </a:rPr>
              <a:t>895,566</a:t>
            </a:r>
          </a:p>
          <a:p>
            <a:pPr marL="0" marR="0" lvl="0" indent="0" algn="ctr" defTabSz="609570" rtl="0" eaLnBrk="1" fontAlgn="auto" latinLnBrk="0" hangingPunct="1">
              <a:lnSpc>
                <a:spcPts val="2200"/>
              </a:lnSpc>
              <a:spcBef>
                <a:spcPts val="0"/>
              </a:spcBef>
              <a:spcAft>
                <a:spcPts val="0"/>
              </a:spcAft>
              <a:buClrTx/>
              <a:buSzTx/>
              <a:buFontTx/>
              <a:buNone/>
              <a:tabLst/>
              <a:defRPr/>
            </a:pPr>
            <a:endParaRPr lang="en-US" sz="6000" dirty="0">
              <a:latin typeface="Impact" panose="020B0806030902050204" pitchFamily="34" charset="0"/>
              <a:ea typeface="Segoe UI Black" panose="020B0A02040204020203" pitchFamily="34" charset="0"/>
              <a:cs typeface="Segoe UI Semibold" panose="020B0702040204020203" pitchFamily="34" charset="0"/>
            </a:endParaRPr>
          </a:p>
          <a:p>
            <a:pPr marL="0" marR="0" lvl="0" indent="0" algn="ctr" defTabSz="609570" rtl="0" eaLnBrk="1" fontAlgn="auto" latinLnBrk="0" hangingPunct="1">
              <a:lnSpc>
                <a:spcPts val="2200"/>
              </a:lnSpc>
              <a:spcBef>
                <a:spcPts val="0"/>
              </a:spcBef>
              <a:spcAft>
                <a:spcPts val="0"/>
              </a:spcAft>
              <a:buClrTx/>
              <a:buSzTx/>
              <a:buFontTx/>
              <a:buNone/>
              <a:tabLst/>
              <a:defRPr/>
            </a:pPr>
            <a:r>
              <a:rPr lang="en-US" sz="6000" dirty="0">
                <a:effectLst/>
                <a:latin typeface="Impact" panose="020B0806030902050204" pitchFamily="34" charset="0"/>
                <a:ea typeface="Segoe UI Black" panose="020B0A02040204020203" pitchFamily="34" charset="0"/>
                <a:cs typeface="Segoe UI Semibold" panose="020B0702040204020203" pitchFamily="34" charset="0"/>
              </a:rPr>
              <a:t> </a:t>
            </a:r>
            <a:r>
              <a:rPr lang="en-US" sz="4000" dirty="0">
                <a:effectLst/>
                <a:latin typeface="Impact" panose="020B0806030902050204" pitchFamily="34" charset="0"/>
                <a:ea typeface="Segoe UI Black" panose="020B0A02040204020203" pitchFamily="34" charset="0"/>
                <a:cs typeface="Segoe UI Semibold" panose="020B0702040204020203" pitchFamily="34" charset="0"/>
              </a:rPr>
              <a:t>Tons of CO2</a:t>
            </a:r>
          </a:p>
        </p:txBody>
      </p:sp>
      <p:sp>
        <p:nvSpPr>
          <p:cNvPr id="21" name="TextBox 20">
            <a:extLst>
              <a:ext uri="{FF2B5EF4-FFF2-40B4-BE49-F238E27FC236}">
                <a16:creationId xmlns:a16="http://schemas.microsoft.com/office/drawing/2014/main" id="{F0B7E6D9-8BEE-5E3A-7EBB-940BBD64A06B}"/>
              </a:ext>
            </a:extLst>
          </p:cNvPr>
          <p:cNvSpPr txBox="1"/>
          <p:nvPr/>
        </p:nvSpPr>
        <p:spPr>
          <a:xfrm>
            <a:off x="8399691" y="1953593"/>
            <a:ext cx="2873800" cy="2487861"/>
          </a:xfrm>
          <a:prstGeom prst="rect">
            <a:avLst/>
          </a:prstGeom>
          <a:noFill/>
        </p:spPr>
        <p:txBody>
          <a:bodyPr wrap="none" rtlCol="0">
            <a:spAutoFit/>
          </a:bodyPr>
          <a:lstStyle/>
          <a:p>
            <a:pPr marL="0" marR="0" lvl="0" indent="0" algn="ctr" defTabSz="609570" rtl="0" eaLnBrk="1" fontAlgn="auto" latinLnBrk="0" hangingPunct="1">
              <a:lnSpc>
                <a:spcPts val="3400"/>
              </a:lnSpc>
              <a:spcBef>
                <a:spcPts val="0"/>
              </a:spcBef>
              <a:spcAft>
                <a:spcPts val="0"/>
              </a:spcAft>
              <a:buClrTx/>
              <a:buSzTx/>
              <a:buFontTx/>
              <a:buNone/>
              <a:tabLst/>
              <a:defRPr/>
            </a:pPr>
            <a:r>
              <a:rPr lang="en-US" sz="6000" dirty="0">
                <a:solidFill>
                  <a:srgbClr val="27509B"/>
                </a:solidFill>
                <a:latin typeface="Impact" panose="020B0806030902050204" pitchFamily="34" charset="0"/>
                <a:ea typeface="Segoe UI Black" panose="020B0A02040204020203" pitchFamily="34" charset="0"/>
                <a:cs typeface="Segoe UI Semibold" panose="020B0702040204020203" pitchFamily="34" charset="0"/>
              </a:rPr>
              <a:t>47,870</a:t>
            </a:r>
            <a:r>
              <a:rPr lang="en-US" sz="5400" dirty="0">
                <a:solidFill>
                  <a:srgbClr val="27509B"/>
                </a:solidFill>
                <a:latin typeface="Impact" panose="020B0806030902050204" pitchFamily="34" charset="0"/>
                <a:ea typeface="Segoe UI Black" panose="020B0A02040204020203" pitchFamily="34" charset="0"/>
                <a:cs typeface="Segoe UI Semibold" panose="020B0702040204020203" pitchFamily="34" charset="0"/>
              </a:rPr>
              <a:t> </a:t>
            </a:r>
          </a:p>
          <a:p>
            <a:pPr marL="0" marR="0" lvl="0" indent="0" algn="ctr" defTabSz="609570" rtl="0" eaLnBrk="1" fontAlgn="auto" latinLnBrk="0" hangingPunct="1">
              <a:lnSpc>
                <a:spcPts val="3400"/>
              </a:lnSpc>
              <a:spcBef>
                <a:spcPts val="0"/>
              </a:spcBef>
              <a:spcAft>
                <a:spcPts val="0"/>
              </a:spcAft>
              <a:buClrTx/>
              <a:buSzTx/>
              <a:buFontTx/>
              <a:buNone/>
              <a:tabLst/>
              <a:defRPr/>
            </a:pPr>
            <a:r>
              <a:rPr lang="en-US" sz="3600" dirty="0">
                <a:solidFill>
                  <a:srgbClr val="27509B"/>
                </a:solidFill>
                <a:latin typeface="Impact" panose="020B0806030902050204" pitchFamily="34" charset="0"/>
                <a:ea typeface="Segoe UI Black" panose="020B0A02040204020203" pitchFamily="34" charset="0"/>
                <a:cs typeface="Segoe UI Semibold" panose="020B0702040204020203" pitchFamily="34" charset="0"/>
              </a:rPr>
              <a:t>Fewer Tons</a:t>
            </a:r>
          </a:p>
          <a:p>
            <a:pPr marL="0" marR="0" lvl="0" indent="0" algn="ctr" defTabSz="609570" rtl="0" eaLnBrk="1" fontAlgn="auto" latinLnBrk="0" hangingPunct="1">
              <a:lnSpc>
                <a:spcPts val="3400"/>
              </a:lnSpc>
              <a:spcBef>
                <a:spcPts val="0"/>
              </a:spcBef>
              <a:spcAft>
                <a:spcPts val="0"/>
              </a:spcAft>
              <a:buClrTx/>
              <a:buSzTx/>
              <a:buFontTx/>
              <a:buNone/>
              <a:tabLst/>
              <a:defRPr/>
            </a:pPr>
            <a:r>
              <a:rPr lang="en-US" sz="3600" dirty="0">
                <a:solidFill>
                  <a:srgbClr val="27509B"/>
                </a:solidFill>
                <a:latin typeface="Impact" panose="020B0806030902050204" pitchFamily="34" charset="0"/>
                <a:ea typeface="Segoe UI Black" panose="020B0A02040204020203" pitchFamily="34" charset="0"/>
                <a:cs typeface="Segoe UI Semibold" panose="020B0702040204020203" pitchFamily="34" charset="0"/>
              </a:rPr>
              <a:t>Of CO2</a:t>
            </a:r>
          </a:p>
          <a:p>
            <a:pPr marL="0" marR="0" lvl="0" indent="0" algn="ctr" defTabSz="609570" rtl="0" eaLnBrk="1" fontAlgn="auto" latinLnBrk="0" hangingPunct="1">
              <a:lnSpc>
                <a:spcPts val="3400"/>
              </a:lnSpc>
              <a:spcBef>
                <a:spcPts val="0"/>
              </a:spcBef>
              <a:spcAft>
                <a:spcPts val="0"/>
              </a:spcAft>
              <a:buClrTx/>
              <a:buSzTx/>
              <a:buFontTx/>
              <a:buNone/>
              <a:tabLst/>
              <a:defRPr/>
            </a:pPr>
            <a:r>
              <a:rPr lang="en-US" sz="2000" dirty="0">
                <a:solidFill>
                  <a:srgbClr val="27509B"/>
                </a:solidFill>
                <a:latin typeface="Impact" panose="020B0806030902050204" pitchFamily="34" charset="0"/>
                <a:ea typeface="Segoe UI Black" panose="020B0A02040204020203" pitchFamily="34" charset="0"/>
                <a:cs typeface="Segoe UI Semibold" panose="020B0702040204020203" pitchFamily="34" charset="0"/>
              </a:rPr>
              <a:t>(847,696 Tons of CO2)</a:t>
            </a:r>
          </a:p>
          <a:p>
            <a:pPr marL="0" marR="0" lvl="0" indent="0" algn="ctr" defTabSz="609570" rtl="0" eaLnBrk="1" fontAlgn="auto" latinLnBrk="0" hangingPunct="1">
              <a:lnSpc>
                <a:spcPts val="3400"/>
              </a:lnSpc>
              <a:spcBef>
                <a:spcPts val="0"/>
              </a:spcBef>
              <a:spcAft>
                <a:spcPts val="0"/>
              </a:spcAft>
              <a:buClrTx/>
              <a:buSzTx/>
              <a:buFontTx/>
              <a:buNone/>
              <a:tabLst/>
              <a:defRPr/>
            </a:pPr>
            <a:endParaRPr lang="en-US" sz="3600" dirty="0">
              <a:solidFill>
                <a:srgbClr val="27509B"/>
              </a:solidFill>
              <a:latin typeface="Impact" panose="020B0806030902050204" pitchFamily="34" charset="0"/>
              <a:ea typeface="Segoe UI Black" panose="020B0A02040204020203" pitchFamily="34" charset="0"/>
              <a:cs typeface="Segoe UI Semibold" panose="020B0702040204020203" pitchFamily="34" charset="0"/>
            </a:endParaRPr>
          </a:p>
          <a:p>
            <a:endParaRPr lang="en-US" sz="1400" dirty="0">
              <a:solidFill>
                <a:srgbClr val="27509B"/>
              </a:solidFill>
              <a:latin typeface="Impact" panose="020B0806030902050204" pitchFamily="34" charset="0"/>
            </a:endParaRPr>
          </a:p>
        </p:txBody>
      </p:sp>
      <p:sp>
        <p:nvSpPr>
          <p:cNvPr id="31" name="TextBox 30">
            <a:extLst>
              <a:ext uri="{FF2B5EF4-FFF2-40B4-BE49-F238E27FC236}">
                <a16:creationId xmlns:a16="http://schemas.microsoft.com/office/drawing/2014/main" id="{7701A856-A318-F5DA-B32F-E56268C6D094}"/>
              </a:ext>
            </a:extLst>
          </p:cNvPr>
          <p:cNvSpPr txBox="1"/>
          <p:nvPr/>
        </p:nvSpPr>
        <p:spPr>
          <a:xfrm>
            <a:off x="8011174" y="3879778"/>
            <a:ext cx="3121231" cy="1977464"/>
          </a:xfrm>
          <a:prstGeom prst="rect">
            <a:avLst/>
          </a:prstGeom>
          <a:noFill/>
        </p:spPr>
        <p:txBody>
          <a:bodyPr wrap="square" rtlCol="0">
            <a:spAutoFit/>
          </a:bodyPr>
          <a:lstStyle/>
          <a:p>
            <a:pPr algn="ctr"/>
            <a:r>
              <a:rPr lang="en-US" sz="1750" dirty="0">
                <a:latin typeface="Segoe UI Light" panose="020B0502040204020203" pitchFamily="34" charset="0"/>
                <a:cs typeface="Segoe UI Light" panose="020B0502040204020203" pitchFamily="34" charset="0"/>
              </a:rPr>
              <a:t>This is the CO2 reduction equivalent of removing</a:t>
            </a:r>
          </a:p>
          <a:p>
            <a:pPr algn="ctr"/>
            <a:endParaRPr lang="en-US" sz="1750" dirty="0">
              <a:latin typeface="Segoe UI Light" panose="020B0502040204020203" pitchFamily="34" charset="0"/>
              <a:cs typeface="Segoe UI Light" panose="020B0502040204020203" pitchFamily="34" charset="0"/>
            </a:endParaRPr>
          </a:p>
          <a:p>
            <a:pPr algn="ctr"/>
            <a:endParaRPr lang="en-US" sz="1750" dirty="0">
              <a:latin typeface="Segoe UI Light" panose="020B0502040204020203" pitchFamily="34" charset="0"/>
              <a:cs typeface="Segoe UI Light" panose="020B0502040204020203" pitchFamily="34" charset="0"/>
            </a:endParaRPr>
          </a:p>
          <a:p>
            <a:pPr algn="ctr"/>
            <a:endParaRPr lang="en-US" sz="1750" dirty="0">
              <a:latin typeface="Segoe UI Light" panose="020B0502040204020203" pitchFamily="34" charset="0"/>
              <a:cs typeface="Segoe UI Light" panose="020B0502040204020203" pitchFamily="34" charset="0"/>
            </a:endParaRPr>
          </a:p>
          <a:p>
            <a:pPr algn="ctr"/>
            <a:endParaRPr lang="en-US" sz="1750" dirty="0">
              <a:latin typeface="Segoe UI Light" panose="020B0502040204020203" pitchFamily="34" charset="0"/>
              <a:cs typeface="Segoe UI Light" panose="020B0502040204020203" pitchFamily="34" charset="0"/>
            </a:endParaRPr>
          </a:p>
          <a:p>
            <a:pPr algn="ctr"/>
            <a:r>
              <a:rPr lang="en-US" sz="1750" dirty="0">
                <a:latin typeface="Segoe UI Light" panose="020B0502040204020203" pitchFamily="34" charset="0"/>
                <a:cs typeface="Segoe UI Light" panose="020B0502040204020203" pitchFamily="34" charset="0"/>
              </a:rPr>
              <a:t>from the road.</a:t>
            </a:r>
          </a:p>
        </p:txBody>
      </p:sp>
      <p:sp>
        <p:nvSpPr>
          <p:cNvPr id="44" name="TextBox 43">
            <a:extLst>
              <a:ext uri="{FF2B5EF4-FFF2-40B4-BE49-F238E27FC236}">
                <a16:creationId xmlns:a16="http://schemas.microsoft.com/office/drawing/2014/main" id="{443969DA-C822-5941-F65A-90126ABA7F33}"/>
              </a:ext>
            </a:extLst>
          </p:cNvPr>
          <p:cNvSpPr txBox="1"/>
          <p:nvPr/>
        </p:nvSpPr>
        <p:spPr>
          <a:xfrm>
            <a:off x="8792856" y="4514222"/>
            <a:ext cx="2379177" cy="677108"/>
          </a:xfrm>
          <a:prstGeom prst="rect">
            <a:avLst/>
          </a:prstGeom>
          <a:noFill/>
        </p:spPr>
        <p:txBody>
          <a:bodyPr wrap="none" rtlCol="0">
            <a:spAutoFit/>
          </a:bodyPr>
          <a:lstStyle/>
          <a:p>
            <a:r>
              <a:rPr lang="en-US" sz="3800" dirty="0">
                <a:solidFill>
                  <a:schemeClr val="bg1"/>
                </a:solidFill>
                <a:effectLst>
                  <a:outerShdw blurRad="38100" dist="38100" dir="2700000" algn="tl">
                    <a:srgbClr val="000000">
                      <a:alpha val="43137"/>
                    </a:srgbClr>
                  </a:outerShdw>
                </a:effectLst>
                <a:latin typeface="Impact" panose="020B0806030902050204" pitchFamily="34" charset="0"/>
              </a:rPr>
              <a:t>449 Trucks</a:t>
            </a:r>
          </a:p>
        </p:txBody>
      </p:sp>
      <p:pic>
        <p:nvPicPr>
          <p:cNvPr id="3" name="Picture 2">
            <a:extLst>
              <a:ext uri="{FF2B5EF4-FFF2-40B4-BE49-F238E27FC236}">
                <a16:creationId xmlns:a16="http://schemas.microsoft.com/office/drawing/2014/main" id="{F4CD820C-DCA8-2DAE-B8C1-B925DE2607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358" y="4386725"/>
            <a:ext cx="4544474" cy="1140755"/>
          </a:xfrm>
          <a:prstGeom prst="rect">
            <a:avLst/>
          </a:prstGeom>
        </p:spPr>
      </p:pic>
      <p:pic>
        <p:nvPicPr>
          <p:cNvPr id="2" name="Picture 2" descr="This is a decorative image of the SmartWay logo with a cloud, leaf and road.">
            <a:extLst>
              <a:ext uri="{FF2B5EF4-FFF2-40B4-BE49-F238E27FC236}">
                <a16:creationId xmlns:a16="http://schemas.microsoft.com/office/drawing/2014/main" id="{AE2ECDC5-A80A-554C-7685-E8FCA9B7907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9161" y="4614028"/>
            <a:ext cx="1148148" cy="30770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This is a decorative image of the SmartWay logo with a cloud, leaf and road.">
            <a:extLst>
              <a:ext uri="{FF2B5EF4-FFF2-40B4-BE49-F238E27FC236}">
                <a16:creationId xmlns:a16="http://schemas.microsoft.com/office/drawing/2014/main" id="{F797591F-B22A-8D75-B3B7-B41F3E0B561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5088" y="1112950"/>
            <a:ext cx="1272012" cy="3408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3957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3">
            <a:extLst>
              <a:ext uri="{FF2B5EF4-FFF2-40B4-BE49-F238E27FC236}">
                <a16:creationId xmlns:a16="http://schemas.microsoft.com/office/drawing/2014/main" id="{7CAB4BA0-2EF2-0E88-DC5D-6718A1883AC8}"/>
              </a:ext>
            </a:extLst>
          </p:cNvPr>
          <p:cNvSpPr txBox="1">
            <a:spLocks/>
          </p:cNvSpPr>
          <p:nvPr/>
        </p:nvSpPr>
        <p:spPr>
          <a:xfrm>
            <a:off x="389463" y="976833"/>
            <a:ext cx="11124513" cy="3512787"/>
          </a:xfrm>
          <a:prstGeom prst="rect">
            <a:avLst/>
          </a:prstGeom>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defTabSz="1142902">
              <a:spcBef>
                <a:spcPct val="20000"/>
              </a:spcBef>
              <a:defRPr/>
            </a:pPr>
            <a:r>
              <a:rPr lang="en-US" sz="1600" dirty="0">
                <a:latin typeface="Selawik Semibold" panose="020F0502020204030204" pitchFamily="34" charset="0"/>
                <a:ea typeface="Noto Sans" panose="020B0502040504020204" pitchFamily="34" charset="0"/>
                <a:cs typeface="Segoe UI Light" panose="020B0502040204020203" pitchFamily="34" charset="0"/>
              </a:rPr>
              <a:t>Opportunity to Reduce Waste and Recycle Material:</a:t>
            </a:r>
            <a:r>
              <a:rPr lang="en-US" sz="1600" dirty="0">
                <a:latin typeface="Segoe UI Light" panose="020B0502040204020203" pitchFamily="34" charset="0"/>
                <a:ea typeface="Noto Sans" panose="020B0502040504020204" pitchFamily="34" charset="0"/>
                <a:cs typeface="Segoe UI Light" panose="020B0502040204020203" pitchFamily="34" charset="0"/>
              </a:rPr>
              <a:t> Supporting tire r</a:t>
            </a:r>
            <a:r>
              <a:rPr lang="en-US" sz="1600" dirty="0">
                <a:latin typeface="Segoe UI Light" panose="020B0502040204020203" pitchFamily="34" charset="0"/>
                <a:cs typeface="Segoe UI Light" panose="020B0502040204020203" pitchFamily="34" charset="0"/>
              </a:rPr>
              <a:t>etread facilities represents a unique opportunity for a truly circular economy. Retreading a tire and recycling the retread materials have significant positive environmental benefits by minimizing landfills. Especially for tires that do not meet safety requirements will need to be scrapped, by providing retreading facilities with equipment to shred and recycle these tires would be environmentally and economically beneficial. Retread facilities are good funding target entities as they are the aggregator for the used tire stream. </a:t>
            </a:r>
          </a:p>
          <a:p>
            <a:pPr defTabSz="1142902">
              <a:spcBef>
                <a:spcPct val="20000"/>
              </a:spcBef>
              <a:defRPr/>
            </a:pPr>
            <a:r>
              <a:rPr lang="en-US" sz="1600" dirty="0">
                <a:latin typeface="Selawik Semibold" panose="020F0502020204030204" pitchFamily="34" charset="0"/>
                <a:ea typeface="Noto Sans" panose="020B0502040504020204" pitchFamily="34" charset="0"/>
                <a:cs typeface="Segoe UI Light" panose="020B0502040204020203" pitchFamily="34" charset="0"/>
              </a:rPr>
              <a:t>Proposed Scope: </a:t>
            </a:r>
            <a:r>
              <a:rPr lang="en-US" sz="1600" b="1" dirty="0">
                <a:solidFill>
                  <a:schemeClr val="accent3"/>
                </a:solidFill>
                <a:latin typeface="Segoe UI Light" panose="020B0502040204020203" pitchFamily="34" charset="0"/>
                <a:ea typeface="Noto Sans" panose="020B0502040504020204" pitchFamily="34" charset="0"/>
                <a:cs typeface="Segoe UI Light" panose="020B0502040204020203" pitchFamily="34" charset="0"/>
              </a:rPr>
              <a:t>Provide equipment acquisition subsidy or grant funding to allow tire retreading facilities to acquire technologies, equipment or know-how to grind and process tries that cannot be retreaded and to process retread material into reusable material. </a:t>
            </a:r>
            <a:r>
              <a:rPr lang="en-US" sz="1600" dirty="0">
                <a:latin typeface="Segoe UI Light" panose="020B0502040204020203" pitchFamily="34" charset="0"/>
                <a:ea typeface="Noto Sans" panose="020B0502040504020204" pitchFamily="34" charset="0"/>
                <a:cs typeface="Segoe UI Light" panose="020B0502040204020203" pitchFamily="34" charset="0"/>
              </a:rPr>
              <a:t>This is a very scalable emission and waste reduction project that can be easily and efficiently duplicated to all states.</a:t>
            </a:r>
          </a:p>
          <a:p>
            <a:pPr defTabSz="1142902">
              <a:spcBef>
                <a:spcPct val="20000"/>
              </a:spcBef>
              <a:defRPr/>
            </a:pPr>
            <a:r>
              <a:rPr lang="en-US" sz="1600" dirty="0">
                <a:latin typeface="Selawik Semibold" panose="020F0502020204030204" pitchFamily="34" charset="0"/>
                <a:ea typeface="Noto Sans" panose="020B0502040504020204" pitchFamily="34" charset="0"/>
                <a:cs typeface="Segoe UI Light" panose="020B0502040204020203" pitchFamily="34" charset="0"/>
              </a:rPr>
              <a:t>Benefits: </a:t>
            </a:r>
          </a:p>
          <a:p>
            <a:pPr marL="285750" indent="-285750" defTabSz="1142902">
              <a:spcBef>
                <a:spcPct val="20000"/>
              </a:spcBef>
              <a:buFont typeface="Wingdings" panose="05000000000000000000" pitchFamily="2" charset="2"/>
              <a:buChar char="ü"/>
              <a:defRPr/>
            </a:pPr>
            <a:r>
              <a:rPr lang="en-US" sz="1600" dirty="0">
                <a:latin typeface="Segoe UI Light" panose="020B0502040204020203" pitchFamily="34" charset="0"/>
                <a:ea typeface="Noto Sans" panose="020B0502040504020204" pitchFamily="34" charset="0"/>
                <a:cs typeface="Segoe UI Light" panose="020B0502040204020203" pitchFamily="34" charset="0"/>
              </a:rPr>
              <a:t>Minimize waste and landfills and significant emissions reduction. </a:t>
            </a:r>
          </a:p>
          <a:p>
            <a:pPr marL="285750" indent="-285750" defTabSz="1142902">
              <a:spcBef>
                <a:spcPct val="20000"/>
              </a:spcBef>
              <a:buFont typeface="Wingdings" panose="05000000000000000000" pitchFamily="2" charset="2"/>
              <a:buChar char="ü"/>
              <a:defRPr/>
            </a:pPr>
            <a:r>
              <a:rPr lang="en-US" sz="1600" dirty="0">
                <a:latin typeface="Segoe UI Light" panose="020B0502040204020203" pitchFamily="34" charset="0"/>
                <a:ea typeface="Noto Sans" panose="020B0502040504020204" pitchFamily="34" charset="0"/>
                <a:cs typeface="Segoe UI Light" panose="020B0502040204020203" pitchFamily="34" charset="0"/>
              </a:rPr>
              <a:t>Enhance circular economy for tire materials. </a:t>
            </a:r>
          </a:p>
          <a:p>
            <a:pPr marL="285750" indent="-285750" defTabSz="1142902">
              <a:spcBef>
                <a:spcPct val="20000"/>
              </a:spcBef>
              <a:buFont typeface="Wingdings" panose="05000000000000000000" pitchFamily="2" charset="2"/>
              <a:buChar char="ü"/>
              <a:defRPr/>
            </a:pPr>
            <a:r>
              <a:rPr lang="en-US" sz="1600" dirty="0">
                <a:latin typeface="Segoe UI Light" panose="020B0502040204020203" pitchFamily="34" charset="0"/>
                <a:ea typeface="Noto Sans" panose="020B0502040504020204" pitchFamily="34" charset="0"/>
                <a:cs typeface="Segoe UI Light" panose="020B0502040204020203" pitchFamily="34" charset="0"/>
              </a:rPr>
              <a:t>Encourage job creation for an untapped segment of the tie recycling industry. Encourage used tired collection from rural areas and potentially adding new business opportunities for remote tire processing facilities.  </a:t>
            </a:r>
            <a:r>
              <a:rPr lang="en-US" sz="1600" dirty="0">
                <a:latin typeface="Segoe UI Light" panose="020B0502040204020203" pitchFamily="34" charset="0"/>
                <a:cs typeface="Segoe UI Light" panose="020B0502040204020203" pitchFamily="34" charset="0"/>
              </a:rPr>
              <a:t>	</a:t>
            </a:r>
          </a:p>
          <a:p>
            <a:pPr defTabSz="1142902">
              <a:spcBef>
                <a:spcPct val="20000"/>
              </a:spcBef>
              <a:defRPr/>
            </a:pPr>
            <a:r>
              <a:rPr lang="en-US" sz="1600" dirty="0">
                <a:latin typeface="Selawik Semibold" panose="020F0502020204030204" pitchFamily="34" charset="0"/>
                <a:ea typeface="Noto Sans" panose="020B0502040504020204" pitchFamily="34" charset="0"/>
                <a:cs typeface="Segoe UI Light" panose="020B0502040204020203" pitchFamily="34" charset="0"/>
              </a:rPr>
              <a:t>Emission Impact : </a:t>
            </a:r>
            <a:r>
              <a:rPr lang="en-US" sz="1600" dirty="0">
                <a:latin typeface="Segoe UI Light" panose="020B0502040204020203" pitchFamily="34" charset="0"/>
                <a:cs typeface="Segoe UI Light" panose="020B0502040204020203" pitchFamily="34" charset="0"/>
              </a:rPr>
              <a:t>87 to 341 kg CO2e per ton of tire material recycled *</a:t>
            </a:r>
          </a:p>
          <a:p>
            <a:pPr defTabSz="1142902">
              <a:spcBef>
                <a:spcPct val="20000"/>
              </a:spcBef>
              <a:defRPr/>
            </a:pPr>
            <a:r>
              <a:rPr lang="en-US" sz="1600" dirty="0">
                <a:latin typeface="Selawik Semibold" panose="020F0502020204030204" pitchFamily="34" charset="0"/>
                <a:ea typeface="Noto Sans" panose="020B0502040504020204" pitchFamily="34" charset="0"/>
                <a:cs typeface="Segoe UI Light" panose="020B0502040204020203" pitchFamily="34" charset="0"/>
              </a:rPr>
              <a:t>Implementation Time : </a:t>
            </a:r>
            <a:r>
              <a:rPr lang="en-US" sz="1600" dirty="0">
                <a:latin typeface="Segoe UI Light" panose="020B0502040204020203" pitchFamily="34" charset="0"/>
                <a:ea typeface="Noto Sans" panose="020B0502040504020204" pitchFamily="34" charset="0"/>
                <a:cs typeface="Segoe UI Light" panose="020B0502040204020203" pitchFamily="34" charset="0"/>
              </a:rPr>
              <a:t>1 - 3 Year </a:t>
            </a:r>
          </a:p>
          <a:p>
            <a:pPr defTabSz="1142902">
              <a:spcBef>
                <a:spcPct val="20000"/>
              </a:spcBef>
              <a:defRPr/>
            </a:pPr>
            <a:r>
              <a:rPr lang="en-US" sz="1600" dirty="0">
                <a:latin typeface="Selawik Semibold" panose="020F0502020204030204" pitchFamily="34" charset="0"/>
                <a:ea typeface="Noto Sans" panose="020B0502040504020204" pitchFamily="34" charset="0"/>
                <a:cs typeface="Segoe UI Light" panose="020B0502040204020203" pitchFamily="34" charset="0"/>
              </a:rPr>
              <a:t>Estimated Budget for Implementation : </a:t>
            </a:r>
            <a:r>
              <a:rPr lang="en-US" sz="1600" dirty="0">
                <a:latin typeface="Segoe UI Light" panose="020B0502040204020203" pitchFamily="34" charset="0"/>
                <a:cs typeface="Segoe UI Light" panose="020B0502040204020203" pitchFamily="34" charset="0"/>
              </a:rPr>
              <a:t>$500K to 1M per project location</a:t>
            </a:r>
            <a:r>
              <a:rPr lang="en-US" sz="1600" dirty="0">
                <a:latin typeface="Segoe UI Light" panose="020B0502040204020203" pitchFamily="34" charset="0"/>
                <a:ea typeface="Noto Sans" panose="020B0502040504020204" pitchFamily="34" charset="0"/>
                <a:cs typeface="Segoe UI Light" panose="020B0502040204020203" pitchFamily="34" charset="0"/>
              </a:rPr>
              <a:t> </a:t>
            </a:r>
            <a:r>
              <a:rPr lang="en-US" sz="1600" dirty="0">
                <a:latin typeface="Segoe UI Light" panose="020B0502040204020203" pitchFamily="34" charset="0"/>
                <a:cs typeface="Segoe UI Light" panose="020B0502040204020203" pitchFamily="34" charset="0"/>
              </a:rPr>
              <a:t>    </a:t>
            </a:r>
          </a:p>
          <a:p>
            <a:pPr defTabSz="1142902">
              <a:spcBef>
                <a:spcPct val="20000"/>
              </a:spcBef>
              <a:defRPr/>
            </a:pPr>
            <a:r>
              <a:rPr lang="en-US" sz="1600" dirty="0">
                <a:latin typeface="Segoe UI Light" panose="020B0502040204020203" pitchFamily="34" charset="0"/>
                <a:cs typeface="Segoe UI Light" panose="020B0502040204020203" pitchFamily="34" charset="0"/>
              </a:rPr>
              <a:t> </a:t>
            </a:r>
            <a:r>
              <a:rPr lang="en-US" sz="800" dirty="0">
                <a:latin typeface="Segoe UI Light" panose="020B0502040204020203" pitchFamily="34" charset="0"/>
                <a:cs typeface="Segoe UI Light" panose="020B0502040204020203" pitchFamily="34" charset="0"/>
              </a:rPr>
              <a:t>* https://www.google.com/url?sa=t&amp;rct=j&amp;q=&amp;esrc=s&amp;source=web&amp;cd=&amp;cad=rja&amp;uact=8&amp;ved=2ahUKEwiPgPKOtJyEAxXtSDABHRlvAt4QFnoECCQQAQ&amp;url=https%3A%2F%2Fcmshredders.com%2Fwp-content%2Fuploads%2F2017%2F03%2FFinalRubberTireRecyclingCarbonFootprint.pdf&amp;usg=AOvVaw159TH6G8D5HF6ArDb09DZK&amp;opi=89978449</a:t>
            </a:r>
          </a:p>
          <a:p>
            <a:pPr defTabSz="1142902">
              <a:spcBef>
                <a:spcPct val="20000"/>
              </a:spcBef>
              <a:defRPr/>
            </a:pPr>
            <a:endParaRPr lang="en-US" sz="2133" dirty="0">
              <a:latin typeface="Segoe UI Light" panose="020B0502040204020203" pitchFamily="34" charset="0"/>
              <a:cs typeface="Segoe UI Light" panose="020B0502040204020203" pitchFamily="34" charset="0"/>
            </a:endParaRPr>
          </a:p>
          <a:p>
            <a:pPr marL="0" marR="0" lvl="0" indent="0" algn="l" defTabSz="1142902"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2133" dirty="0">
                <a:latin typeface="Segoe UI Light" panose="020B0502040204020203" pitchFamily="34" charset="0"/>
                <a:ea typeface="Noto Sans" panose="020B0502040504020204" pitchFamily="34" charset="0"/>
                <a:cs typeface="Segoe UI Light" panose="020B0502040204020203" pitchFamily="34" charset="0"/>
              </a:rPr>
              <a:t> </a:t>
            </a:r>
          </a:p>
          <a:p>
            <a:pPr marL="0" marR="0" lvl="0" indent="0" algn="l" defTabSz="1142902"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sz="2133" dirty="0">
              <a:solidFill>
                <a:schemeClr val="bg1"/>
              </a:solidFill>
              <a:effectLst>
                <a:outerShdw blurRad="38100" dist="38100" dir="2700000" algn="tl">
                  <a:srgbClr val="000000">
                    <a:alpha val="43137"/>
                  </a:srgbClr>
                </a:outerShdw>
              </a:effectLst>
              <a:latin typeface="Segoe UI Light" panose="020B0502040204020203" pitchFamily="34" charset="0"/>
              <a:ea typeface="Noto Sans" panose="020B0502040504020204" pitchFamily="34" charset="0"/>
              <a:cs typeface="Segoe UI Light" panose="020B0502040204020203" pitchFamily="34" charset="0"/>
            </a:endParaRPr>
          </a:p>
          <a:p>
            <a:pPr marL="0" marR="0" lvl="0" indent="0" algn="l" defTabSz="1142902"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sz="2133" dirty="0">
              <a:solidFill>
                <a:schemeClr val="bg1"/>
              </a:solidFill>
              <a:effectLst>
                <a:outerShdw blurRad="38100" dist="38100" dir="2700000" algn="tl">
                  <a:srgbClr val="000000">
                    <a:alpha val="43137"/>
                  </a:srgbClr>
                </a:outerShdw>
              </a:effectLst>
              <a:latin typeface="Segoe UI Light" panose="020B0502040204020203" pitchFamily="34" charset="0"/>
              <a:ea typeface="Noto Sans" panose="020B0502040504020204" pitchFamily="34" charset="0"/>
              <a:cs typeface="Segoe UI Light" panose="020B0502040204020203" pitchFamily="34" charset="0"/>
            </a:endParaRPr>
          </a:p>
          <a:p>
            <a:pPr marL="0" marR="0" lvl="0" indent="0" algn="l" defTabSz="1142902"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sz="2133" dirty="0">
              <a:solidFill>
                <a:schemeClr val="bg1"/>
              </a:solidFill>
              <a:effectLst>
                <a:outerShdw blurRad="38100" dist="38100" dir="2700000" algn="tl">
                  <a:srgbClr val="000000">
                    <a:alpha val="43137"/>
                  </a:srgbClr>
                </a:outerShdw>
              </a:effectLst>
              <a:latin typeface="Segoe UI Light" panose="020B0502040204020203" pitchFamily="34" charset="0"/>
              <a:ea typeface="Noto Sans" panose="020B0502040504020204" pitchFamily="34" charset="0"/>
              <a:cs typeface="Segoe UI Light" panose="020B0502040204020203" pitchFamily="34" charset="0"/>
            </a:endParaRPr>
          </a:p>
          <a:p>
            <a:pPr marL="0" marR="0" lvl="0" indent="0" algn="l" defTabSz="1142902"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2133"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Segoe UI Light" panose="020B0502040204020203" pitchFamily="34" charset="0"/>
              <a:ea typeface="Noto Sans" panose="020B0502040504020204" pitchFamily="34" charset="0"/>
              <a:cs typeface="Segoe UI Light" panose="020B0502040204020203" pitchFamily="34" charset="0"/>
            </a:endParaRPr>
          </a:p>
          <a:p>
            <a:pPr marL="0" marR="0" lvl="0" indent="0" algn="l" defTabSz="1142902"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2133"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Segoe UI Light" panose="020B0502040204020203" pitchFamily="34" charset="0"/>
              <a:ea typeface="Noto Sans" panose="020B0502040504020204" pitchFamily="34" charset="0"/>
              <a:cs typeface="Segoe UI Light" panose="020B0502040204020203" pitchFamily="34" charset="0"/>
            </a:endParaRPr>
          </a:p>
        </p:txBody>
      </p:sp>
      <p:sp>
        <p:nvSpPr>
          <p:cNvPr id="14" name="TextBox 13">
            <a:extLst>
              <a:ext uri="{FF2B5EF4-FFF2-40B4-BE49-F238E27FC236}">
                <a16:creationId xmlns:a16="http://schemas.microsoft.com/office/drawing/2014/main" id="{A21EBF08-E11C-B0B8-C63F-B9142A69CD84}"/>
              </a:ext>
            </a:extLst>
          </p:cNvPr>
          <p:cNvSpPr txBox="1"/>
          <p:nvPr/>
        </p:nvSpPr>
        <p:spPr>
          <a:xfrm>
            <a:off x="389463" y="410938"/>
            <a:ext cx="11705879" cy="461665"/>
          </a:xfrm>
          <a:prstGeom prst="rect">
            <a:avLst/>
          </a:prstGeom>
          <a:noFill/>
        </p:spPr>
        <p:txBody>
          <a:bodyPr wrap="square" rtlCol="0">
            <a:sp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dirty="0">
                <a:solidFill>
                  <a:schemeClr val="tx1">
                    <a:lumMod val="50000"/>
                    <a:lumOff val="50000"/>
                  </a:schemeClr>
                </a:solidFill>
                <a:latin typeface="Segoe UI Semibold" panose="020B0702040204020203" pitchFamily="34" charset="0"/>
                <a:cs typeface="Segoe UI Semibold" panose="020B0702040204020203" pitchFamily="34" charset="0"/>
              </a:rPr>
              <a:t>Proposal 3: Tire and Re-Tread Material Recycling Projects</a:t>
            </a:r>
          </a:p>
        </p:txBody>
      </p:sp>
      <p:sp>
        <p:nvSpPr>
          <p:cNvPr id="8" name="Text Placeholder 3">
            <a:extLst>
              <a:ext uri="{FF2B5EF4-FFF2-40B4-BE49-F238E27FC236}">
                <a16:creationId xmlns:a16="http://schemas.microsoft.com/office/drawing/2014/main" id="{39ED02C9-83C1-86C5-0B3E-CDC3B0AB0940}"/>
              </a:ext>
            </a:extLst>
          </p:cNvPr>
          <p:cNvSpPr txBox="1">
            <a:spLocks/>
          </p:cNvSpPr>
          <p:nvPr/>
        </p:nvSpPr>
        <p:spPr>
          <a:xfrm>
            <a:off x="389463" y="4489620"/>
            <a:ext cx="9233505" cy="626535"/>
          </a:xfrm>
          <a:prstGeom prst="rect">
            <a:avLst/>
          </a:prstGeom>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marL="0" marR="0" lvl="0" indent="0" algn="l" defTabSz="1142902"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sz="2133" dirty="0">
              <a:solidFill>
                <a:schemeClr val="bg1"/>
              </a:solidFill>
              <a:effectLst>
                <a:outerShdw blurRad="38100" dist="38100" dir="2700000" algn="tl">
                  <a:srgbClr val="000000">
                    <a:alpha val="43137"/>
                  </a:srgbClr>
                </a:outerShdw>
              </a:effectLst>
              <a:latin typeface="Segoe UI Light" panose="020B0502040204020203" pitchFamily="34" charset="0"/>
              <a:cs typeface="Segoe UI Light" panose="020B0502040204020203" pitchFamily="34" charset="0"/>
            </a:endParaRPr>
          </a:p>
        </p:txBody>
      </p:sp>
      <p:sp>
        <p:nvSpPr>
          <p:cNvPr id="9" name="Text Placeholder 3">
            <a:extLst>
              <a:ext uri="{FF2B5EF4-FFF2-40B4-BE49-F238E27FC236}">
                <a16:creationId xmlns:a16="http://schemas.microsoft.com/office/drawing/2014/main" id="{FEBE1DCB-213E-D97F-BB4F-FA88934CDE3B}"/>
              </a:ext>
            </a:extLst>
          </p:cNvPr>
          <p:cNvSpPr txBox="1">
            <a:spLocks/>
          </p:cNvSpPr>
          <p:nvPr/>
        </p:nvSpPr>
        <p:spPr>
          <a:xfrm>
            <a:off x="522814" y="2891888"/>
            <a:ext cx="9233505" cy="626535"/>
          </a:xfrm>
          <a:prstGeom prst="rect">
            <a:avLst/>
          </a:prstGeom>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defTabSz="1142902">
              <a:spcBef>
                <a:spcPct val="20000"/>
              </a:spcBef>
              <a:defRPr/>
            </a:pPr>
            <a:endParaRPr lang="en-US" sz="2133" dirty="0">
              <a:solidFill>
                <a:schemeClr val="bg1"/>
              </a:solidFill>
              <a:effectLst>
                <a:outerShdw blurRad="38100" dist="38100" dir="2700000" algn="tl">
                  <a:srgbClr val="000000">
                    <a:alpha val="43137"/>
                  </a:srgbClr>
                </a:outerShdw>
              </a:effectLst>
              <a:latin typeface="Segoe UI Light" panose="020B0502040204020203" pitchFamily="34" charset="0"/>
              <a:cs typeface="Segoe UI Light" panose="020B0502040204020203" pitchFamily="34" charset="0"/>
            </a:endParaRPr>
          </a:p>
          <a:p>
            <a:pPr marL="0" marR="0" lvl="0" indent="0" algn="l" defTabSz="1142902"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2133"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Segoe UI Light" panose="020B0502040204020203" pitchFamily="34" charset="0"/>
              <a:ea typeface="Noto Sans" panose="020B0502040504020204" pitchFamily="34" charset="0"/>
              <a:cs typeface="Segoe UI Light" panose="020B0502040204020203" pitchFamily="34" charset="0"/>
            </a:endParaRPr>
          </a:p>
        </p:txBody>
      </p:sp>
      <p:pic>
        <p:nvPicPr>
          <p:cNvPr id="3" name="Picture 2">
            <a:extLst>
              <a:ext uri="{FF2B5EF4-FFF2-40B4-BE49-F238E27FC236}">
                <a16:creationId xmlns:a16="http://schemas.microsoft.com/office/drawing/2014/main" id="{B3DD1C6C-C887-4A53-66B1-38594D7C99D1}"/>
              </a:ext>
            </a:extLst>
          </p:cNvPr>
          <p:cNvPicPr>
            <a:picLocks noChangeAspect="1"/>
          </p:cNvPicPr>
          <p:nvPr/>
        </p:nvPicPr>
        <p:blipFill>
          <a:blip r:embed="rId3"/>
          <a:stretch>
            <a:fillRect/>
          </a:stretch>
        </p:blipFill>
        <p:spPr>
          <a:xfrm>
            <a:off x="9582540" y="325570"/>
            <a:ext cx="2119998" cy="461437"/>
          </a:xfrm>
          <a:prstGeom prst="rect">
            <a:avLst/>
          </a:prstGeom>
        </p:spPr>
      </p:pic>
      <p:sp>
        <p:nvSpPr>
          <p:cNvPr id="4" name="TextBox 3">
            <a:extLst>
              <a:ext uri="{FF2B5EF4-FFF2-40B4-BE49-F238E27FC236}">
                <a16:creationId xmlns:a16="http://schemas.microsoft.com/office/drawing/2014/main" id="{70434827-DDD0-51F6-250C-7AF8DC1D8587}"/>
              </a:ext>
            </a:extLst>
          </p:cNvPr>
          <p:cNvSpPr txBox="1"/>
          <p:nvPr/>
        </p:nvSpPr>
        <p:spPr>
          <a:xfrm>
            <a:off x="1034143" y="6087352"/>
            <a:ext cx="10274560" cy="338554"/>
          </a:xfrm>
          <a:prstGeom prst="rect">
            <a:avLst/>
          </a:prstGeom>
          <a:solidFill>
            <a:srgbClr val="FFFF00"/>
          </a:solidFill>
        </p:spPr>
        <p:txBody>
          <a:bodyPr wrap="square" rtlCol="0">
            <a:spAutoFit/>
          </a:bodyPr>
          <a:lstStyle/>
          <a:p>
            <a:pPr algn="ctr"/>
            <a:r>
              <a:rPr lang="en-US" sz="1600" dirty="0"/>
              <a:t>This document contains confidential or proprietary business information; not for public circulation</a:t>
            </a:r>
          </a:p>
        </p:txBody>
      </p:sp>
    </p:spTree>
    <p:extLst>
      <p:ext uri="{BB962C8B-B14F-4D97-AF65-F5344CB8AC3E}">
        <p14:creationId xmlns:p14="http://schemas.microsoft.com/office/powerpoint/2010/main" val="40966584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TemplateGroupLight">
  <a:themeElements>
    <a:clrScheme name="MICHELIN">
      <a:dk1>
        <a:sysClr val="windowText" lastClr="000000"/>
      </a:dk1>
      <a:lt1>
        <a:sysClr val="window" lastClr="FFFFFF"/>
      </a:lt1>
      <a:dk2>
        <a:srgbClr val="686B75"/>
      </a:dk2>
      <a:lt2>
        <a:srgbClr val="E7E6E6"/>
      </a:lt2>
      <a:accent1>
        <a:srgbClr val="00205B"/>
      </a:accent1>
      <a:accent2>
        <a:srgbClr val="27509B"/>
      </a:accent2>
      <a:accent3>
        <a:srgbClr val="FCE500"/>
      </a:accent3>
      <a:accent4>
        <a:srgbClr val="DE5900"/>
      </a:accent4>
      <a:accent5>
        <a:srgbClr val="4472C4"/>
      </a:accent5>
      <a:accent6>
        <a:srgbClr val="70AD47"/>
      </a:accent6>
      <a:hlink>
        <a:srgbClr val="0563C1"/>
      </a:hlink>
      <a:folHlink>
        <a:srgbClr val="954F72"/>
      </a:folHlink>
    </a:clrScheme>
    <a:fontScheme name="MICHELI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PT_Template_Group_16_9_ENG_1et2.pptx" id="{EF13F0D2-00EE-4D25-9DF0-F4C3B442661F}" vid="{382023BE-331C-4F0F-80EC-1813E4D727F3}"/>
    </a:ext>
  </a:extLst>
</a:theme>
</file>

<file path=ppt/theme/theme4.xml><?xml version="1.0" encoding="utf-8"?>
<a:theme xmlns:a="http://schemas.openxmlformats.org/drawingml/2006/main" name="6_Cont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MICHELIN 2017">
      <a:dk1>
        <a:sysClr val="windowText" lastClr="000000"/>
      </a:dk1>
      <a:lt1>
        <a:sysClr val="window" lastClr="FFFFFF"/>
      </a:lt1>
      <a:dk2>
        <a:srgbClr val="44546A"/>
      </a:dk2>
      <a:lt2>
        <a:srgbClr val="E7E6E6"/>
      </a:lt2>
      <a:accent1>
        <a:srgbClr val="00205B"/>
      </a:accent1>
      <a:accent2>
        <a:srgbClr val="27509B"/>
      </a:accent2>
      <a:accent3>
        <a:srgbClr val="FCE500"/>
      </a:accent3>
      <a:accent4>
        <a:srgbClr val="FFFFFF"/>
      </a:accent4>
      <a:accent5>
        <a:srgbClr val="000000"/>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dfb8e9b9-4bf4-4f10-9140-a5536e898664" xsi:nil="true"/>
    <lcf76f155ced4ddcb4097134ff3c332f xmlns="2eeb80ee-e226-489c-9131-4e56fccff463">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3C676B0DA3F0C4CB8F7C628BBFEB8D8" ma:contentTypeVersion="14" ma:contentTypeDescription="Create a new document." ma:contentTypeScope="" ma:versionID="236d4925d5a70d7743fd8fd0d9599400">
  <xsd:schema xmlns:xsd="http://www.w3.org/2001/XMLSchema" xmlns:xs="http://www.w3.org/2001/XMLSchema" xmlns:p="http://schemas.microsoft.com/office/2006/metadata/properties" xmlns:ns2="2eeb80ee-e226-489c-9131-4e56fccff463" xmlns:ns3="dfb8e9b9-4bf4-4f10-9140-a5536e898664" targetNamespace="http://schemas.microsoft.com/office/2006/metadata/properties" ma:root="true" ma:fieldsID="65d7c1c166be48880bb7616b12edfbcc" ns2:_="" ns3:_="">
    <xsd:import namespace="2eeb80ee-e226-489c-9131-4e56fccff463"/>
    <xsd:import namespace="dfb8e9b9-4bf4-4f10-9140-a5536e89866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ServiceOCR" minOccurs="0"/>
                <xsd:element ref="ns2:MediaServiceObjectDetectorVersions"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eb80ee-e226-489c-9131-4e56fccff46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baec4aeb-d159-410d-8e29-7b8081bc29fc"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fb8e9b9-4bf4-4f10-9140-a5536e89866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aac65157-a246-4019-8e49-f63a3a02a585}" ma:internalName="TaxCatchAll" ma:showField="CatchAllData" ma:web="dfb8e9b9-4bf4-4f10-9140-a5536e89866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F54D953-CF60-41FB-8A00-C377948603CC}">
  <ds:schemaRefs>
    <ds:schemaRef ds:uri="http://schemas.microsoft.com/office/2006/metadata/properties"/>
    <ds:schemaRef ds:uri="http://schemas.microsoft.com/office/infopath/2007/PartnerControls"/>
    <ds:schemaRef ds:uri="dfb8e9b9-4bf4-4f10-9140-a5536e898664"/>
    <ds:schemaRef ds:uri="2eeb80ee-e226-489c-9131-4e56fccff463"/>
  </ds:schemaRefs>
</ds:datastoreItem>
</file>

<file path=customXml/itemProps2.xml><?xml version="1.0" encoding="utf-8"?>
<ds:datastoreItem xmlns:ds="http://schemas.openxmlformats.org/officeDocument/2006/customXml" ds:itemID="{C2CA86BC-5EC6-4CA3-83EA-9A9AB1E3D1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eeb80ee-e226-489c-9131-4e56fccff463"/>
    <ds:schemaRef ds:uri="dfb8e9b9-4bf4-4f10-9140-a5536e8986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9188CCE-E59A-4D26-BCA0-6D920C79447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1845</Words>
  <Application>Microsoft Office PowerPoint</Application>
  <PresentationFormat>Widescreen</PresentationFormat>
  <Paragraphs>174</Paragraphs>
  <Slides>10</Slides>
  <Notes>6</Notes>
  <HiddenSlides>0</HiddenSlides>
  <MMClips>0</MMClips>
  <ScaleCrop>false</ScaleCrop>
  <HeadingPairs>
    <vt:vector size="6" baseType="variant">
      <vt:variant>
        <vt:lpstr>Fonts Used</vt:lpstr>
      </vt:variant>
      <vt:variant>
        <vt:i4>18</vt:i4>
      </vt:variant>
      <vt:variant>
        <vt:lpstr>Theme</vt:lpstr>
      </vt:variant>
      <vt:variant>
        <vt:i4>5</vt:i4>
      </vt:variant>
      <vt:variant>
        <vt:lpstr>Slide Titles</vt:lpstr>
      </vt:variant>
      <vt:variant>
        <vt:i4>10</vt:i4>
      </vt:variant>
    </vt:vector>
  </HeadingPairs>
  <TitlesOfParts>
    <vt:vector size="33" baseType="lpstr">
      <vt:lpstr>Arial  </vt:lpstr>
      <vt:lpstr>Aptos</vt:lpstr>
      <vt:lpstr>Aptos Display</vt:lpstr>
      <vt:lpstr>Arial</vt:lpstr>
      <vt:lpstr>Arial Black</vt:lpstr>
      <vt:lpstr>Calibri</vt:lpstr>
      <vt:lpstr>Courier New</vt:lpstr>
      <vt:lpstr>Impact</vt:lpstr>
      <vt:lpstr>League Spartan</vt:lpstr>
      <vt:lpstr>Michelin</vt:lpstr>
      <vt:lpstr>Michelin Black</vt:lpstr>
      <vt:lpstr>Michelin SemiBold</vt:lpstr>
      <vt:lpstr>Roboto Bold</vt:lpstr>
      <vt:lpstr>Segoe UI</vt:lpstr>
      <vt:lpstr>Segoe UI Light</vt:lpstr>
      <vt:lpstr>Segoe UI Semibold</vt:lpstr>
      <vt:lpstr>Selawik Semibold</vt:lpstr>
      <vt:lpstr>Wingdings</vt:lpstr>
      <vt:lpstr>Office Theme</vt:lpstr>
      <vt:lpstr>Office Theme</vt:lpstr>
      <vt:lpstr>1_TemplateGroupLight</vt:lpstr>
      <vt:lpstr>6_Content</vt:lpstr>
      <vt:lpstr>4_Office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Example of one fleets potential savings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Del Core</dc:creator>
  <cp:lastModifiedBy>Raymond Cotton</cp:lastModifiedBy>
  <cp:revision>6</cp:revision>
  <dcterms:created xsi:type="dcterms:W3CDTF">2024-02-06T19:23:35Z</dcterms:created>
  <dcterms:modified xsi:type="dcterms:W3CDTF">2024-02-11T15:40:47Z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9e9a456-2778-4ca9-be06-1190b1e1118a_Enabled">
    <vt:lpwstr>true</vt:lpwstr>
  </property>
  <property fmtid="{D5CDD505-2E9C-101B-9397-08002B2CF9AE}" pid="3" name="MSIP_Label_09e9a456-2778-4ca9-be06-1190b1e1118a_SetDate">
    <vt:lpwstr>2024-02-07T18:56:31Z</vt:lpwstr>
  </property>
  <property fmtid="{D5CDD505-2E9C-101B-9397-08002B2CF9AE}" pid="4" name="MSIP_Label_09e9a456-2778-4ca9-be06-1190b1e1118a_Method">
    <vt:lpwstr>Standard</vt:lpwstr>
  </property>
  <property fmtid="{D5CDD505-2E9C-101B-9397-08002B2CF9AE}" pid="5" name="MSIP_Label_09e9a456-2778-4ca9-be06-1190b1e1118a_Name">
    <vt:lpwstr>D3</vt:lpwstr>
  </property>
  <property fmtid="{D5CDD505-2E9C-101B-9397-08002B2CF9AE}" pid="6" name="MSIP_Label_09e9a456-2778-4ca9-be06-1190b1e1118a_SiteId">
    <vt:lpwstr>658ba197-6c73-4fea-91bd-1c7d8de6bf2c</vt:lpwstr>
  </property>
  <property fmtid="{D5CDD505-2E9C-101B-9397-08002B2CF9AE}" pid="7" name="MSIP_Label_09e9a456-2778-4ca9-be06-1190b1e1118a_ActionId">
    <vt:lpwstr>eae1eeb0-bd46-444d-9599-bca8ef53d8db</vt:lpwstr>
  </property>
  <property fmtid="{D5CDD505-2E9C-101B-9397-08002B2CF9AE}" pid="8" name="MSIP_Label_09e9a456-2778-4ca9-be06-1190b1e1118a_ContentBits">
    <vt:lpwstr>0</vt:lpwstr>
  </property>
  <property fmtid="{D5CDD505-2E9C-101B-9397-08002B2CF9AE}" pid="9" name="ContentTypeId">
    <vt:lpwstr>0x01010023C676B0DA3F0C4CB8F7C628BBFEB8D8</vt:lpwstr>
  </property>
  <property fmtid="{D5CDD505-2E9C-101B-9397-08002B2CF9AE}" pid="10" name="MediaServiceImageTags">
    <vt:lpwstr/>
  </property>
</Properties>
</file>