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8"/>
  </p:notesMasterIdLst>
  <p:sldIdLst>
    <p:sldId id="928" r:id="rId4"/>
    <p:sldId id="932" r:id="rId5"/>
    <p:sldId id="936" r:id="rId6"/>
    <p:sldId id="93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98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392" autoAdjust="0"/>
    <p:restoredTop sz="94660"/>
  </p:normalViewPr>
  <p:slideViewPr>
    <p:cSldViewPr snapToGrid="0">
      <p:cViewPr varScale="1">
        <p:scale>
          <a:sx n="102" d="100"/>
          <a:sy n="102" d="100"/>
        </p:scale>
        <p:origin x="224" y="36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6" d="100"/>
          <a:sy n="86" d="100"/>
        </p:scale>
        <p:origin x="2720" y="-8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A01F3-8BEC-124F-B323-6F294A267E72}" type="datetimeFigureOut">
              <a:rPr lang="en-US" smtClean="0"/>
              <a:t>6/29/23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6358E-34C3-B248-9AD5-97E218792003}" type="slidenum">
              <a:rPr lang="en-US" smtClean="0"/>
              <a:t>‹#›</a:t>
            </a:fld>
            <a:endParaRPr lang="en-US"/>
          </a:p>
        </p:txBody>
      </p:sp>
    </p:spTree>
    <p:extLst>
      <p:ext uri="{BB962C8B-B14F-4D97-AF65-F5344CB8AC3E}">
        <p14:creationId xmlns:p14="http://schemas.microsoft.com/office/powerpoint/2010/main" val="279646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228600" indent="-228600">
              <a:buAutoNum type="arabicParenR"/>
            </a:pPr>
            <a:r>
              <a:rPr lang="en-US" dirty="0"/>
              <a:t>“Limestone calcination w/CCUS” refers to the fact that the Sublime Systems, </a:t>
            </a:r>
            <a:r>
              <a:rPr lang="en-US" dirty="0" err="1"/>
              <a:t>Chement</a:t>
            </a:r>
            <a:r>
              <a:rPr lang="en-US" dirty="0"/>
              <a:t> and Calix technologies separate the process of “calcining”, electrochemically or thermally, the limestone to make the carbon capture process easier than CCUS for conventional portland cement kilns where the limestone, clay, silica, iron </a:t>
            </a:r>
            <a:r>
              <a:rPr lang="en-US" dirty="0" err="1"/>
              <a:t>etc</a:t>
            </a:r>
            <a:r>
              <a:rPr lang="en-US" dirty="0"/>
              <a:t> are calcined together in the proportions required for high quality portland cement clinker.</a:t>
            </a:r>
          </a:p>
          <a:p>
            <a:pPr marL="228600" indent="-228600">
              <a:buAutoNum type="arabicParenR"/>
            </a:pPr>
            <a:r>
              <a:rPr lang="en-US" dirty="0"/>
              <a:t>“Non-carbonate materials” refers to the fact that Brimstone, TerraCO2, </a:t>
            </a:r>
            <a:r>
              <a:rPr lang="en-US" dirty="0" err="1"/>
              <a:t>CarbonBuilt</a:t>
            </a:r>
            <a:r>
              <a:rPr lang="en-US" dirty="0"/>
              <a:t>, </a:t>
            </a:r>
            <a:r>
              <a:rPr lang="en-US" dirty="0" err="1"/>
              <a:t>Solidia</a:t>
            </a:r>
            <a:r>
              <a:rPr lang="en-US" dirty="0"/>
              <a:t>, </a:t>
            </a:r>
            <a:r>
              <a:rPr lang="en-US" dirty="0" err="1"/>
              <a:t>Neustark</a:t>
            </a:r>
            <a:r>
              <a:rPr lang="en-US" dirty="0"/>
              <a:t> Carbon Upcycling and </a:t>
            </a:r>
            <a:r>
              <a:rPr lang="en-US" dirty="0" err="1"/>
              <a:t>Carbocrete</a:t>
            </a:r>
            <a:r>
              <a:rPr lang="en-US" dirty="0"/>
              <a:t> require select raw materials that contain limited amounts of carbonate in order to eliminate CO2 emissions (Brimstone, TerraCO2) or facilitate sequestration of CO2 additions later through carbonation of concrete in order to achieve their reported reductions in embodied carbon.  Such naturally occurring mineral deposits (</a:t>
            </a:r>
            <a:r>
              <a:rPr lang="en-US" dirty="0" err="1"/>
              <a:t>eg.</a:t>
            </a:r>
            <a:r>
              <a:rPr lang="en-US" dirty="0"/>
              <a:t> basalt, </a:t>
            </a:r>
            <a:r>
              <a:rPr lang="en-US" dirty="0" err="1"/>
              <a:t>wollasonite</a:t>
            </a:r>
            <a:r>
              <a:rPr lang="en-US" dirty="0"/>
              <a:t>, anorthite) or steel slag, are limited in quantity and geographically and therefore lack scalability to be a significant contributor to decarbonization of the sector.</a:t>
            </a:r>
          </a:p>
          <a:p>
            <a:pPr marL="228600" indent="-228600">
              <a:buAutoNum type="arabicParenR"/>
            </a:pPr>
            <a:r>
              <a:rPr lang="en-US" dirty="0"/>
              <a:t>The lower, horizontal decarbonization strategy box labeled CCS and CCU is split in half with a horizontal dotted line to </a:t>
            </a:r>
            <a:r>
              <a:rPr lang="en-US" dirty="0" err="1"/>
              <a:t>distinquish</a:t>
            </a:r>
            <a:r>
              <a:rPr lang="en-US" dirty="0"/>
              <a:t> technologies such as Blue Planet and </a:t>
            </a:r>
            <a:r>
              <a:rPr lang="en-US" dirty="0" err="1"/>
              <a:t>Carbix</a:t>
            </a:r>
            <a:r>
              <a:rPr lang="en-US" dirty="0"/>
              <a:t> which capture carbon emissions from flue gases and produce a carbonate rock product that sequesters the captured CO2 as long as that rock is not calcined.  Their products are typically used in concrete and the captured flue gas CO2 is sequestered in concrete.  The companies below the dotted line are consumers of commercial CO2 gas, captured or generated elsewhere.  In the use of these CO2 gases, the CO2 carbonates the concrete of minerals and is sequestered there.  These companies count the fact that they sequester CO2 long-term as having eliminated CO2, or decarbonized something.  In reality, they only provide a long-term storage option for CO2 that was already credited with being eliminated when it was captured and stored for future use.  The technologies on the left sequester CO2 using low or non-carbonated materials, the two on the right claim accelerated carbonation of concrete.</a:t>
            </a:r>
          </a:p>
          <a:p>
            <a:pPr marL="228600" indent="-228600">
              <a:buAutoNum type="arabicParenR"/>
            </a:pPr>
            <a:r>
              <a:rPr lang="en-US" dirty="0"/>
              <a:t>the three small lighter colored strategy boxes represent technologies that are not decarbonizing technologies by definition, but can be used to facilitate the effective use of other decarbonizing technologies.  For example superplasticizers don’t lower embodied carbon, but can be enablers for lower water / lower cement content concretes.     </a:t>
            </a:r>
          </a:p>
          <a:p>
            <a:endParaRPr lang="en-US" dirty="0"/>
          </a:p>
        </p:txBody>
      </p:sp>
      <p:sp>
        <p:nvSpPr>
          <p:cNvPr id="4" name="Slide Number Placeholder 3"/>
          <p:cNvSpPr>
            <a:spLocks noGrp="1"/>
          </p:cNvSpPr>
          <p:nvPr>
            <p:ph type="sldNum" sz="quarter" idx="5"/>
          </p:nvPr>
        </p:nvSpPr>
        <p:spPr/>
        <p:txBody>
          <a:bodyPr/>
          <a:lstStyle/>
          <a:p>
            <a:fld id="{8CA6358E-34C3-B248-9AD5-97E218792003}" type="slidenum">
              <a:rPr lang="en-US" smtClean="0"/>
              <a:t>1</a:t>
            </a:fld>
            <a:endParaRPr lang="en-US"/>
          </a:p>
        </p:txBody>
      </p:sp>
    </p:spTree>
    <p:extLst>
      <p:ext uri="{BB962C8B-B14F-4D97-AF65-F5344CB8AC3E}">
        <p14:creationId xmlns:p14="http://schemas.microsoft.com/office/powerpoint/2010/main" val="2788570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228600" indent="-228600">
              <a:buAutoNum type="arabicParenR"/>
            </a:pPr>
            <a:r>
              <a:rPr lang="en-US" dirty="0"/>
              <a:t>“Limestone calcination w/CCUS” refers to the fact that the Sublime Systems, </a:t>
            </a:r>
            <a:r>
              <a:rPr lang="en-US" dirty="0" err="1"/>
              <a:t>Chement</a:t>
            </a:r>
            <a:r>
              <a:rPr lang="en-US" dirty="0"/>
              <a:t> and Calix technologies separate the process of “calcining”, electrochemically or thermally, the limestone to make the carbon capture process easier than CCUS for conventional portland cement kilns where the limestone, clay, silica, iron </a:t>
            </a:r>
            <a:r>
              <a:rPr lang="en-US" dirty="0" err="1"/>
              <a:t>etc</a:t>
            </a:r>
            <a:r>
              <a:rPr lang="en-US" dirty="0"/>
              <a:t> are calcined together in the proportions required for high quality portland cement clinker.</a:t>
            </a:r>
          </a:p>
          <a:p>
            <a:pPr marL="228600" indent="-228600">
              <a:buAutoNum type="arabicParenR"/>
            </a:pPr>
            <a:r>
              <a:rPr lang="en-US" dirty="0"/>
              <a:t>“Non-carbonate materials” refers to the fact that Brimstone, TerraCO2, </a:t>
            </a:r>
            <a:r>
              <a:rPr lang="en-US" dirty="0" err="1"/>
              <a:t>CarbonBuilt</a:t>
            </a:r>
            <a:r>
              <a:rPr lang="en-US" dirty="0"/>
              <a:t>, </a:t>
            </a:r>
            <a:r>
              <a:rPr lang="en-US" dirty="0" err="1"/>
              <a:t>Solidia</a:t>
            </a:r>
            <a:r>
              <a:rPr lang="en-US" dirty="0"/>
              <a:t>, </a:t>
            </a:r>
            <a:r>
              <a:rPr lang="en-US" dirty="0" err="1"/>
              <a:t>Neustark</a:t>
            </a:r>
            <a:r>
              <a:rPr lang="en-US" dirty="0"/>
              <a:t> Carbon Upcycling and </a:t>
            </a:r>
            <a:r>
              <a:rPr lang="en-US" dirty="0" err="1"/>
              <a:t>Carbocrete</a:t>
            </a:r>
            <a:r>
              <a:rPr lang="en-US" dirty="0"/>
              <a:t> require select raw materials that contain limited amounts of carbonate in order to eliminate CO2 emissions (Brimstone, TerraCO2) or facilitate sequestration of CO2 additions later through carbonation of concrete in order to achieve their reported reductions in embodied carbon.  Such naturally occurring mineral deposits (</a:t>
            </a:r>
            <a:r>
              <a:rPr lang="en-US" dirty="0" err="1"/>
              <a:t>eg.</a:t>
            </a:r>
            <a:r>
              <a:rPr lang="en-US" dirty="0"/>
              <a:t> basalt, </a:t>
            </a:r>
            <a:r>
              <a:rPr lang="en-US" dirty="0" err="1"/>
              <a:t>wollasonite</a:t>
            </a:r>
            <a:r>
              <a:rPr lang="en-US" dirty="0"/>
              <a:t>, anorthite) or steel slag, are limited in quantity and geographically and therefore lack scalability to be a significant contributor to decarbonization of the sector.</a:t>
            </a:r>
          </a:p>
          <a:p>
            <a:pPr marL="228600" indent="-228600">
              <a:buAutoNum type="arabicParenR"/>
            </a:pPr>
            <a:r>
              <a:rPr lang="en-US" dirty="0"/>
              <a:t>The lower, horizontal decarbonization strategy box labeled CCS and CCU is split in half with a horizontal dotted line to </a:t>
            </a:r>
            <a:r>
              <a:rPr lang="en-US" dirty="0" err="1"/>
              <a:t>distinquish</a:t>
            </a:r>
            <a:r>
              <a:rPr lang="en-US" dirty="0"/>
              <a:t> technologies such as Blue Planet and </a:t>
            </a:r>
            <a:r>
              <a:rPr lang="en-US" dirty="0" err="1"/>
              <a:t>Carbix</a:t>
            </a:r>
            <a:r>
              <a:rPr lang="en-US" dirty="0"/>
              <a:t> which capture carbon emissions from flue gases and produce a carbonate rock product that sequesters the captured CO2 as long as that rock is not calcined.  Their products are typically used in concrete and the captured flue gas CO2 is sequestered in concrete.  The companies below the dotted line are consumers of commercial CO2 gas, captured or generated elsewhere.  In the use of these CO2 gases, the CO2 carbonates the concrete of minerals and is sequestered there.  These companies count the fact that they sequester CO2 long-term as having eliminated CO2, or decarbonized something.  In reality, they only provide a long-term storage option for CO2 that was already credited with being eliminated when it was captured and stored for future use.  The technologies on the left sequester CO2 using low or non-carbonated materials, the two on the right claim accelerated carbonation of concrete.</a:t>
            </a:r>
          </a:p>
          <a:p>
            <a:pPr marL="228600" indent="-228600">
              <a:buAutoNum type="arabicParenR"/>
            </a:pPr>
            <a:r>
              <a:rPr lang="en-US" dirty="0"/>
              <a:t>the three small lighter colored strategy boxes represent technologies that are not decarbonizing technologies by definition, but can be used to facilitate the effective use of other decarbonizing technologies.  For example superplasticizers don’t lower embodied carbon, but can be enablers for lower water / lower cement content concretes.     </a:t>
            </a:r>
          </a:p>
          <a:p>
            <a:endParaRPr lang="en-US" dirty="0"/>
          </a:p>
        </p:txBody>
      </p:sp>
      <p:sp>
        <p:nvSpPr>
          <p:cNvPr id="4" name="Slide Number Placeholder 3"/>
          <p:cNvSpPr>
            <a:spLocks noGrp="1"/>
          </p:cNvSpPr>
          <p:nvPr>
            <p:ph type="sldNum" sz="quarter" idx="5"/>
          </p:nvPr>
        </p:nvSpPr>
        <p:spPr/>
        <p:txBody>
          <a:bodyPr/>
          <a:lstStyle/>
          <a:p>
            <a:fld id="{8CA6358E-34C3-B248-9AD5-97E218792003}" type="slidenum">
              <a:rPr lang="en-US" smtClean="0"/>
              <a:t>2</a:t>
            </a:fld>
            <a:endParaRPr lang="en-US"/>
          </a:p>
        </p:txBody>
      </p:sp>
    </p:spTree>
    <p:extLst>
      <p:ext uri="{BB962C8B-B14F-4D97-AF65-F5344CB8AC3E}">
        <p14:creationId xmlns:p14="http://schemas.microsoft.com/office/powerpoint/2010/main" val="515110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pPr marL="228600" indent="-228600">
              <a:buAutoNum type="arabicParenR"/>
            </a:pPr>
            <a:r>
              <a:rPr lang="en-US" dirty="0"/>
              <a:t>“Limestone calcination w/CCUS” refers to the fact that the Sublime Systems, </a:t>
            </a:r>
            <a:r>
              <a:rPr lang="en-US" dirty="0" err="1"/>
              <a:t>Chement</a:t>
            </a:r>
            <a:r>
              <a:rPr lang="en-US" dirty="0"/>
              <a:t> and Calix technologies separate the process of “calcining”, electrochemically or thermally, the limestone to make the carbon capture process easier than CCUS for conventional portland cement kilns where the limestone, clay, silica, iron </a:t>
            </a:r>
            <a:r>
              <a:rPr lang="en-US" dirty="0" err="1"/>
              <a:t>etc</a:t>
            </a:r>
            <a:r>
              <a:rPr lang="en-US" dirty="0"/>
              <a:t> are calcined together in the proportions required for high quality portland cement clinker.</a:t>
            </a:r>
          </a:p>
          <a:p>
            <a:pPr marL="228600" indent="-228600">
              <a:buAutoNum type="arabicParenR"/>
            </a:pPr>
            <a:r>
              <a:rPr lang="en-US" dirty="0"/>
              <a:t>“Non-carbonate materials” refers to the fact that Brimstone, TerraCO2, </a:t>
            </a:r>
            <a:r>
              <a:rPr lang="en-US" dirty="0" err="1"/>
              <a:t>CarbonBuilt</a:t>
            </a:r>
            <a:r>
              <a:rPr lang="en-US" dirty="0"/>
              <a:t>, </a:t>
            </a:r>
            <a:r>
              <a:rPr lang="en-US" dirty="0" err="1"/>
              <a:t>Solidia</a:t>
            </a:r>
            <a:r>
              <a:rPr lang="en-US" dirty="0"/>
              <a:t>, </a:t>
            </a:r>
            <a:r>
              <a:rPr lang="en-US" dirty="0" err="1"/>
              <a:t>Neustark</a:t>
            </a:r>
            <a:r>
              <a:rPr lang="en-US" dirty="0"/>
              <a:t> Carbon Upcycling and </a:t>
            </a:r>
            <a:r>
              <a:rPr lang="en-US" dirty="0" err="1"/>
              <a:t>Carbocrete</a:t>
            </a:r>
            <a:r>
              <a:rPr lang="en-US" dirty="0"/>
              <a:t> require select raw materials that contain limited amounts of carbonate in order to eliminate CO2 emissions (Brimstone, TerraCO2) or facilitate sequestration of CO2 additions later through carbonation of concrete in order to achieve their reported reductions in embodied carbon.  Such naturally occurring mineral deposits (</a:t>
            </a:r>
            <a:r>
              <a:rPr lang="en-US" dirty="0" err="1"/>
              <a:t>eg.</a:t>
            </a:r>
            <a:r>
              <a:rPr lang="en-US" dirty="0"/>
              <a:t> basalt, </a:t>
            </a:r>
            <a:r>
              <a:rPr lang="en-US" dirty="0" err="1"/>
              <a:t>wollasonite</a:t>
            </a:r>
            <a:r>
              <a:rPr lang="en-US" dirty="0"/>
              <a:t>, anorthite) or steel slag, are limited in quantity and geographically and therefore lack scalability to be a significant contributor to decarbonization of the sector.</a:t>
            </a:r>
          </a:p>
          <a:p>
            <a:pPr marL="228600" indent="-228600">
              <a:buAutoNum type="arabicParenR"/>
            </a:pPr>
            <a:r>
              <a:rPr lang="en-US" dirty="0"/>
              <a:t>The lower, horizontal decarbonization strategy box labeled CCS and CCU is split in half with a horizontal dotted line to </a:t>
            </a:r>
            <a:r>
              <a:rPr lang="en-US" dirty="0" err="1"/>
              <a:t>distinquish</a:t>
            </a:r>
            <a:r>
              <a:rPr lang="en-US" dirty="0"/>
              <a:t> technologies such as Blue Planet and </a:t>
            </a:r>
            <a:r>
              <a:rPr lang="en-US" dirty="0" err="1"/>
              <a:t>Carbix</a:t>
            </a:r>
            <a:r>
              <a:rPr lang="en-US" dirty="0"/>
              <a:t> which capture carbon emissions from flue gases and produce a carbonate rock product that sequesters the captured CO2 as long as that rock is not calcined.  Their products are typically used in concrete and the captured flue gas CO2 is sequestered in concrete.  The companies below the dotted line are consumers of commercial CO2 gas, captured or generated elsewhere.  In the use of these CO2 gases, the CO2 carbonates the concrete of minerals and is sequestered there.  These companies count the fact that they sequester CO2 long-term as having eliminated CO2, or decarbonized something.  In reality, they only provide a long-term storage option for CO2 that was already credited with being eliminated when it was captured and stored for future use.  The technologies on the left sequester CO2 using low or non-carbonated materials, the two on the right claim accelerated carbonation of concrete.</a:t>
            </a:r>
          </a:p>
          <a:p>
            <a:pPr marL="228600" indent="-228600">
              <a:buAutoNum type="arabicParenR"/>
            </a:pPr>
            <a:r>
              <a:rPr lang="en-US" dirty="0"/>
              <a:t>the three small lighter colored strategy boxes represent technologies that are not decarbonizing technologies by definition, but can be used to facilitate the effective use of other decarbonizing technologies.  For example superplasticizers don’t lower embodied carbon, but can be enablers for lower water / lower cement content concretes.     </a:t>
            </a:r>
          </a:p>
          <a:p>
            <a:endParaRPr lang="en-US" dirty="0"/>
          </a:p>
        </p:txBody>
      </p:sp>
      <p:sp>
        <p:nvSpPr>
          <p:cNvPr id="4" name="Slide Number Placeholder 3"/>
          <p:cNvSpPr>
            <a:spLocks noGrp="1"/>
          </p:cNvSpPr>
          <p:nvPr>
            <p:ph type="sldNum" sz="quarter" idx="5"/>
          </p:nvPr>
        </p:nvSpPr>
        <p:spPr/>
        <p:txBody>
          <a:bodyPr/>
          <a:lstStyle/>
          <a:p>
            <a:fld id="{8CA6358E-34C3-B248-9AD5-97E218792003}" type="slidenum">
              <a:rPr lang="en-US" smtClean="0"/>
              <a:t>3</a:t>
            </a:fld>
            <a:endParaRPr lang="en-US"/>
          </a:p>
        </p:txBody>
      </p:sp>
    </p:spTree>
    <p:extLst>
      <p:ext uri="{BB962C8B-B14F-4D97-AF65-F5344CB8AC3E}">
        <p14:creationId xmlns:p14="http://schemas.microsoft.com/office/powerpoint/2010/main" val="2321845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4.JPG"/><Relationship Id="rId5" Type="http://schemas.openxmlformats.org/officeDocument/2006/relationships/image" Target="../media/image1.JP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5" Type="http://schemas.openxmlformats.org/officeDocument/2006/relationships/image" Target="../media/image12.emf"/><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12.emf"/><Relationship Id="rId5" Type="http://schemas.openxmlformats.org/officeDocument/2006/relationships/image" Target="../media/image14.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12.emf"/><Relationship Id="rId5" Type="http://schemas.openxmlformats.org/officeDocument/2006/relationships/image" Target="../media/image14.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2.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_Blue image">
    <p:bg>
      <p:bgPr>
        <a:blipFill dpi="0" rotWithShape="1">
          <a:blip r:embed="rId2">
            <a:duotone>
              <a:prstClr val="black"/>
              <a:schemeClr val="tx2">
                <a:tint val="45000"/>
                <a:satMod val="400000"/>
              </a:schemeClr>
            </a:duotone>
          </a:blip>
          <a:srcRect/>
          <a:stretch>
            <a:fillRect t="-9000" b="-9000"/>
          </a:stretch>
        </a:blipFill>
        <a:effectLst/>
      </p:bgPr>
    </p:bg>
    <p:spTree>
      <p:nvGrpSpPr>
        <p:cNvPr id="1" name=""/>
        <p:cNvGrpSpPr/>
        <p:nvPr/>
      </p:nvGrpSpPr>
      <p:grpSpPr>
        <a:xfrm>
          <a:off x="0" y="0"/>
          <a:ext cx="0" cy="0"/>
          <a:chOff x="0" y="0"/>
          <a:chExt cx="0" cy="0"/>
        </a:xfrm>
      </p:grpSpPr>
      <p:sp>
        <p:nvSpPr>
          <p:cNvPr id="38" name="Rectangle 37"/>
          <p:cNvSpPr/>
          <p:nvPr userDrawn="1"/>
        </p:nvSpPr>
        <p:spPr>
          <a:xfrm>
            <a:off x="3467563" y="0"/>
            <a:ext cx="8724437"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Calibri Light" panose="020F0302020204030204" pitchFamily="34" charset="0"/>
            </a:endParaRPr>
          </a:p>
        </p:txBody>
      </p:sp>
      <p:pic>
        <p:nvPicPr>
          <p:cNvPr id="16" name="Picture 15"/>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8058" t="9358" r="68735" b="15362"/>
          <a:stretch/>
        </p:blipFill>
        <p:spPr>
          <a:xfrm>
            <a:off x="515938" y="0"/>
            <a:ext cx="2815345" cy="6859340"/>
          </a:xfrm>
          <a:prstGeom prst="rect">
            <a:avLst/>
          </a:prstGeom>
        </p:spPr>
      </p:pic>
      <p:sp>
        <p:nvSpPr>
          <p:cNvPr id="25" name="Rectangle 24"/>
          <p:cNvSpPr/>
          <p:nvPr userDrawn="1"/>
        </p:nvSpPr>
        <p:spPr>
          <a:xfrm>
            <a:off x="3331283" y="0"/>
            <a:ext cx="136279" cy="685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Calibri Light" panose="020F0302020204030204" pitchFamily="34" charset="0"/>
            </a:endParaRPr>
          </a:p>
        </p:txBody>
      </p:sp>
      <p:sp>
        <p:nvSpPr>
          <p:cNvPr id="33" name="Text Placeholder 32"/>
          <p:cNvSpPr>
            <a:spLocks noGrp="1"/>
          </p:cNvSpPr>
          <p:nvPr userDrawn="1">
            <p:ph type="body" sz="quarter" idx="11"/>
          </p:nvPr>
        </p:nvSpPr>
        <p:spPr>
          <a:xfrm>
            <a:off x="4368800" y="5451443"/>
            <a:ext cx="7005955" cy="443198"/>
          </a:xfrm>
        </p:spPr>
        <p:txBody>
          <a:bodyPr wrap="square" anchor="b">
            <a:spAutoFit/>
          </a:bodyPr>
          <a:lstStyle>
            <a:lvl1pPr algn="r">
              <a:lnSpc>
                <a:spcPct val="90000"/>
              </a:lnSpc>
              <a:defRPr sz="3200" b="1" i="0">
                <a:solidFill>
                  <a:schemeClr val="bg1"/>
                </a:solidFill>
                <a:latin typeface="Calibri" panose="020F0502020204030204" pitchFamily="34" charset="0"/>
                <a:ea typeface="Open Sans SemiBold" panose="020B0706030804020204" pitchFamily="34" charset="0"/>
                <a:cs typeface="Open Sans SemiBold" panose="020B0706030804020204" pitchFamily="34" charset="0"/>
              </a:defRPr>
            </a:lvl1pPr>
          </a:lstStyle>
          <a:p>
            <a:pPr lvl="0"/>
            <a:r>
              <a:rPr lang="en-GB" dirty="0"/>
              <a:t>Click to edit Master text styles</a:t>
            </a:r>
          </a:p>
        </p:txBody>
      </p:sp>
      <p:sp>
        <p:nvSpPr>
          <p:cNvPr id="34" name="Text Placeholder 32"/>
          <p:cNvSpPr>
            <a:spLocks noGrp="1"/>
          </p:cNvSpPr>
          <p:nvPr userDrawn="1">
            <p:ph type="body" sz="quarter" idx="12"/>
          </p:nvPr>
        </p:nvSpPr>
        <p:spPr>
          <a:xfrm>
            <a:off x="4368800" y="5920927"/>
            <a:ext cx="7005955" cy="332399"/>
          </a:xfrm>
        </p:spPr>
        <p:txBody>
          <a:bodyPr wrap="square" anchor="t">
            <a:spAutoFit/>
          </a:bodyPr>
          <a:lstStyle>
            <a:lvl1pPr algn="r">
              <a:lnSpc>
                <a:spcPct val="90000"/>
              </a:lnSpc>
              <a:defRPr sz="2400" b="0" i="0">
                <a:solidFill>
                  <a:schemeClr val="bg1"/>
                </a:solidFill>
                <a:latin typeface="Calibri Light" panose="020F0302020204030204" pitchFamily="34" charset="0"/>
                <a:ea typeface="Open Sans SemiBold" panose="020B0706030804020204" pitchFamily="34" charset="0"/>
                <a:cs typeface="Open Sans SemiBold" panose="020B0706030804020204" pitchFamily="34" charset="0"/>
              </a:defRPr>
            </a:lvl1pPr>
          </a:lstStyle>
          <a:p>
            <a:pPr lvl="0"/>
            <a:r>
              <a:rPr lang="en-GB" dirty="0"/>
              <a:t>Click to edit Master text styles</a:t>
            </a:r>
          </a:p>
        </p:txBody>
      </p:sp>
      <p:cxnSp>
        <p:nvCxnSpPr>
          <p:cNvPr id="35" name="Straight Connector 34"/>
          <p:cNvCxnSpPr/>
          <p:nvPr userDrawn="1"/>
        </p:nvCxnSpPr>
        <p:spPr>
          <a:xfrm>
            <a:off x="11687639" y="5248987"/>
            <a:ext cx="0" cy="1155238"/>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1" y="0"/>
            <a:ext cx="522215" cy="6859341"/>
          </a:xfrm>
          <a:prstGeom prst="rect">
            <a:avLst/>
          </a:prstGeom>
          <a:solidFill>
            <a:srgbClr val="F3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Calibri Light" panose="020F0302020204030204" pitchFamily="34" charset="0"/>
            </a:endParaRPr>
          </a:p>
        </p:txBody>
      </p:sp>
      <p:pic>
        <p:nvPicPr>
          <p:cNvPr id="3" name="Picture 2" descr="Icon&#10;&#10;Description automatically generated">
            <a:extLst>
              <a:ext uri="{FF2B5EF4-FFF2-40B4-BE49-F238E27FC236}">
                <a16:creationId xmlns:a16="http://schemas.microsoft.com/office/drawing/2014/main" id="{22C982F5-E21C-45F2-B13F-90731514C088}"/>
              </a:ext>
            </a:extLst>
          </p:cNvPr>
          <p:cNvPicPr>
            <a:picLocks noChangeAspect="1"/>
          </p:cNvPicPr>
          <p:nvPr userDrawn="1"/>
        </p:nvPicPr>
        <p:blipFill>
          <a:blip r:embed="rId5">
            <a:alphaModFix amt="40000"/>
          </a:blip>
          <a:stretch>
            <a:fillRect/>
          </a:stretch>
        </p:blipFill>
        <p:spPr>
          <a:xfrm>
            <a:off x="619724" y="2007812"/>
            <a:ext cx="2554409" cy="1325592"/>
          </a:xfrm>
          <a:prstGeom prst="rect">
            <a:avLst/>
          </a:prstGeom>
        </p:spPr>
      </p:pic>
      <p:pic>
        <p:nvPicPr>
          <p:cNvPr id="5" name="Picture 4" descr="Icon&#10;&#10;Description automatically generated">
            <a:extLst>
              <a:ext uri="{FF2B5EF4-FFF2-40B4-BE49-F238E27FC236}">
                <a16:creationId xmlns:a16="http://schemas.microsoft.com/office/drawing/2014/main" id="{78BBF62E-55D3-40B4-8345-1B4FF4291A27}"/>
              </a:ext>
            </a:extLst>
          </p:cNvPr>
          <p:cNvPicPr>
            <a:picLocks noChangeAspect="1"/>
          </p:cNvPicPr>
          <p:nvPr userDrawn="1"/>
        </p:nvPicPr>
        <p:blipFill>
          <a:blip r:embed="rId5"/>
          <a:stretch>
            <a:fillRect/>
          </a:stretch>
        </p:blipFill>
        <p:spPr>
          <a:xfrm>
            <a:off x="0" y="6404225"/>
            <a:ext cx="433912" cy="225175"/>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30B94734-3C8C-458B-8DB0-9DFA3DB5AB11}"/>
              </a:ext>
            </a:extLst>
          </p:cNvPr>
          <p:cNvPicPr>
            <a:picLocks noChangeAspect="1"/>
          </p:cNvPicPr>
          <p:nvPr userDrawn="1"/>
        </p:nvPicPr>
        <p:blipFill>
          <a:blip r:embed="rId6">
            <a:alphaModFix amt="50000"/>
          </a:blip>
          <a:stretch>
            <a:fillRect/>
          </a:stretch>
        </p:blipFill>
        <p:spPr>
          <a:xfrm>
            <a:off x="611790" y="3490178"/>
            <a:ext cx="2624411" cy="790485"/>
          </a:xfrm>
          <a:prstGeom prst="rect">
            <a:avLst/>
          </a:prstGeom>
        </p:spPr>
      </p:pic>
    </p:spTree>
    <p:extLst>
      <p:ext uri="{BB962C8B-B14F-4D97-AF65-F5344CB8AC3E}">
        <p14:creationId xmlns:p14="http://schemas.microsoft.com/office/powerpoint/2010/main" val="404976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message_Two columns">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055686" y="1268413"/>
            <a:ext cx="3384552" cy="4968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4"/>
          <p:cNvSpPr>
            <a:spLocks noGrp="1"/>
          </p:cNvSpPr>
          <p:nvPr>
            <p:ph type="body" sz="quarter" idx="12"/>
          </p:nvPr>
        </p:nvSpPr>
        <p:spPr>
          <a:xfrm>
            <a:off x="4656135" y="1268413"/>
            <a:ext cx="6985003" cy="4968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 name="Title 2"/>
          <p:cNvSpPr>
            <a:spLocks noGrp="1"/>
          </p:cNvSpPr>
          <p:nvPr>
            <p:ph type="title"/>
          </p:nvPr>
        </p:nvSpPr>
        <p:spPr/>
        <p:txBody>
          <a:bodyPr/>
          <a:lstStyle/>
          <a:p>
            <a:r>
              <a:rPr lang="en-GB"/>
              <a:t>Click to edit Master title style</a:t>
            </a:r>
          </a:p>
        </p:txBody>
      </p:sp>
      <p:cxnSp>
        <p:nvCxnSpPr>
          <p:cNvPr id="8" name="Straight Connector 7"/>
          <p:cNvCxnSpPr/>
          <p:nvPr userDrawn="1"/>
        </p:nvCxnSpPr>
        <p:spPr>
          <a:xfrm>
            <a:off x="1055687" y="952831"/>
            <a:ext cx="1260000" cy="6037"/>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825804"/>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Key message">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055686" y="5240530"/>
            <a:ext cx="10585452" cy="996757"/>
          </a:xfrm>
        </p:spPr>
        <p:txBody>
          <a:bodyPr/>
          <a:lstStyle/>
          <a:p>
            <a:pPr lvl="0"/>
            <a:r>
              <a:rPr lang="en-GB"/>
              <a:t>Click to edit Master text styles</a:t>
            </a:r>
          </a:p>
          <a:p>
            <a:pPr lvl="1"/>
            <a:r>
              <a:rPr lang="en-GB"/>
              <a:t>Second level</a:t>
            </a:r>
          </a:p>
          <a:p>
            <a:pPr lvl="2"/>
            <a:r>
              <a:rPr lang="en-GB"/>
              <a:t>Third level</a:t>
            </a:r>
          </a:p>
        </p:txBody>
      </p:sp>
      <p:sp>
        <p:nvSpPr>
          <p:cNvPr id="7" name="Text Placeholder 4"/>
          <p:cNvSpPr>
            <a:spLocks noGrp="1"/>
          </p:cNvSpPr>
          <p:nvPr>
            <p:ph type="body" sz="quarter" idx="12"/>
          </p:nvPr>
        </p:nvSpPr>
        <p:spPr>
          <a:xfrm>
            <a:off x="1055689" y="1268413"/>
            <a:ext cx="10585450" cy="3781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 name="Title 2"/>
          <p:cNvSpPr>
            <a:spLocks noGrp="1"/>
          </p:cNvSpPr>
          <p:nvPr>
            <p:ph type="title"/>
          </p:nvPr>
        </p:nvSpPr>
        <p:spPr/>
        <p:txBody>
          <a:bodyPr/>
          <a:lstStyle/>
          <a:p>
            <a:r>
              <a:rPr lang="en-GB"/>
              <a:t>Click to edit Master title style</a:t>
            </a:r>
          </a:p>
        </p:txBody>
      </p:sp>
      <p:cxnSp>
        <p:nvCxnSpPr>
          <p:cNvPr id="8" name="Straight Connector 7"/>
          <p:cNvCxnSpPr/>
          <p:nvPr userDrawn="1"/>
        </p:nvCxnSpPr>
        <p:spPr>
          <a:xfrm>
            <a:off x="1055687" y="952831"/>
            <a:ext cx="1260000" cy="6037"/>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152978"/>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3C690-3A2E-4B2F-B7EB-1645BF0D0B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C41CE577-A659-4126-BFEA-E6E4C2323A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A2522A9A-C83C-4C57-90F6-FE847E3AAF78}"/>
              </a:ext>
            </a:extLst>
          </p:cNvPr>
          <p:cNvSpPr>
            <a:spLocks noGrp="1"/>
          </p:cNvSpPr>
          <p:nvPr>
            <p:ph type="dt" sz="half" idx="10"/>
          </p:nvPr>
        </p:nvSpPr>
        <p:spPr/>
        <p:txBody>
          <a:bodyPr/>
          <a:lstStyle/>
          <a:p>
            <a:fld id="{8B82E3BD-E970-4F3B-B877-5B2082B2FDB1}" type="datetimeFigureOut">
              <a:rPr lang="en-IE" smtClean="0"/>
              <a:t>29/06/2023</a:t>
            </a:fld>
            <a:endParaRPr lang="en-IE" dirty="0"/>
          </a:p>
        </p:txBody>
      </p:sp>
      <p:sp>
        <p:nvSpPr>
          <p:cNvPr id="5" name="Footer Placeholder 4">
            <a:extLst>
              <a:ext uri="{FF2B5EF4-FFF2-40B4-BE49-F238E27FC236}">
                <a16:creationId xmlns:a16="http://schemas.microsoft.com/office/drawing/2014/main" id="{5F888211-11B3-4859-AC10-5C7FA1396B9B}"/>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BED45F60-8AE7-4F88-8B09-A8B2DB350F7E}"/>
              </a:ext>
            </a:extLst>
          </p:cNvPr>
          <p:cNvSpPr>
            <a:spLocks noGrp="1"/>
          </p:cNvSpPr>
          <p:nvPr>
            <p:ph type="sldNum" sz="quarter" idx="12"/>
          </p:nvPr>
        </p:nvSpPr>
        <p:spPr/>
        <p:txBody>
          <a:bodyPr/>
          <a:lstStyle/>
          <a:p>
            <a:fld id="{C2B03149-F041-4647-BC3A-6EC7B4212A33}" type="slidenum">
              <a:rPr lang="en-IE" smtClean="0"/>
              <a:t>‹#›</a:t>
            </a:fld>
            <a:endParaRPr lang="en-IE" dirty="0"/>
          </a:p>
        </p:txBody>
      </p:sp>
    </p:spTree>
    <p:extLst>
      <p:ext uri="{BB962C8B-B14F-4D97-AF65-F5344CB8AC3E}">
        <p14:creationId xmlns:p14="http://schemas.microsoft.com/office/powerpoint/2010/main" val="29972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BEBC-D2A4-4C56-9943-A94B563055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D20826C-6254-4546-9B6E-78302B876A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816EB04-1BB5-482D-9057-33A132001F86}"/>
              </a:ext>
            </a:extLst>
          </p:cNvPr>
          <p:cNvSpPr>
            <a:spLocks noGrp="1"/>
          </p:cNvSpPr>
          <p:nvPr>
            <p:ph type="dt" sz="half" idx="10"/>
          </p:nvPr>
        </p:nvSpPr>
        <p:spPr/>
        <p:txBody>
          <a:bodyPr/>
          <a:lstStyle/>
          <a:p>
            <a:fld id="{8B82E3BD-E970-4F3B-B877-5B2082B2FDB1}" type="datetimeFigureOut">
              <a:rPr lang="en-IE" smtClean="0"/>
              <a:t>29/06/2023</a:t>
            </a:fld>
            <a:endParaRPr lang="en-IE" dirty="0"/>
          </a:p>
        </p:txBody>
      </p:sp>
      <p:sp>
        <p:nvSpPr>
          <p:cNvPr id="5" name="Footer Placeholder 4">
            <a:extLst>
              <a:ext uri="{FF2B5EF4-FFF2-40B4-BE49-F238E27FC236}">
                <a16:creationId xmlns:a16="http://schemas.microsoft.com/office/drawing/2014/main" id="{E94E2663-B18B-4CFD-8C7D-A53854277BB1}"/>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3E506B5C-3E02-4E62-ACAB-1AFD1553879A}"/>
              </a:ext>
            </a:extLst>
          </p:cNvPr>
          <p:cNvSpPr>
            <a:spLocks noGrp="1"/>
          </p:cNvSpPr>
          <p:nvPr>
            <p:ph type="sldNum" sz="quarter" idx="12"/>
          </p:nvPr>
        </p:nvSpPr>
        <p:spPr/>
        <p:txBody>
          <a:bodyPr/>
          <a:lstStyle/>
          <a:p>
            <a:fld id="{C2B03149-F041-4647-BC3A-6EC7B4212A33}" type="slidenum">
              <a:rPr lang="en-IE" smtClean="0"/>
              <a:t>‹#›</a:t>
            </a:fld>
            <a:endParaRPr lang="en-IE" dirty="0"/>
          </a:p>
        </p:txBody>
      </p:sp>
    </p:spTree>
    <p:extLst>
      <p:ext uri="{BB962C8B-B14F-4D97-AF65-F5344CB8AC3E}">
        <p14:creationId xmlns:p14="http://schemas.microsoft.com/office/powerpoint/2010/main" val="32521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76FA0-D1D0-40B1-8783-336CB38AA08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E3BF38BB-EAD4-4644-B527-74A9BEF8973F}"/>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6988CB-A631-4F49-8CFE-EE9D0A059C3B}"/>
              </a:ext>
            </a:extLst>
          </p:cNvPr>
          <p:cNvSpPr>
            <a:spLocks noGrp="1"/>
          </p:cNvSpPr>
          <p:nvPr>
            <p:ph type="dt" sz="half" idx="10"/>
          </p:nvPr>
        </p:nvSpPr>
        <p:spPr/>
        <p:txBody>
          <a:bodyPr/>
          <a:lstStyle/>
          <a:p>
            <a:fld id="{8B82E3BD-E970-4F3B-B877-5B2082B2FDB1}" type="datetimeFigureOut">
              <a:rPr lang="en-IE" smtClean="0"/>
              <a:t>29/06/2023</a:t>
            </a:fld>
            <a:endParaRPr lang="en-IE" dirty="0"/>
          </a:p>
        </p:txBody>
      </p:sp>
      <p:sp>
        <p:nvSpPr>
          <p:cNvPr id="5" name="Footer Placeholder 4">
            <a:extLst>
              <a:ext uri="{FF2B5EF4-FFF2-40B4-BE49-F238E27FC236}">
                <a16:creationId xmlns:a16="http://schemas.microsoft.com/office/drawing/2014/main" id="{9955E1BC-1660-412A-A006-FC144E6D21D4}"/>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C9E0FBFE-4FBB-43C7-8C14-1334ADA110E9}"/>
              </a:ext>
            </a:extLst>
          </p:cNvPr>
          <p:cNvSpPr>
            <a:spLocks noGrp="1"/>
          </p:cNvSpPr>
          <p:nvPr>
            <p:ph type="sldNum" sz="quarter" idx="12"/>
          </p:nvPr>
        </p:nvSpPr>
        <p:spPr/>
        <p:txBody>
          <a:bodyPr/>
          <a:lstStyle/>
          <a:p>
            <a:fld id="{C2B03149-F041-4647-BC3A-6EC7B4212A33}" type="slidenum">
              <a:rPr lang="en-IE" smtClean="0"/>
              <a:t>‹#›</a:t>
            </a:fld>
            <a:endParaRPr lang="en-IE" dirty="0"/>
          </a:p>
        </p:txBody>
      </p:sp>
    </p:spTree>
    <p:extLst>
      <p:ext uri="{BB962C8B-B14F-4D97-AF65-F5344CB8AC3E}">
        <p14:creationId xmlns:p14="http://schemas.microsoft.com/office/powerpoint/2010/main" val="746323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8751-0025-4365-A9E3-1CBB155BBCD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1491F42-8B70-4B64-AFED-0703A6B869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138C094-7261-46A4-AE5B-2F5CA153A2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65AD7CB-2265-485A-A4B0-6109D8DAD2D6}"/>
              </a:ext>
            </a:extLst>
          </p:cNvPr>
          <p:cNvSpPr>
            <a:spLocks noGrp="1"/>
          </p:cNvSpPr>
          <p:nvPr>
            <p:ph type="dt" sz="half" idx="10"/>
          </p:nvPr>
        </p:nvSpPr>
        <p:spPr/>
        <p:txBody>
          <a:bodyPr/>
          <a:lstStyle/>
          <a:p>
            <a:fld id="{8B82E3BD-E970-4F3B-B877-5B2082B2FDB1}" type="datetimeFigureOut">
              <a:rPr lang="en-IE" smtClean="0"/>
              <a:t>29/06/2023</a:t>
            </a:fld>
            <a:endParaRPr lang="en-IE" dirty="0"/>
          </a:p>
        </p:txBody>
      </p:sp>
      <p:sp>
        <p:nvSpPr>
          <p:cNvPr id="6" name="Footer Placeholder 5">
            <a:extLst>
              <a:ext uri="{FF2B5EF4-FFF2-40B4-BE49-F238E27FC236}">
                <a16:creationId xmlns:a16="http://schemas.microsoft.com/office/drawing/2014/main" id="{6A001841-C3DA-4F55-8114-9D29B2722441}"/>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62F893CE-2D11-4A1D-82A0-F1E31535F62C}"/>
              </a:ext>
            </a:extLst>
          </p:cNvPr>
          <p:cNvSpPr>
            <a:spLocks noGrp="1"/>
          </p:cNvSpPr>
          <p:nvPr>
            <p:ph type="sldNum" sz="quarter" idx="12"/>
          </p:nvPr>
        </p:nvSpPr>
        <p:spPr/>
        <p:txBody>
          <a:bodyPr/>
          <a:lstStyle/>
          <a:p>
            <a:fld id="{C2B03149-F041-4647-BC3A-6EC7B4212A33}" type="slidenum">
              <a:rPr lang="en-IE" smtClean="0"/>
              <a:t>‹#›</a:t>
            </a:fld>
            <a:endParaRPr lang="en-IE" dirty="0"/>
          </a:p>
        </p:txBody>
      </p:sp>
    </p:spTree>
    <p:extLst>
      <p:ext uri="{BB962C8B-B14F-4D97-AF65-F5344CB8AC3E}">
        <p14:creationId xmlns:p14="http://schemas.microsoft.com/office/powerpoint/2010/main" val="3115071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9EE41-D1DE-46C1-826D-B0E38EDF318A}"/>
              </a:ext>
            </a:extLst>
          </p:cNvPr>
          <p:cNvSpPr>
            <a:spLocks noGrp="1"/>
          </p:cNvSpPr>
          <p:nvPr>
            <p:ph type="title"/>
          </p:nvPr>
        </p:nvSpPr>
        <p:spPr>
          <a:xfrm>
            <a:off x="839788" y="365126"/>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8F8FC17-084D-4B9A-8113-01EC0529BAF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208C37-61C7-4D21-BDA6-8B3CEE7AC5E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B2B45541-1A24-4CC9-B272-AA706B82C6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C9EE74-BD90-4712-80B8-693E20ACA5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B708C381-FA3C-405E-97EF-5BD0EE60BEE1}"/>
              </a:ext>
            </a:extLst>
          </p:cNvPr>
          <p:cNvSpPr>
            <a:spLocks noGrp="1"/>
          </p:cNvSpPr>
          <p:nvPr>
            <p:ph type="dt" sz="half" idx="10"/>
          </p:nvPr>
        </p:nvSpPr>
        <p:spPr/>
        <p:txBody>
          <a:bodyPr/>
          <a:lstStyle/>
          <a:p>
            <a:fld id="{8B82E3BD-E970-4F3B-B877-5B2082B2FDB1}" type="datetimeFigureOut">
              <a:rPr lang="en-IE" smtClean="0"/>
              <a:t>29/06/2023</a:t>
            </a:fld>
            <a:endParaRPr lang="en-IE" dirty="0"/>
          </a:p>
        </p:txBody>
      </p:sp>
      <p:sp>
        <p:nvSpPr>
          <p:cNvPr id="8" name="Footer Placeholder 7">
            <a:extLst>
              <a:ext uri="{FF2B5EF4-FFF2-40B4-BE49-F238E27FC236}">
                <a16:creationId xmlns:a16="http://schemas.microsoft.com/office/drawing/2014/main" id="{8E1BB6CE-49CA-4CB7-A770-E45B09339F88}"/>
              </a:ext>
            </a:extLst>
          </p:cNvPr>
          <p:cNvSpPr>
            <a:spLocks noGrp="1"/>
          </p:cNvSpPr>
          <p:nvPr>
            <p:ph type="ftr" sz="quarter" idx="11"/>
          </p:nvPr>
        </p:nvSpPr>
        <p:spPr/>
        <p:txBody>
          <a:bodyPr/>
          <a:lstStyle/>
          <a:p>
            <a:endParaRPr lang="en-IE" dirty="0"/>
          </a:p>
        </p:txBody>
      </p:sp>
      <p:sp>
        <p:nvSpPr>
          <p:cNvPr id="9" name="Slide Number Placeholder 8">
            <a:extLst>
              <a:ext uri="{FF2B5EF4-FFF2-40B4-BE49-F238E27FC236}">
                <a16:creationId xmlns:a16="http://schemas.microsoft.com/office/drawing/2014/main" id="{CD40060C-9CF1-45F5-ABFC-585ACCCF8D24}"/>
              </a:ext>
            </a:extLst>
          </p:cNvPr>
          <p:cNvSpPr>
            <a:spLocks noGrp="1"/>
          </p:cNvSpPr>
          <p:nvPr>
            <p:ph type="sldNum" sz="quarter" idx="12"/>
          </p:nvPr>
        </p:nvSpPr>
        <p:spPr/>
        <p:txBody>
          <a:bodyPr/>
          <a:lstStyle/>
          <a:p>
            <a:fld id="{C2B03149-F041-4647-BC3A-6EC7B4212A33}" type="slidenum">
              <a:rPr lang="en-IE" smtClean="0"/>
              <a:t>‹#›</a:t>
            </a:fld>
            <a:endParaRPr lang="en-IE" dirty="0"/>
          </a:p>
        </p:txBody>
      </p:sp>
    </p:spTree>
    <p:extLst>
      <p:ext uri="{BB962C8B-B14F-4D97-AF65-F5344CB8AC3E}">
        <p14:creationId xmlns:p14="http://schemas.microsoft.com/office/powerpoint/2010/main" val="3459576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E5A3D-B7AA-4AED-9378-F401FD3FE089}"/>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D1D4C92B-CE09-4BAD-B94B-8E4F04E62561}"/>
              </a:ext>
            </a:extLst>
          </p:cNvPr>
          <p:cNvSpPr>
            <a:spLocks noGrp="1"/>
          </p:cNvSpPr>
          <p:nvPr>
            <p:ph type="dt" sz="half" idx="10"/>
          </p:nvPr>
        </p:nvSpPr>
        <p:spPr/>
        <p:txBody>
          <a:bodyPr/>
          <a:lstStyle/>
          <a:p>
            <a:fld id="{8B82E3BD-E970-4F3B-B877-5B2082B2FDB1}" type="datetimeFigureOut">
              <a:rPr lang="en-IE" smtClean="0"/>
              <a:t>29/06/2023</a:t>
            </a:fld>
            <a:endParaRPr lang="en-IE" dirty="0"/>
          </a:p>
        </p:txBody>
      </p:sp>
      <p:sp>
        <p:nvSpPr>
          <p:cNvPr id="4" name="Footer Placeholder 3">
            <a:extLst>
              <a:ext uri="{FF2B5EF4-FFF2-40B4-BE49-F238E27FC236}">
                <a16:creationId xmlns:a16="http://schemas.microsoft.com/office/drawing/2014/main" id="{BCDFEFCB-A859-4D0F-89C5-9927C9E9ED8A}"/>
              </a:ext>
            </a:extLst>
          </p:cNvPr>
          <p:cNvSpPr>
            <a:spLocks noGrp="1"/>
          </p:cNvSpPr>
          <p:nvPr>
            <p:ph type="ftr" sz="quarter" idx="11"/>
          </p:nvPr>
        </p:nvSpPr>
        <p:spPr/>
        <p:txBody>
          <a:bodyPr/>
          <a:lstStyle/>
          <a:p>
            <a:endParaRPr lang="en-IE" dirty="0"/>
          </a:p>
        </p:txBody>
      </p:sp>
      <p:sp>
        <p:nvSpPr>
          <p:cNvPr id="5" name="Slide Number Placeholder 4">
            <a:extLst>
              <a:ext uri="{FF2B5EF4-FFF2-40B4-BE49-F238E27FC236}">
                <a16:creationId xmlns:a16="http://schemas.microsoft.com/office/drawing/2014/main" id="{3A79E5F9-DB7C-4D7F-9684-FE58D27674CD}"/>
              </a:ext>
            </a:extLst>
          </p:cNvPr>
          <p:cNvSpPr>
            <a:spLocks noGrp="1"/>
          </p:cNvSpPr>
          <p:nvPr>
            <p:ph type="sldNum" sz="quarter" idx="12"/>
          </p:nvPr>
        </p:nvSpPr>
        <p:spPr/>
        <p:txBody>
          <a:bodyPr/>
          <a:lstStyle/>
          <a:p>
            <a:fld id="{C2B03149-F041-4647-BC3A-6EC7B4212A33}" type="slidenum">
              <a:rPr lang="en-IE" smtClean="0"/>
              <a:t>‹#›</a:t>
            </a:fld>
            <a:endParaRPr lang="en-IE" dirty="0"/>
          </a:p>
        </p:txBody>
      </p:sp>
    </p:spTree>
    <p:extLst>
      <p:ext uri="{BB962C8B-B14F-4D97-AF65-F5344CB8AC3E}">
        <p14:creationId xmlns:p14="http://schemas.microsoft.com/office/powerpoint/2010/main" val="295375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ECDF3-90A3-45A0-A259-5BD7B03ED69A}"/>
              </a:ext>
            </a:extLst>
          </p:cNvPr>
          <p:cNvSpPr>
            <a:spLocks noGrp="1"/>
          </p:cNvSpPr>
          <p:nvPr>
            <p:ph type="dt" sz="half" idx="10"/>
          </p:nvPr>
        </p:nvSpPr>
        <p:spPr/>
        <p:txBody>
          <a:bodyPr/>
          <a:lstStyle/>
          <a:p>
            <a:fld id="{8B82E3BD-E970-4F3B-B877-5B2082B2FDB1}" type="datetimeFigureOut">
              <a:rPr lang="en-IE" smtClean="0"/>
              <a:t>29/06/2023</a:t>
            </a:fld>
            <a:endParaRPr lang="en-IE" dirty="0"/>
          </a:p>
        </p:txBody>
      </p:sp>
      <p:sp>
        <p:nvSpPr>
          <p:cNvPr id="3" name="Footer Placeholder 2">
            <a:extLst>
              <a:ext uri="{FF2B5EF4-FFF2-40B4-BE49-F238E27FC236}">
                <a16:creationId xmlns:a16="http://schemas.microsoft.com/office/drawing/2014/main" id="{DFA4A77F-769D-4B0B-8219-CA5655261E6F}"/>
              </a:ext>
            </a:extLst>
          </p:cNvPr>
          <p:cNvSpPr>
            <a:spLocks noGrp="1"/>
          </p:cNvSpPr>
          <p:nvPr>
            <p:ph type="ftr" sz="quarter" idx="11"/>
          </p:nvPr>
        </p:nvSpPr>
        <p:spPr/>
        <p:txBody>
          <a:bodyPr/>
          <a:lstStyle/>
          <a:p>
            <a:endParaRPr lang="en-IE" dirty="0"/>
          </a:p>
        </p:txBody>
      </p:sp>
      <p:sp>
        <p:nvSpPr>
          <p:cNvPr id="4" name="Slide Number Placeholder 3">
            <a:extLst>
              <a:ext uri="{FF2B5EF4-FFF2-40B4-BE49-F238E27FC236}">
                <a16:creationId xmlns:a16="http://schemas.microsoft.com/office/drawing/2014/main" id="{F57D5442-97E3-4C4D-A9CE-95E0F78D9300}"/>
              </a:ext>
            </a:extLst>
          </p:cNvPr>
          <p:cNvSpPr>
            <a:spLocks noGrp="1"/>
          </p:cNvSpPr>
          <p:nvPr>
            <p:ph type="sldNum" sz="quarter" idx="12"/>
          </p:nvPr>
        </p:nvSpPr>
        <p:spPr/>
        <p:txBody>
          <a:bodyPr/>
          <a:lstStyle/>
          <a:p>
            <a:fld id="{C2B03149-F041-4647-BC3A-6EC7B4212A33}" type="slidenum">
              <a:rPr lang="en-IE" smtClean="0"/>
              <a:t>‹#›</a:t>
            </a:fld>
            <a:endParaRPr lang="en-IE" dirty="0"/>
          </a:p>
        </p:txBody>
      </p:sp>
    </p:spTree>
    <p:extLst>
      <p:ext uri="{BB962C8B-B14F-4D97-AF65-F5344CB8AC3E}">
        <p14:creationId xmlns:p14="http://schemas.microsoft.com/office/powerpoint/2010/main" val="1950647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22156-EF96-4853-8F52-6B270DE040CC}"/>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CB55A4A-D675-4574-92DE-826C6357431B}"/>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030CEFD-1817-47FA-9D02-51BF3E3A8AE4}"/>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5ACC12-FB2D-44EC-9FBB-C931240C1218}"/>
              </a:ext>
            </a:extLst>
          </p:cNvPr>
          <p:cNvSpPr>
            <a:spLocks noGrp="1"/>
          </p:cNvSpPr>
          <p:nvPr>
            <p:ph type="dt" sz="half" idx="10"/>
          </p:nvPr>
        </p:nvSpPr>
        <p:spPr/>
        <p:txBody>
          <a:bodyPr/>
          <a:lstStyle/>
          <a:p>
            <a:fld id="{8B82E3BD-E970-4F3B-B877-5B2082B2FDB1}" type="datetimeFigureOut">
              <a:rPr lang="en-IE" smtClean="0"/>
              <a:t>29/06/2023</a:t>
            </a:fld>
            <a:endParaRPr lang="en-IE" dirty="0"/>
          </a:p>
        </p:txBody>
      </p:sp>
      <p:sp>
        <p:nvSpPr>
          <p:cNvPr id="6" name="Footer Placeholder 5">
            <a:extLst>
              <a:ext uri="{FF2B5EF4-FFF2-40B4-BE49-F238E27FC236}">
                <a16:creationId xmlns:a16="http://schemas.microsoft.com/office/drawing/2014/main" id="{1F775F8E-49FF-4D32-8E66-DF98EE302EB9}"/>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DAB25B88-4EC0-4FA2-B268-EEE4308BB44D}"/>
              </a:ext>
            </a:extLst>
          </p:cNvPr>
          <p:cNvSpPr>
            <a:spLocks noGrp="1"/>
          </p:cNvSpPr>
          <p:nvPr>
            <p:ph type="sldNum" sz="quarter" idx="12"/>
          </p:nvPr>
        </p:nvSpPr>
        <p:spPr/>
        <p:txBody>
          <a:bodyPr/>
          <a:lstStyle/>
          <a:p>
            <a:fld id="{C2B03149-F041-4647-BC3A-6EC7B4212A33}" type="slidenum">
              <a:rPr lang="en-IE" smtClean="0"/>
              <a:t>‹#›</a:t>
            </a:fld>
            <a:endParaRPr lang="en-IE" dirty="0"/>
          </a:p>
        </p:txBody>
      </p:sp>
    </p:spTree>
    <p:extLst>
      <p:ext uri="{BB962C8B-B14F-4D97-AF65-F5344CB8AC3E}">
        <p14:creationId xmlns:p14="http://schemas.microsoft.com/office/powerpoint/2010/main" val="20247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age_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22289" y="0"/>
            <a:ext cx="4133850" cy="6858000"/>
          </a:xfrm>
          <a:solidFill>
            <a:schemeClr val="bg2">
              <a:lumMod val="20000"/>
              <a:lumOff val="80000"/>
            </a:schemeClr>
          </a:solidFill>
        </p:spPr>
        <p:txBody>
          <a:bodyPr/>
          <a:lstStyle/>
          <a:p>
            <a:r>
              <a:rPr lang="en-GB" dirty="0"/>
              <a:t>Click icon to add picture</a:t>
            </a:r>
          </a:p>
        </p:txBody>
      </p:sp>
      <p:grpSp>
        <p:nvGrpSpPr>
          <p:cNvPr id="8" name="Group 7"/>
          <p:cNvGrpSpPr/>
          <p:nvPr userDrawn="1"/>
        </p:nvGrpSpPr>
        <p:grpSpPr>
          <a:xfrm>
            <a:off x="5618191" y="780833"/>
            <a:ext cx="2553536" cy="684321"/>
            <a:chOff x="5618191" y="780833"/>
            <a:chExt cx="2553536" cy="684321"/>
          </a:xfrm>
        </p:grpSpPr>
        <p:cxnSp>
          <p:nvCxnSpPr>
            <p:cNvPr id="24" name="Straight Connector 23"/>
            <p:cNvCxnSpPr/>
            <p:nvPr userDrawn="1"/>
          </p:nvCxnSpPr>
          <p:spPr>
            <a:xfrm>
              <a:off x="5641340" y="1459117"/>
              <a:ext cx="1260000" cy="6037"/>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618191" y="780833"/>
              <a:ext cx="2553536" cy="576183"/>
            </a:xfrm>
            <a:prstGeom prst="rect">
              <a:avLst/>
            </a:prstGeom>
            <a:noFill/>
          </p:spPr>
          <p:txBody>
            <a:bodyPr wrap="square" lIns="0" tIns="0" rIns="0" bIns="0" rtlCol="0">
              <a:spAutoFit/>
            </a:bodyPr>
            <a:lstStyle/>
            <a:p>
              <a:pPr>
                <a:lnSpc>
                  <a:spcPct val="110000"/>
                </a:lnSpc>
                <a:spcAft>
                  <a:spcPts val="600"/>
                </a:spcAft>
              </a:pPr>
              <a:r>
                <a:rPr lang="en-GB" sz="3600" b="1" i="0" dirty="0">
                  <a:solidFill>
                    <a:schemeClr val="tx2"/>
                  </a:solidFill>
                  <a:latin typeface="Calibri" panose="020F0502020204030204" pitchFamily="34" charset="0"/>
                </a:rPr>
                <a:t>Contents</a:t>
              </a:r>
            </a:p>
          </p:txBody>
        </p:sp>
      </p:grpSp>
    </p:spTree>
    <p:extLst>
      <p:ext uri="{BB962C8B-B14F-4D97-AF65-F5344CB8AC3E}">
        <p14:creationId xmlns:p14="http://schemas.microsoft.com/office/powerpoint/2010/main" val="4129688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0DB0-118C-4807-B6D1-A8452B14981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1C0E8663-DAA8-4ACA-9F92-D90D98549356}"/>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a:extLst>
              <a:ext uri="{FF2B5EF4-FFF2-40B4-BE49-F238E27FC236}">
                <a16:creationId xmlns:a16="http://schemas.microsoft.com/office/drawing/2014/main" id="{7C7826BC-652C-4895-ADF7-74055D9D2AE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9FE36-D7FF-4FF9-9C17-83EE17CCF429}"/>
              </a:ext>
            </a:extLst>
          </p:cNvPr>
          <p:cNvSpPr>
            <a:spLocks noGrp="1"/>
          </p:cNvSpPr>
          <p:nvPr>
            <p:ph type="dt" sz="half" idx="10"/>
          </p:nvPr>
        </p:nvSpPr>
        <p:spPr/>
        <p:txBody>
          <a:bodyPr/>
          <a:lstStyle/>
          <a:p>
            <a:fld id="{8B82E3BD-E970-4F3B-B877-5B2082B2FDB1}" type="datetimeFigureOut">
              <a:rPr lang="en-IE" smtClean="0"/>
              <a:t>29/06/2023</a:t>
            </a:fld>
            <a:endParaRPr lang="en-IE" dirty="0"/>
          </a:p>
        </p:txBody>
      </p:sp>
      <p:sp>
        <p:nvSpPr>
          <p:cNvPr id="6" name="Footer Placeholder 5">
            <a:extLst>
              <a:ext uri="{FF2B5EF4-FFF2-40B4-BE49-F238E27FC236}">
                <a16:creationId xmlns:a16="http://schemas.microsoft.com/office/drawing/2014/main" id="{4267683D-03FB-4904-A498-20C0FF3A2507}"/>
              </a:ext>
            </a:extLst>
          </p:cNvPr>
          <p:cNvSpPr>
            <a:spLocks noGrp="1"/>
          </p:cNvSpPr>
          <p:nvPr>
            <p:ph type="ftr" sz="quarter" idx="11"/>
          </p:nvPr>
        </p:nvSpPr>
        <p:spPr/>
        <p:txBody>
          <a:bodyPr/>
          <a:lstStyle/>
          <a:p>
            <a:endParaRPr lang="en-IE" dirty="0"/>
          </a:p>
        </p:txBody>
      </p:sp>
      <p:sp>
        <p:nvSpPr>
          <p:cNvPr id="7" name="Slide Number Placeholder 6">
            <a:extLst>
              <a:ext uri="{FF2B5EF4-FFF2-40B4-BE49-F238E27FC236}">
                <a16:creationId xmlns:a16="http://schemas.microsoft.com/office/drawing/2014/main" id="{DE50EB94-8F77-40CB-B643-3B2D7CE4DD5F}"/>
              </a:ext>
            </a:extLst>
          </p:cNvPr>
          <p:cNvSpPr>
            <a:spLocks noGrp="1"/>
          </p:cNvSpPr>
          <p:nvPr>
            <p:ph type="sldNum" sz="quarter" idx="12"/>
          </p:nvPr>
        </p:nvSpPr>
        <p:spPr/>
        <p:txBody>
          <a:bodyPr/>
          <a:lstStyle/>
          <a:p>
            <a:fld id="{C2B03149-F041-4647-BC3A-6EC7B4212A33}" type="slidenum">
              <a:rPr lang="en-IE" smtClean="0"/>
              <a:t>‹#›</a:t>
            </a:fld>
            <a:endParaRPr lang="en-IE" dirty="0"/>
          </a:p>
        </p:txBody>
      </p:sp>
    </p:spTree>
    <p:extLst>
      <p:ext uri="{BB962C8B-B14F-4D97-AF65-F5344CB8AC3E}">
        <p14:creationId xmlns:p14="http://schemas.microsoft.com/office/powerpoint/2010/main" val="3139136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74E8-26E1-4188-8F9A-A93CD752DE5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A5F5B3C-2F5B-4127-A75C-2F136ECAD8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BAF8E46-9375-404D-8E54-C244D287E8AD}"/>
              </a:ext>
            </a:extLst>
          </p:cNvPr>
          <p:cNvSpPr>
            <a:spLocks noGrp="1"/>
          </p:cNvSpPr>
          <p:nvPr>
            <p:ph type="dt" sz="half" idx="10"/>
          </p:nvPr>
        </p:nvSpPr>
        <p:spPr/>
        <p:txBody>
          <a:bodyPr/>
          <a:lstStyle/>
          <a:p>
            <a:fld id="{8B82E3BD-E970-4F3B-B877-5B2082B2FDB1}" type="datetimeFigureOut">
              <a:rPr lang="en-IE" smtClean="0"/>
              <a:t>29/06/2023</a:t>
            </a:fld>
            <a:endParaRPr lang="en-IE" dirty="0"/>
          </a:p>
        </p:txBody>
      </p:sp>
      <p:sp>
        <p:nvSpPr>
          <p:cNvPr id="5" name="Footer Placeholder 4">
            <a:extLst>
              <a:ext uri="{FF2B5EF4-FFF2-40B4-BE49-F238E27FC236}">
                <a16:creationId xmlns:a16="http://schemas.microsoft.com/office/drawing/2014/main" id="{5E1BDC8A-B1EE-4C07-8139-141A67A416B8}"/>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55B160FA-CFE1-4367-A69B-BFE0156CA435}"/>
              </a:ext>
            </a:extLst>
          </p:cNvPr>
          <p:cNvSpPr>
            <a:spLocks noGrp="1"/>
          </p:cNvSpPr>
          <p:nvPr>
            <p:ph type="sldNum" sz="quarter" idx="12"/>
          </p:nvPr>
        </p:nvSpPr>
        <p:spPr/>
        <p:txBody>
          <a:bodyPr/>
          <a:lstStyle/>
          <a:p>
            <a:fld id="{C2B03149-F041-4647-BC3A-6EC7B4212A33}" type="slidenum">
              <a:rPr lang="en-IE" smtClean="0"/>
              <a:t>‹#›</a:t>
            </a:fld>
            <a:endParaRPr lang="en-IE" dirty="0"/>
          </a:p>
        </p:txBody>
      </p:sp>
    </p:spTree>
    <p:extLst>
      <p:ext uri="{BB962C8B-B14F-4D97-AF65-F5344CB8AC3E}">
        <p14:creationId xmlns:p14="http://schemas.microsoft.com/office/powerpoint/2010/main" val="152928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69CD2A-385D-4E29-A478-6EABC3F3F2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BA127AE-65C2-4B7C-8F20-30DD83A043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FF57543-1867-4154-BF03-9E582576548A}"/>
              </a:ext>
            </a:extLst>
          </p:cNvPr>
          <p:cNvSpPr>
            <a:spLocks noGrp="1"/>
          </p:cNvSpPr>
          <p:nvPr>
            <p:ph type="dt" sz="half" idx="10"/>
          </p:nvPr>
        </p:nvSpPr>
        <p:spPr/>
        <p:txBody>
          <a:bodyPr/>
          <a:lstStyle/>
          <a:p>
            <a:fld id="{8B82E3BD-E970-4F3B-B877-5B2082B2FDB1}" type="datetimeFigureOut">
              <a:rPr lang="en-IE" smtClean="0"/>
              <a:t>29/06/2023</a:t>
            </a:fld>
            <a:endParaRPr lang="en-IE" dirty="0"/>
          </a:p>
        </p:txBody>
      </p:sp>
      <p:sp>
        <p:nvSpPr>
          <p:cNvPr id="5" name="Footer Placeholder 4">
            <a:extLst>
              <a:ext uri="{FF2B5EF4-FFF2-40B4-BE49-F238E27FC236}">
                <a16:creationId xmlns:a16="http://schemas.microsoft.com/office/drawing/2014/main" id="{93D3CF30-016F-430E-9570-10E886E304BB}"/>
              </a:ext>
            </a:extLst>
          </p:cNvPr>
          <p:cNvSpPr>
            <a:spLocks noGrp="1"/>
          </p:cNvSpPr>
          <p:nvPr>
            <p:ph type="ftr" sz="quarter" idx="11"/>
          </p:nvPr>
        </p:nvSpPr>
        <p:spPr/>
        <p:txBody>
          <a:bodyPr/>
          <a:lstStyle/>
          <a:p>
            <a:endParaRPr lang="en-IE" dirty="0"/>
          </a:p>
        </p:txBody>
      </p:sp>
      <p:sp>
        <p:nvSpPr>
          <p:cNvPr id="6" name="Slide Number Placeholder 5">
            <a:extLst>
              <a:ext uri="{FF2B5EF4-FFF2-40B4-BE49-F238E27FC236}">
                <a16:creationId xmlns:a16="http://schemas.microsoft.com/office/drawing/2014/main" id="{C6E1B4E1-F454-4345-879B-ABF09CA3F6CE}"/>
              </a:ext>
            </a:extLst>
          </p:cNvPr>
          <p:cNvSpPr>
            <a:spLocks noGrp="1"/>
          </p:cNvSpPr>
          <p:nvPr>
            <p:ph type="sldNum" sz="quarter" idx="12"/>
          </p:nvPr>
        </p:nvSpPr>
        <p:spPr/>
        <p:txBody>
          <a:bodyPr/>
          <a:lstStyle/>
          <a:p>
            <a:fld id="{C2B03149-F041-4647-BC3A-6EC7B4212A33}" type="slidenum">
              <a:rPr lang="en-IE" smtClean="0"/>
              <a:t>‹#›</a:t>
            </a:fld>
            <a:endParaRPr lang="en-IE" dirty="0"/>
          </a:p>
        </p:txBody>
      </p:sp>
    </p:spTree>
    <p:extLst>
      <p:ext uri="{BB962C8B-B14F-4D97-AF65-F5344CB8AC3E}">
        <p14:creationId xmlns:p14="http://schemas.microsoft.com/office/powerpoint/2010/main" val="1487105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Front cover_Blue image">
    <p:bg>
      <p:bgPr>
        <a:blipFill dpi="0" rotWithShape="1">
          <a:blip r:embed="rId2">
            <a:duotone>
              <a:prstClr val="black"/>
              <a:schemeClr val="tx2">
                <a:tint val="45000"/>
                <a:satMod val="400000"/>
              </a:schemeClr>
            </a:duotone>
          </a:blip>
          <a:srcRect/>
          <a:stretch>
            <a:fillRect t="-9000" b="-9000"/>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522212" y="0"/>
            <a:ext cx="2809069" cy="6858000"/>
          </a:xfrm>
          <a:prstGeom prst="rect">
            <a:avLst/>
          </a:prstGeom>
        </p:spPr>
      </p:pic>
      <p:sp>
        <p:nvSpPr>
          <p:cNvPr id="25" name="Rectangle 24"/>
          <p:cNvSpPr/>
          <p:nvPr userDrawn="1"/>
        </p:nvSpPr>
        <p:spPr>
          <a:xfrm>
            <a:off x="3331284" y="0"/>
            <a:ext cx="136279" cy="685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0" dirty="0"/>
          </a:p>
        </p:txBody>
      </p:sp>
      <p:sp>
        <p:nvSpPr>
          <p:cNvPr id="33" name="Text Placeholder 32"/>
          <p:cNvSpPr>
            <a:spLocks noGrp="1"/>
          </p:cNvSpPr>
          <p:nvPr userDrawn="1">
            <p:ph type="body" sz="quarter" idx="11"/>
          </p:nvPr>
        </p:nvSpPr>
        <p:spPr>
          <a:xfrm>
            <a:off x="4368800" y="5359111"/>
            <a:ext cx="7005955" cy="535531"/>
          </a:xfrm>
        </p:spPr>
        <p:txBody>
          <a:bodyPr wrap="square" anchor="b">
            <a:spAutoFit/>
          </a:bodyPr>
          <a:lstStyle>
            <a:lvl1pPr algn="r">
              <a:lnSpc>
                <a:spcPct val="90000"/>
              </a:lnSpc>
              <a:defRPr sz="3200">
                <a:solidFill>
                  <a:schemeClr val="bg1"/>
                </a:solidFill>
                <a:latin typeface="+mj-lt"/>
                <a:ea typeface="Open Sans SemiBold" panose="020B0706030804020204" pitchFamily="34" charset="0"/>
                <a:cs typeface="Open Sans SemiBold" panose="020B0706030804020204" pitchFamily="34" charset="0"/>
              </a:defRPr>
            </a:lvl1pPr>
          </a:lstStyle>
          <a:p>
            <a:pPr lvl="0"/>
            <a:r>
              <a:rPr lang="en-US"/>
              <a:t>Click to edit Master text styles</a:t>
            </a:r>
          </a:p>
        </p:txBody>
      </p:sp>
      <p:sp>
        <p:nvSpPr>
          <p:cNvPr id="34" name="Text Placeholder 32"/>
          <p:cNvSpPr>
            <a:spLocks noGrp="1"/>
          </p:cNvSpPr>
          <p:nvPr userDrawn="1">
            <p:ph type="body" sz="quarter" idx="12"/>
          </p:nvPr>
        </p:nvSpPr>
        <p:spPr>
          <a:xfrm>
            <a:off x="4368800" y="5920928"/>
            <a:ext cx="7005955" cy="424732"/>
          </a:xfrm>
        </p:spPr>
        <p:txBody>
          <a:bodyPr wrap="square" anchor="t">
            <a:spAutoFit/>
          </a:bodyPr>
          <a:lstStyle>
            <a:lvl1pPr algn="r">
              <a:lnSpc>
                <a:spcPct val="90000"/>
              </a:lnSpc>
              <a:defRPr sz="2400">
                <a:solidFill>
                  <a:schemeClr val="bg1"/>
                </a:solidFill>
                <a:latin typeface="+mn-lt"/>
                <a:ea typeface="Open Sans SemiBold" panose="020B0706030804020204" pitchFamily="34" charset="0"/>
                <a:cs typeface="Open Sans SemiBold" panose="020B0706030804020204" pitchFamily="34" charset="0"/>
              </a:defRPr>
            </a:lvl1pPr>
          </a:lstStyle>
          <a:p>
            <a:pPr lvl="0"/>
            <a:r>
              <a:rPr lang="en-US"/>
              <a:t>Click to edit Master text styles</a:t>
            </a:r>
          </a:p>
        </p:txBody>
      </p:sp>
      <p:cxnSp>
        <p:nvCxnSpPr>
          <p:cNvPr id="35" name="Straight Connector 34"/>
          <p:cNvCxnSpPr/>
          <p:nvPr userDrawn="1"/>
        </p:nvCxnSpPr>
        <p:spPr>
          <a:xfrm>
            <a:off x="11687639" y="5248987"/>
            <a:ext cx="0" cy="1155238"/>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userDrawn="1"/>
        </p:nvPicPr>
        <p:blipFill rotWithShape="1">
          <a:blip r:embed="rId4">
            <a:extLst>
              <a:ext uri="{28A0092B-C50C-407E-A947-70E740481C1C}">
                <a14:useLocalDpi xmlns:a14="http://schemas.microsoft.com/office/drawing/2010/main" val="0"/>
              </a:ext>
            </a:extLst>
          </a:blip>
          <a:srcRect t="67633"/>
          <a:stretch/>
        </p:blipFill>
        <p:spPr>
          <a:xfrm>
            <a:off x="869797" y="3783106"/>
            <a:ext cx="2107626" cy="649998"/>
          </a:xfrm>
          <a:prstGeom prst="rect">
            <a:avLst/>
          </a:prstGeom>
        </p:spPr>
      </p:pic>
      <p:sp>
        <p:nvSpPr>
          <p:cNvPr id="18" name="Rectangle 17"/>
          <p:cNvSpPr/>
          <p:nvPr userDrawn="1"/>
        </p:nvSpPr>
        <p:spPr>
          <a:xfrm>
            <a:off x="-1" y="1"/>
            <a:ext cx="522215" cy="6859341"/>
          </a:xfrm>
          <a:prstGeom prst="rect">
            <a:avLst/>
          </a:prstGeom>
          <a:solidFill>
            <a:srgbClr val="F3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0" dirty="0"/>
          </a:p>
        </p:txBody>
      </p:sp>
      <p:pic>
        <p:nvPicPr>
          <p:cNvPr id="11" name="Graphique 5">
            <a:extLst>
              <a:ext uri="{FF2B5EF4-FFF2-40B4-BE49-F238E27FC236}">
                <a16:creationId xmlns:a16="http://schemas.microsoft.com/office/drawing/2014/main" id="{600FD480-8912-4B39-BE70-EE38A50AC6D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76415"/>
          <a:stretch/>
        </p:blipFill>
        <p:spPr>
          <a:xfrm>
            <a:off x="1172240" y="2141050"/>
            <a:ext cx="1614790" cy="1642056"/>
          </a:xfrm>
          <a:prstGeom prst="rect">
            <a:avLst/>
          </a:prstGeom>
        </p:spPr>
      </p:pic>
      <p:pic>
        <p:nvPicPr>
          <p:cNvPr id="6" name="Picture 5">
            <a:extLst>
              <a:ext uri="{FF2B5EF4-FFF2-40B4-BE49-F238E27FC236}">
                <a16:creationId xmlns:a16="http://schemas.microsoft.com/office/drawing/2014/main" id="{077EC82D-3992-8F79-4ACC-E31610F3C5C9}"/>
              </a:ext>
            </a:extLst>
          </p:cNvPr>
          <p:cNvPicPr>
            <a:picLocks noChangeAspect="1"/>
          </p:cNvPicPr>
          <p:nvPr userDrawn="1"/>
        </p:nvPicPr>
        <p:blipFill>
          <a:blip r:embed="rId7">
            <a:alphaModFix/>
          </a:blip>
          <a:stretch>
            <a:fillRect/>
          </a:stretch>
        </p:blipFill>
        <p:spPr>
          <a:xfrm>
            <a:off x="105654" y="6478439"/>
            <a:ext cx="310905" cy="287621"/>
          </a:xfrm>
          <a:prstGeom prst="rect">
            <a:avLst/>
          </a:prstGeom>
          <a:ln>
            <a:noFill/>
          </a:ln>
          <a:effectLst>
            <a:softEdge rad="112500"/>
          </a:effectLst>
        </p:spPr>
      </p:pic>
    </p:spTree>
    <p:extLst>
      <p:ext uri="{BB962C8B-B14F-4D97-AF65-F5344CB8AC3E}">
        <p14:creationId xmlns:p14="http://schemas.microsoft.com/office/powerpoint/2010/main" val="3512662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ront cover_Blue image">
    <p:bg>
      <p:bgPr>
        <a:blipFill dpi="0" rotWithShape="1">
          <a:blip r:embed="rId2">
            <a:duotone>
              <a:prstClr val="black"/>
              <a:schemeClr val="tx2">
                <a:tint val="45000"/>
                <a:satMod val="400000"/>
              </a:schemeClr>
            </a:duotone>
          </a:blip>
          <a:srcRect/>
          <a:stretch>
            <a:fillRect t="-9000" b="-9000"/>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522212" y="0"/>
            <a:ext cx="2809069" cy="6858000"/>
          </a:xfrm>
          <a:prstGeom prst="rect">
            <a:avLst/>
          </a:prstGeom>
        </p:spPr>
      </p:pic>
      <p:sp>
        <p:nvSpPr>
          <p:cNvPr id="38" name="Rectangle 37"/>
          <p:cNvSpPr/>
          <p:nvPr userDrawn="1"/>
        </p:nvSpPr>
        <p:spPr>
          <a:xfrm>
            <a:off x="3467563" y="0"/>
            <a:ext cx="8724437"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userDrawn="1"/>
        </p:nvSpPr>
        <p:spPr>
          <a:xfrm>
            <a:off x="3331283" y="0"/>
            <a:ext cx="136279" cy="685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 Placeholder 32"/>
          <p:cNvSpPr>
            <a:spLocks noGrp="1"/>
          </p:cNvSpPr>
          <p:nvPr userDrawn="1">
            <p:ph type="body" sz="quarter" idx="11"/>
          </p:nvPr>
        </p:nvSpPr>
        <p:spPr>
          <a:xfrm>
            <a:off x="4368800" y="5451443"/>
            <a:ext cx="7005955" cy="443198"/>
          </a:xfrm>
        </p:spPr>
        <p:txBody>
          <a:bodyPr wrap="square" anchor="b">
            <a:spAutoFit/>
          </a:bodyPr>
          <a:lstStyle>
            <a:lvl1pPr algn="r">
              <a:lnSpc>
                <a:spcPct val="90000"/>
              </a:lnSpc>
              <a:defRPr sz="3200">
                <a:solidFill>
                  <a:schemeClr val="bg1"/>
                </a:solidFill>
                <a:latin typeface="+mj-lt"/>
                <a:ea typeface="Open Sans SemiBold" panose="020B0706030804020204" pitchFamily="34" charset="0"/>
                <a:cs typeface="Open Sans SemiBold" panose="020B0706030804020204" pitchFamily="34" charset="0"/>
              </a:defRPr>
            </a:lvl1pPr>
          </a:lstStyle>
          <a:p>
            <a:pPr lvl="0"/>
            <a:r>
              <a:rPr lang="en-US"/>
              <a:t>Edit Master text styles</a:t>
            </a:r>
          </a:p>
        </p:txBody>
      </p:sp>
      <p:sp>
        <p:nvSpPr>
          <p:cNvPr id="34" name="Text Placeholder 32"/>
          <p:cNvSpPr>
            <a:spLocks noGrp="1"/>
          </p:cNvSpPr>
          <p:nvPr userDrawn="1">
            <p:ph type="body" sz="quarter" idx="12"/>
          </p:nvPr>
        </p:nvSpPr>
        <p:spPr>
          <a:xfrm>
            <a:off x="4368800" y="5920927"/>
            <a:ext cx="7005955" cy="332399"/>
          </a:xfrm>
        </p:spPr>
        <p:txBody>
          <a:bodyPr wrap="square" anchor="t">
            <a:spAutoFit/>
          </a:bodyPr>
          <a:lstStyle>
            <a:lvl1pPr algn="r">
              <a:lnSpc>
                <a:spcPct val="90000"/>
              </a:lnSpc>
              <a:defRPr sz="2400">
                <a:solidFill>
                  <a:schemeClr val="bg1"/>
                </a:solidFill>
                <a:latin typeface="+mn-lt"/>
                <a:ea typeface="Open Sans SemiBold" panose="020B0706030804020204" pitchFamily="34" charset="0"/>
                <a:cs typeface="Open Sans SemiBold" panose="020B0706030804020204" pitchFamily="34" charset="0"/>
              </a:defRPr>
            </a:lvl1pPr>
          </a:lstStyle>
          <a:p>
            <a:pPr lvl="0"/>
            <a:r>
              <a:rPr lang="en-US"/>
              <a:t>Edit Master text styles</a:t>
            </a:r>
          </a:p>
        </p:txBody>
      </p:sp>
      <p:cxnSp>
        <p:nvCxnSpPr>
          <p:cNvPr id="35" name="Straight Connector 34"/>
          <p:cNvCxnSpPr/>
          <p:nvPr userDrawn="1"/>
        </p:nvCxnSpPr>
        <p:spPr>
          <a:xfrm>
            <a:off x="11687639" y="5248987"/>
            <a:ext cx="0" cy="1155238"/>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9797" y="2424896"/>
            <a:ext cx="2107626" cy="2008208"/>
          </a:xfrm>
          <a:prstGeom prst="rect">
            <a:avLst/>
          </a:prstGeom>
        </p:spPr>
      </p:pic>
      <p:grpSp>
        <p:nvGrpSpPr>
          <p:cNvPr id="17" name="Group 16"/>
          <p:cNvGrpSpPr/>
          <p:nvPr userDrawn="1"/>
        </p:nvGrpSpPr>
        <p:grpSpPr>
          <a:xfrm>
            <a:off x="-1" y="0"/>
            <a:ext cx="522215" cy="6859341"/>
            <a:chOff x="-1" y="0"/>
            <a:chExt cx="522215" cy="6859341"/>
          </a:xfrm>
        </p:grpSpPr>
        <p:sp>
          <p:nvSpPr>
            <p:cNvPr id="18" name="Rectangle 17"/>
            <p:cNvSpPr/>
            <p:nvPr userDrawn="1"/>
          </p:nvSpPr>
          <p:spPr>
            <a:xfrm>
              <a:off x="-1" y="0"/>
              <a:ext cx="522215" cy="6859341"/>
            </a:xfrm>
            <a:prstGeom prst="rect">
              <a:avLst/>
            </a:prstGeom>
            <a:solidFill>
              <a:srgbClr val="F3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a:extLst>
                <a:ext uri="{FF2B5EF4-FFF2-40B4-BE49-F238E27FC236}">
                  <a16:creationId xmlns:a16="http://schemas.microsoft.com/office/drawing/2014/main" id="{466B266B-A089-744C-A8B3-FB8C540083E6}"/>
                </a:ext>
              </a:extLst>
            </p:cNvPr>
            <p:cNvPicPr>
              <a:picLocks noChangeAspect="1"/>
            </p:cNvPicPr>
            <p:nvPr userDrawn="1"/>
          </p:nvPicPr>
          <p:blipFill>
            <a:blip r:embed="rId5"/>
            <a:stretch>
              <a:fillRect/>
            </a:stretch>
          </p:blipFill>
          <p:spPr>
            <a:xfrm>
              <a:off x="130931" y="6405427"/>
              <a:ext cx="260350" cy="260350"/>
            </a:xfrm>
            <a:prstGeom prst="rect">
              <a:avLst/>
            </a:prstGeom>
          </p:spPr>
        </p:pic>
      </p:grpSp>
    </p:spTree>
    <p:extLst>
      <p:ext uri="{BB962C8B-B14F-4D97-AF65-F5344CB8AC3E}">
        <p14:creationId xmlns:p14="http://schemas.microsoft.com/office/powerpoint/2010/main" val="564172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ront cover_Red image">
    <p:bg>
      <p:bgPr>
        <a:blipFill dpi="0" rotWithShape="1">
          <a:blip r:embed="rId2">
            <a:duotone>
              <a:prstClr val="black"/>
              <a:schemeClr val="accent1">
                <a:tint val="45000"/>
                <a:satMod val="400000"/>
              </a:schemeClr>
            </a:duotone>
          </a:blip>
          <a:srcRect/>
          <a:stretch>
            <a:fillRect t="-9000" b="-9000"/>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522212" y="0"/>
            <a:ext cx="2809069" cy="6858000"/>
          </a:xfrm>
          <a:prstGeom prst="rect">
            <a:avLst/>
          </a:prstGeom>
        </p:spPr>
      </p:pic>
      <p:sp>
        <p:nvSpPr>
          <p:cNvPr id="38" name="Rectangle 37"/>
          <p:cNvSpPr/>
          <p:nvPr userDrawn="1"/>
        </p:nvSpPr>
        <p:spPr>
          <a:xfrm>
            <a:off x="3467563" y="0"/>
            <a:ext cx="8724437"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userDrawn="1"/>
        </p:nvSpPr>
        <p:spPr>
          <a:xfrm>
            <a:off x="3331283" y="0"/>
            <a:ext cx="136279" cy="685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 Placeholder 32"/>
          <p:cNvSpPr>
            <a:spLocks noGrp="1"/>
          </p:cNvSpPr>
          <p:nvPr userDrawn="1">
            <p:ph type="body" sz="quarter" idx="11"/>
          </p:nvPr>
        </p:nvSpPr>
        <p:spPr>
          <a:xfrm>
            <a:off x="4368800" y="5451443"/>
            <a:ext cx="7005955" cy="443198"/>
          </a:xfrm>
        </p:spPr>
        <p:txBody>
          <a:bodyPr wrap="square" anchor="b">
            <a:spAutoFit/>
          </a:bodyPr>
          <a:lstStyle>
            <a:lvl1pPr algn="r">
              <a:lnSpc>
                <a:spcPct val="90000"/>
              </a:lnSpc>
              <a:defRPr sz="3200">
                <a:solidFill>
                  <a:schemeClr val="bg1"/>
                </a:solidFill>
                <a:latin typeface="+mj-lt"/>
                <a:ea typeface="Open Sans SemiBold" panose="020B0706030804020204" pitchFamily="34" charset="0"/>
                <a:cs typeface="Open Sans SemiBold" panose="020B0706030804020204" pitchFamily="34" charset="0"/>
              </a:defRPr>
            </a:lvl1pPr>
          </a:lstStyle>
          <a:p>
            <a:pPr lvl="0"/>
            <a:r>
              <a:rPr lang="en-US"/>
              <a:t>Edit Master text styles</a:t>
            </a:r>
          </a:p>
        </p:txBody>
      </p:sp>
      <p:sp>
        <p:nvSpPr>
          <p:cNvPr id="34" name="Text Placeholder 32"/>
          <p:cNvSpPr>
            <a:spLocks noGrp="1"/>
          </p:cNvSpPr>
          <p:nvPr userDrawn="1">
            <p:ph type="body" sz="quarter" idx="12"/>
          </p:nvPr>
        </p:nvSpPr>
        <p:spPr>
          <a:xfrm>
            <a:off x="4368800" y="5920927"/>
            <a:ext cx="7005955" cy="332399"/>
          </a:xfrm>
        </p:spPr>
        <p:txBody>
          <a:bodyPr wrap="square" anchor="t">
            <a:spAutoFit/>
          </a:bodyPr>
          <a:lstStyle>
            <a:lvl1pPr algn="r">
              <a:lnSpc>
                <a:spcPct val="90000"/>
              </a:lnSpc>
              <a:defRPr sz="2400">
                <a:solidFill>
                  <a:schemeClr val="bg1"/>
                </a:solidFill>
                <a:latin typeface="+mn-lt"/>
                <a:ea typeface="Open Sans SemiBold" panose="020B0706030804020204" pitchFamily="34" charset="0"/>
                <a:cs typeface="Open Sans SemiBold" panose="020B0706030804020204" pitchFamily="34" charset="0"/>
              </a:defRPr>
            </a:lvl1pPr>
          </a:lstStyle>
          <a:p>
            <a:pPr lvl="0"/>
            <a:r>
              <a:rPr lang="en-US"/>
              <a:t>Edit Master text styles</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9797" y="2424896"/>
            <a:ext cx="2107626" cy="2008208"/>
          </a:xfrm>
          <a:prstGeom prst="rect">
            <a:avLst/>
          </a:prstGeom>
        </p:spPr>
      </p:pic>
      <p:cxnSp>
        <p:nvCxnSpPr>
          <p:cNvPr id="18" name="Straight Connector 17"/>
          <p:cNvCxnSpPr/>
          <p:nvPr userDrawn="1"/>
        </p:nvCxnSpPr>
        <p:spPr>
          <a:xfrm>
            <a:off x="11687639" y="5248987"/>
            <a:ext cx="0" cy="1155238"/>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3240002" y="2019997"/>
            <a:ext cx="3240000" cy="3318171"/>
            <a:chOff x="-3240002" y="2019997"/>
            <a:chExt cx="3240000" cy="3318171"/>
          </a:xfrm>
        </p:grpSpPr>
        <p:sp>
          <p:nvSpPr>
            <p:cNvPr id="29" name="TextBox 28"/>
            <p:cNvSpPr txBox="1"/>
            <p:nvPr/>
          </p:nvSpPr>
          <p:spPr>
            <a:xfrm>
              <a:off x="-3240002" y="2019997"/>
              <a:ext cx="3240000" cy="3318171"/>
            </a:xfrm>
            <a:prstGeom prst="rect">
              <a:avLst/>
            </a:prstGeom>
            <a:solidFill>
              <a:schemeClr val="tx1"/>
            </a:solidFill>
          </p:spPr>
          <p:txBody>
            <a:bodyPr wrap="square" lIns="180000" tIns="180000" rIns="180000" bIns="180000" rtlCol="0">
              <a:spAutoFit/>
            </a:bodyPr>
            <a:lstStyle/>
            <a:p>
              <a:pPr>
                <a:spcAft>
                  <a:spcPts val="300"/>
                </a:spcAft>
              </a:pPr>
              <a:r>
                <a:rPr lang="en-GB" sz="1400" b="1" dirty="0">
                  <a:solidFill>
                    <a:schemeClr val="bg1"/>
                  </a:solidFill>
                  <a:latin typeface="+mj-lt"/>
                </a:rPr>
                <a:t>To give image a</a:t>
              </a:r>
              <a:r>
                <a:rPr lang="en-GB" sz="1400" b="1" baseline="0" dirty="0">
                  <a:solidFill>
                    <a:schemeClr val="bg1"/>
                  </a:solidFill>
                  <a:latin typeface="+mj-lt"/>
                </a:rPr>
                <a:t> RED effect</a:t>
              </a:r>
              <a:r>
                <a:rPr lang="en-GB" sz="1400" b="1" dirty="0">
                  <a:solidFill>
                    <a:schemeClr val="bg1"/>
                  </a:solidFill>
                  <a:latin typeface="+mj-lt"/>
                </a:rPr>
                <a:t>:</a:t>
              </a:r>
            </a:p>
            <a:p>
              <a:pPr>
                <a:spcAft>
                  <a:spcPts val="300"/>
                </a:spcAft>
              </a:pPr>
              <a:r>
                <a:rPr lang="en-GB" sz="1400" kern="1200" baseline="0" dirty="0">
                  <a:solidFill>
                    <a:schemeClr val="bg1"/>
                  </a:solidFill>
                  <a:latin typeface="+mn-lt"/>
                  <a:ea typeface="+mn-ea"/>
                  <a:cs typeface="+mn-cs"/>
                </a:rPr>
                <a:t>Right click on slide &gt; </a:t>
              </a:r>
            </a:p>
            <a:p>
              <a:pPr>
                <a:spcAft>
                  <a:spcPts val="300"/>
                </a:spcAft>
              </a:pP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Format Background &gt; </a:t>
              </a:r>
            </a:p>
            <a:p>
              <a:pPr>
                <a:spcAft>
                  <a:spcPts val="300"/>
                </a:spcAft>
              </a:pP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Click on this icon 	&gt;</a:t>
              </a:r>
            </a:p>
            <a:p>
              <a:pPr>
                <a:spcAft>
                  <a:spcPts val="300"/>
                </a:spcAft>
              </a:pPr>
              <a:br>
                <a:rPr lang="en-GB" sz="1400" dirty="0">
                  <a:solidFill>
                    <a:schemeClr val="bg1"/>
                  </a:solidFill>
                </a:rPr>
              </a:br>
              <a:r>
                <a:rPr lang="en-GB" sz="1400" dirty="0">
                  <a:solidFill>
                    <a:schemeClr val="bg1"/>
                  </a:solidFill>
                </a:rPr>
                <a:t>Under ‘Picture </a:t>
              </a:r>
              <a:r>
                <a:rPr lang="en-GB" sz="1400" dirty="0" err="1">
                  <a:solidFill>
                    <a:schemeClr val="bg1"/>
                  </a:solidFill>
                </a:rPr>
                <a:t>Color</a:t>
              </a:r>
              <a:r>
                <a:rPr lang="en-GB" sz="1400" dirty="0">
                  <a:solidFill>
                    <a:schemeClr val="bg1"/>
                  </a:solidFill>
                </a:rPr>
                <a:t>’ click onto the icon next to ‘</a:t>
              </a:r>
              <a:r>
                <a:rPr lang="en-GB" sz="1400" dirty="0" err="1">
                  <a:solidFill>
                    <a:schemeClr val="bg1"/>
                  </a:solidFill>
                </a:rPr>
                <a:t>Recolor</a:t>
              </a:r>
              <a:r>
                <a:rPr lang="en-GB" sz="1400" dirty="0">
                  <a:solidFill>
                    <a:schemeClr val="bg1"/>
                  </a:solidFill>
                </a:rPr>
                <a:t>’ and select the </a:t>
              </a:r>
              <a:r>
                <a:rPr lang="en-GB" sz="1400" b="1" dirty="0">
                  <a:solidFill>
                    <a:schemeClr val="bg1"/>
                  </a:solidFill>
                </a:rPr>
                <a:t>second</a:t>
              </a:r>
              <a:r>
                <a:rPr lang="en-GB" sz="1400" dirty="0">
                  <a:solidFill>
                    <a:schemeClr val="bg1"/>
                  </a:solidFill>
                </a:rPr>
                <a:t> effect on the </a:t>
              </a:r>
              <a:r>
                <a:rPr lang="en-GB" sz="1400" b="1" dirty="0">
                  <a:solidFill>
                    <a:schemeClr val="bg1"/>
                  </a:solidFill>
                </a:rPr>
                <a:t>second</a:t>
              </a:r>
              <a:r>
                <a:rPr lang="en-GB" sz="1400" dirty="0">
                  <a:solidFill>
                    <a:schemeClr val="bg1"/>
                  </a:solidFill>
                </a:rPr>
                <a:t> row. The effect should be named </a:t>
              </a:r>
              <a:br>
                <a:rPr lang="en-GB" sz="1400" dirty="0">
                  <a:solidFill>
                    <a:schemeClr val="bg1"/>
                  </a:solidFill>
                </a:rPr>
              </a:br>
              <a:r>
                <a:rPr lang="en-GB" sz="1400" dirty="0">
                  <a:solidFill>
                    <a:schemeClr val="bg1"/>
                  </a:solidFill>
                </a:rPr>
                <a:t>‘</a:t>
              </a:r>
              <a:r>
                <a:rPr lang="en-GB" sz="1400" b="1" dirty="0">
                  <a:solidFill>
                    <a:schemeClr val="bg1"/>
                  </a:solidFill>
                </a:rPr>
                <a:t>Red, Accent</a:t>
              </a:r>
              <a:r>
                <a:rPr lang="en-GB" sz="1400" b="1" baseline="0" dirty="0">
                  <a:solidFill>
                    <a:schemeClr val="bg1"/>
                  </a:solidFill>
                </a:rPr>
                <a:t> </a:t>
              </a:r>
              <a:r>
                <a:rPr lang="en-GB" sz="1400" b="1" baseline="0" dirty="0" err="1">
                  <a:solidFill>
                    <a:schemeClr val="bg1"/>
                  </a:solidFill>
                </a:rPr>
                <a:t>color</a:t>
              </a:r>
              <a:r>
                <a:rPr lang="en-GB" sz="1400" b="1" baseline="0" dirty="0">
                  <a:solidFill>
                    <a:schemeClr val="bg1"/>
                  </a:solidFill>
                </a:rPr>
                <a:t> </a:t>
              </a:r>
              <a:r>
                <a:rPr lang="en-GB" sz="1400" b="1" dirty="0">
                  <a:solidFill>
                    <a:schemeClr val="bg1"/>
                  </a:solidFill>
                </a:rPr>
                <a:t>1 Dark</a:t>
              </a:r>
              <a:r>
                <a:rPr lang="en-GB" sz="1400" dirty="0">
                  <a:solidFill>
                    <a:schemeClr val="bg1"/>
                  </a:solidFill>
                </a:rPr>
                <a:t>’ when hovered over.</a:t>
              </a:r>
              <a:endParaRPr lang="en-GB" sz="1400" kern="1200" baseline="0" dirty="0">
                <a:solidFill>
                  <a:schemeClr val="bg1"/>
                </a:solidFill>
                <a:latin typeface="+mn-lt"/>
                <a:ea typeface="+mn-ea"/>
                <a:cs typeface="+mn-cs"/>
              </a:endParaRPr>
            </a:p>
          </p:txBody>
        </p:sp>
        <p:pic>
          <p:nvPicPr>
            <p:cNvPr id="17" name="Picture 16"/>
            <p:cNvPicPr>
              <a:picLocks noChangeAspect="1"/>
            </p:cNvPicPr>
            <p:nvPr userDrawn="1"/>
          </p:nvPicPr>
          <p:blipFill>
            <a:blip r:embed="rId5"/>
            <a:stretch>
              <a:fillRect/>
            </a:stretch>
          </p:blipFill>
          <p:spPr>
            <a:xfrm>
              <a:off x="-1653402" y="3312651"/>
              <a:ext cx="381000" cy="381000"/>
            </a:xfrm>
            <a:prstGeom prst="rect">
              <a:avLst/>
            </a:prstGeom>
          </p:spPr>
        </p:pic>
      </p:grpSp>
      <p:grpSp>
        <p:nvGrpSpPr>
          <p:cNvPr id="19" name="Group 18"/>
          <p:cNvGrpSpPr/>
          <p:nvPr userDrawn="1"/>
        </p:nvGrpSpPr>
        <p:grpSpPr>
          <a:xfrm>
            <a:off x="-1" y="0"/>
            <a:ext cx="522215" cy="6859341"/>
            <a:chOff x="-1" y="0"/>
            <a:chExt cx="522215" cy="6859341"/>
          </a:xfrm>
        </p:grpSpPr>
        <p:sp>
          <p:nvSpPr>
            <p:cNvPr id="20" name="Rectangle 19"/>
            <p:cNvSpPr/>
            <p:nvPr userDrawn="1"/>
          </p:nvSpPr>
          <p:spPr>
            <a:xfrm>
              <a:off x="-1" y="0"/>
              <a:ext cx="522215" cy="6859341"/>
            </a:xfrm>
            <a:prstGeom prst="rect">
              <a:avLst/>
            </a:prstGeom>
            <a:solidFill>
              <a:srgbClr val="F3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466B266B-A089-744C-A8B3-FB8C540083E6}"/>
                </a:ext>
              </a:extLst>
            </p:cNvPr>
            <p:cNvPicPr>
              <a:picLocks noChangeAspect="1"/>
            </p:cNvPicPr>
            <p:nvPr userDrawn="1"/>
          </p:nvPicPr>
          <p:blipFill>
            <a:blip r:embed="rId6"/>
            <a:stretch>
              <a:fillRect/>
            </a:stretch>
          </p:blipFill>
          <p:spPr>
            <a:xfrm>
              <a:off x="130931" y="6405427"/>
              <a:ext cx="260350" cy="260350"/>
            </a:xfrm>
            <a:prstGeom prst="rect">
              <a:avLst/>
            </a:prstGeom>
          </p:spPr>
        </p:pic>
      </p:grpSp>
      <p:sp>
        <p:nvSpPr>
          <p:cNvPr id="27" name="TextBox 26"/>
          <p:cNvSpPr txBox="1"/>
          <p:nvPr userDrawn="1"/>
        </p:nvSpPr>
        <p:spPr>
          <a:xfrm>
            <a:off x="-3240000" y="0"/>
            <a:ext cx="3240000" cy="1694649"/>
          </a:xfrm>
          <a:prstGeom prst="rect">
            <a:avLst/>
          </a:prstGeom>
          <a:solidFill>
            <a:schemeClr val="tx1"/>
          </a:solidFill>
        </p:spPr>
        <p:txBody>
          <a:bodyPr wrap="square" lIns="180000" tIns="180000" rIns="180000" bIns="180000" rtlCol="0">
            <a:spAutoFit/>
          </a:bodyPr>
          <a:lstStyle/>
          <a:p>
            <a:pPr>
              <a:spcAft>
                <a:spcPts val="300"/>
              </a:spcAft>
            </a:pPr>
            <a:r>
              <a:rPr lang="en-GB" sz="1400" b="1" dirty="0">
                <a:solidFill>
                  <a:schemeClr val="bg1"/>
                </a:solidFill>
                <a:latin typeface="+mj-lt"/>
              </a:rPr>
              <a:t>To change background image:</a:t>
            </a:r>
          </a:p>
          <a:p>
            <a:pPr>
              <a:spcAft>
                <a:spcPts val="300"/>
              </a:spcAft>
            </a:pPr>
            <a:r>
              <a:rPr lang="en-GB" sz="1400" kern="1200" baseline="0" dirty="0">
                <a:solidFill>
                  <a:schemeClr val="bg1"/>
                </a:solidFill>
                <a:latin typeface="+mn-lt"/>
                <a:ea typeface="+mn-ea"/>
                <a:cs typeface="+mn-cs"/>
              </a:rPr>
              <a:t>Right click on slide &gt; </a:t>
            </a: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Click ‘Format background’ &gt; </a:t>
            </a: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Select ‘Picture or texture fill’ &gt; </a:t>
            </a: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Insert picture from ‘File…’ and insert desired photo.</a:t>
            </a:r>
          </a:p>
        </p:txBody>
      </p:sp>
    </p:spTree>
    <p:extLst>
      <p:ext uri="{BB962C8B-B14F-4D97-AF65-F5344CB8AC3E}">
        <p14:creationId xmlns:p14="http://schemas.microsoft.com/office/powerpoint/2010/main" val="2459897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ront cover_White image">
    <p:bg>
      <p:bgPr>
        <a:blipFill dpi="0" rotWithShape="1">
          <a:blip r:embed="rId2">
            <a:duotone>
              <a:schemeClr val="bg2">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522212" y="0"/>
            <a:ext cx="2809069" cy="6858000"/>
          </a:xfrm>
          <a:prstGeom prst="rect">
            <a:avLst/>
          </a:prstGeom>
        </p:spPr>
      </p:pic>
      <p:sp>
        <p:nvSpPr>
          <p:cNvPr id="38" name="Rectangle 37"/>
          <p:cNvSpPr/>
          <p:nvPr userDrawn="1"/>
        </p:nvSpPr>
        <p:spPr>
          <a:xfrm>
            <a:off x="3467563" y="0"/>
            <a:ext cx="8724437"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userDrawn="1"/>
        </p:nvSpPr>
        <p:spPr>
          <a:xfrm>
            <a:off x="3331283" y="0"/>
            <a:ext cx="136279" cy="685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 Placeholder 32"/>
          <p:cNvSpPr>
            <a:spLocks noGrp="1"/>
          </p:cNvSpPr>
          <p:nvPr userDrawn="1">
            <p:ph type="body" sz="quarter" idx="11"/>
          </p:nvPr>
        </p:nvSpPr>
        <p:spPr>
          <a:xfrm>
            <a:off x="4368800" y="5451443"/>
            <a:ext cx="7005955" cy="443198"/>
          </a:xfrm>
        </p:spPr>
        <p:txBody>
          <a:bodyPr wrap="square" anchor="b">
            <a:spAutoFit/>
          </a:bodyPr>
          <a:lstStyle>
            <a:lvl1pPr algn="r">
              <a:lnSpc>
                <a:spcPct val="90000"/>
              </a:lnSpc>
              <a:defRPr sz="3200">
                <a:solidFill>
                  <a:schemeClr val="tx2"/>
                </a:solidFill>
                <a:latin typeface="+mj-lt"/>
                <a:ea typeface="Open Sans SemiBold" panose="020B0706030804020204" pitchFamily="34" charset="0"/>
                <a:cs typeface="Open Sans SemiBold" panose="020B0706030804020204" pitchFamily="34" charset="0"/>
              </a:defRPr>
            </a:lvl1pPr>
          </a:lstStyle>
          <a:p>
            <a:pPr lvl="0"/>
            <a:r>
              <a:rPr lang="en-US"/>
              <a:t>Edit Master text styles</a:t>
            </a:r>
          </a:p>
        </p:txBody>
      </p:sp>
      <p:sp>
        <p:nvSpPr>
          <p:cNvPr id="34" name="Text Placeholder 32"/>
          <p:cNvSpPr>
            <a:spLocks noGrp="1"/>
          </p:cNvSpPr>
          <p:nvPr userDrawn="1">
            <p:ph type="body" sz="quarter" idx="12"/>
          </p:nvPr>
        </p:nvSpPr>
        <p:spPr>
          <a:xfrm>
            <a:off x="4368800" y="5920927"/>
            <a:ext cx="7005955" cy="332399"/>
          </a:xfrm>
        </p:spPr>
        <p:txBody>
          <a:bodyPr wrap="square" anchor="t">
            <a:spAutoFit/>
          </a:bodyPr>
          <a:lstStyle>
            <a:lvl1pPr algn="r">
              <a:lnSpc>
                <a:spcPct val="90000"/>
              </a:lnSpc>
              <a:defRPr sz="2400">
                <a:solidFill>
                  <a:schemeClr val="tx2"/>
                </a:solidFill>
                <a:latin typeface="+mn-lt"/>
                <a:ea typeface="Open Sans SemiBold" panose="020B0706030804020204" pitchFamily="34" charset="0"/>
                <a:cs typeface="Open Sans SemiBold" panose="020B0706030804020204" pitchFamily="34" charset="0"/>
              </a:defRPr>
            </a:lvl1pPr>
          </a:lstStyle>
          <a:p>
            <a:pPr lvl="0"/>
            <a:r>
              <a:rPr lang="en-US"/>
              <a:t>Edit Master text styles</a:t>
            </a:r>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9797" y="2424896"/>
            <a:ext cx="2107626" cy="2008208"/>
          </a:xfrm>
          <a:prstGeom prst="rect">
            <a:avLst/>
          </a:prstGeom>
        </p:spPr>
      </p:pic>
      <p:cxnSp>
        <p:nvCxnSpPr>
          <p:cNvPr id="18" name="Straight Connector 17"/>
          <p:cNvCxnSpPr/>
          <p:nvPr userDrawn="1"/>
        </p:nvCxnSpPr>
        <p:spPr>
          <a:xfrm>
            <a:off x="11687639" y="5248987"/>
            <a:ext cx="0" cy="1155238"/>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3240002" y="2019997"/>
            <a:ext cx="3240000" cy="3318171"/>
            <a:chOff x="-3240002" y="2019997"/>
            <a:chExt cx="3240000" cy="3318171"/>
          </a:xfrm>
        </p:grpSpPr>
        <p:sp>
          <p:nvSpPr>
            <p:cNvPr id="29" name="TextBox 28"/>
            <p:cNvSpPr txBox="1"/>
            <p:nvPr/>
          </p:nvSpPr>
          <p:spPr>
            <a:xfrm>
              <a:off x="-3240002" y="2019997"/>
              <a:ext cx="3240000" cy="3318171"/>
            </a:xfrm>
            <a:prstGeom prst="rect">
              <a:avLst/>
            </a:prstGeom>
            <a:solidFill>
              <a:schemeClr val="tx1"/>
            </a:solidFill>
          </p:spPr>
          <p:txBody>
            <a:bodyPr wrap="square" lIns="180000" tIns="180000" rIns="180000" bIns="180000" rtlCol="0">
              <a:spAutoFit/>
            </a:bodyPr>
            <a:lstStyle/>
            <a:p>
              <a:pPr>
                <a:spcAft>
                  <a:spcPts val="300"/>
                </a:spcAft>
              </a:pPr>
              <a:r>
                <a:rPr lang="en-GB" sz="1400" b="1" dirty="0">
                  <a:solidFill>
                    <a:schemeClr val="bg1"/>
                  </a:solidFill>
                  <a:latin typeface="+mj-lt"/>
                </a:rPr>
                <a:t>To give image a</a:t>
              </a:r>
              <a:r>
                <a:rPr lang="en-GB" sz="1400" b="1" baseline="0" dirty="0">
                  <a:solidFill>
                    <a:schemeClr val="bg1"/>
                  </a:solidFill>
                  <a:latin typeface="+mj-lt"/>
                </a:rPr>
                <a:t> WHITE effect</a:t>
              </a:r>
              <a:r>
                <a:rPr lang="en-GB" sz="1400" b="1" dirty="0">
                  <a:solidFill>
                    <a:schemeClr val="bg1"/>
                  </a:solidFill>
                  <a:latin typeface="+mj-lt"/>
                </a:rPr>
                <a:t>:</a:t>
              </a:r>
            </a:p>
            <a:p>
              <a:pPr>
                <a:spcAft>
                  <a:spcPts val="300"/>
                </a:spcAft>
              </a:pPr>
              <a:r>
                <a:rPr lang="en-GB" sz="1400" kern="1200" baseline="0" dirty="0">
                  <a:solidFill>
                    <a:schemeClr val="bg1"/>
                  </a:solidFill>
                  <a:latin typeface="+mn-lt"/>
                  <a:ea typeface="+mn-ea"/>
                  <a:cs typeface="+mn-cs"/>
                </a:rPr>
                <a:t>Right click on slide &gt; </a:t>
              </a:r>
            </a:p>
            <a:p>
              <a:pPr>
                <a:spcAft>
                  <a:spcPts val="300"/>
                </a:spcAft>
              </a:pP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Format Background &gt; </a:t>
              </a:r>
            </a:p>
            <a:p>
              <a:pPr>
                <a:spcAft>
                  <a:spcPts val="300"/>
                </a:spcAft>
              </a:pP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Click on this icon 	&gt;</a:t>
              </a:r>
            </a:p>
            <a:p>
              <a:pPr>
                <a:spcAft>
                  <a:spcPts val="300"/>
                </a:spcAft>
              </a:pPr>
              <a:br>
                <a:rPr lang="en-GB" sz="1400" dirty="0">
                  <a:solidFill>
                    <a:schemeClr val="bg1"/>
                  </a:solidFill>
                </a:rPr>
              </a:br>
              <a:r>
                <a:rPr lang="en-GB" sz="1400" dirty="0">
                  <a:solidFill>
                    <a:schemeClr val="bg1"/>
                  </a:solidFill>
                </a:rPr>
                <a:t>Under ‘Picture </a:t>
              </a:r>
              <a:r>
                <a:rPr lang="en-GB" sz="1400" dirty="0" err="1">
                  <a:solidFill>
                    <a:schemeClr val="bg1"/>
                  </a:solidFill>
                </a:rPr>
                <a:t>Color</a:t>
              </a:r>
              <a:r>
                <a:rPr lang="en-GB" sz="1400" dirty="0">
                  <a:solidFill>
                    <a:schemeClr val="bg1"/>
                  </a:solidFill>
                </a:rPr>
                <a:t>’ click onto the icon next to ‘</a:t>
              </a:r>
              <a:r>
                <a:rPr lang="en-GB" sz="1400" dirty="0" err="1">
                  <a:solidFill>
                    <a:schemeClr val="bg1"/>
                  </a:solidFill>
                </a:rPr>
                <a:t>Recolor</a:t>
              </a:r>
              <a:r>
                <a:rPr lang="en-GB" sz="1400" dirty="0">
                  <a:solidFill>
                    <a:schemeClr val="bg1"/>
                  </a:solidFill>
                </a:rPr>
                <a:t>’ and select the </a:t>
              </a:r>
              <a:r>
                <a:rPr lang="en-GB" sz="1400" b="1" dirty="0">
                  <a:solidFill>
                    <a:schemeClr val="bg1"/>
                  </a:solidFill>
                </a:rPr>
                <a:t>first</a:t>
              </a:r>
              <a:r>
                <a:rPr lang="en-GB" sz="1400" dirty="0">
                  <a:solidFill>
                    <a:schemeClr val="bg1"/>
                  </a:solidFill>
                </a:rPr>
                <a:t> effect on the </a:t>
              </a:r>
              <a:r>
                <a:rPr lang="en-GB" sz="1400" b="1" dirty="0">
                  <a:solidFill>
                    <a:schemeClr val="bg1"/>
                  </a:solidFill>
                </a:rPr>
                <a:t>third</a:t>
              </a:r>
              <a:r>
                <a:rPr lang="en-GB" sz="1400" dirty="0">
                  <a:solidFill>
                    <a:schemeClr val="bg1"/>
                  </a:solidFill>
                </a:rPr>
                <a:t> row. </a:t>
              </a:r>
              <a:br>
                <a:rPr lang="en-GB" sz="1400" dirty="0">
                  <a:solidFill>
                    <a:schemeClr val="bg1"/>
                  </a:solidFill>
                </a:rPr>
              </a:br>
              <a:r>
                <a:rPr lang="en-GB" sz="1400" dirty="0">
                  <a:solidFill>
                    <a:schemeClr val="bg1"/>
                  </a:solidFill>
                </a:rPr>
                <a:t>The effect should be named </a:t>
              </a:r>
              <a:br>
                <a:rPr lang="en-GB" sz="1400" dirty="0">
                  <a:solidFill>
                    <a:schemeClr val="bg1"/>
                  </a:solidFill>
                </a:rPr>
              </a:br>
              <a:r>
                <a:rPr lang="en-GB" sz="1400" dirty="0">
                  <a:solidFill>
                    <a:schemeClr val="bg1"/>
                  </a:solidFill>
                </a:rPr>
                <a:t>‘</a:t>
              </a:r>
              <a:r>
                <a:rPr lang="en-GB" sz="1400" b="1" dirty="0" err="1">
                  <a:solidFill>
                    <a:schemeClr val="bg1"/>
                  </a:solidFill>
                </a:rPr>
                <a:t>Gray</a:t>
              </a:r>
              <a:r>
                <a:rPr lang="en-GB" sz="1400" b="1" dirty="0">
                  <a:solidFill>
                    <a:schemeClr val="bg1"/>
                  </a:solidFill>
                </a:rPr>
                <a:t>- 50%, background </a:t>
              </a:r>
              <a:r>
                <a:rPr lang="en-GB" sz="1400" b="1" dirty="0" err="1">
                  <a:solidFill>
                    <a:schemeClr val="bg1"/>
                  </a:solidFill>
                </a:rPr>
                <a:t>color</a:t>
              </a:r>
              <a:r>
                <a:rPr lang="en-GB" sz="1400" b="1" dirty="0">
                  <a:solidFill>
                    <a:schemeClr val="bg1"/>
                  </a:solidFill>
                </a:rPr>
                <a:t> 2 light </a:t>
              </a:r>
              <a:r>
                <a:rPr lang="en-GB" sz="1400" dirty="0">
                  <a:solidFill>
                    <a:schemeClr val="bg1"/>
                  </a:solidFill>
                </a:rPr>
                <a:t>’ when hovered over.</a:t>
              </a:r>
            </a:p>
          </p:txBody>
        </p:sp>
        <p:pic>
          <p:nvPicPr>
            <p:cNvPr id="17" name="Picture 16"/>
            <p:cNvPicPr>
              <a:picLocks noChangeAspect="1"/>
            </p:cNvPicPr>
            <p:nvPr userDrawn="1"/>
          </p:nvPicPr>
          <p:blipFill>
            <a:blip r:embed="rId5"/>
            <a:stretch>
              <a:fillRect/>
            </a:stretch>
          </p:blipFill>
          <p:spPr>
            <a:xfrm>
              <a:off x="-1653402" y="3312651"/>
              <a:ext cx="381000" cy="381000"/>
            </a:xfrm>
            <a:prstGeom prst="rect">
              <a:avLst/>
            </a:prstGeom>
          </p:spPr>
        </p:pic>
      </p:grpSp>
      <p:grpSp>
        <p:nvGrpSpPr>
          <p:cNvPr id="19" name="Group 18"/>
          <p:cNvGrpSpPr/>
          <p:nvPr userDrawn="1"/>
        </p:nvGrpSpPr>
        <p:grpSpPr>
          <a:xfrm>
            <a:off x="-1" y="0"/>
            <a:ext cx="522215" cy="6859341"/>
            <a:chOff x="-1" y="0"/>
            <a:chExt cx="522215" cy="6859341"/>
          </a:xfrm>
        </p:grpSpPr>
        <p:sp>
          <p:nvSpPr>
            <p:cNvPr id="20" name="Rectangle 19"/>
            <p:cNvSpPr/>
            <p:nvPr userDrawn="1"/>
          </p:nvSpPr>
          <p:spPr>
            <a:xfrm>
              <a:off x="-1" y="0"/>
              <a:ext cx="522215" cy="6859341"/>
            </a:xfrm>
            <a:prstGeom prst="rect">
              <a:avLst/>
            </a:prstGeom>
            <a:solidFill>
              <a:srgbClr val="F3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466B266B-A089-744C-A8B3-FB8C540083E6}"/>
                </a:ext>
              </a:extLst>
            </p:cNvPr>
            <p:cNvPicPr>
              <a:picLocks noChangeAspect="1"/>
            </p:cNvPicPr>
            <p:nvPr userDrawn="1"/>
          </p:nvPicPr>
          <p:blipFill>
            <a:blip r:embed="rId6"/>
            <a:stretch>
              <a:fillRect/>
            </a:stretch>
          </p:blipFill>
          <p:spPr>
            <a:xfrm>
              <a:off x="130931" y="6405427"/>
              <a:ext cx="260350" cy="260350"/>
            </a:xfrm>
            <a:prstGeom prst="rect">
              <a:avLst/>
            </a:prstGeom>
          </p:spPr>
        </p:pic>
      </p:grpSp>
      <p:sp>
        <p:nvSpPr>
          <p:cNvPr id="27" name="TextBox 26"/>
          <p:cNvSpPr txBox="1"/>
          <p:nvPr userDrawn="1"/>
        </p:nvSpPr>
        <p:spPr>
          <a:xfrm>
            <a:off x="-3240000" y="0"/>
            <a:ext cx="3240000" cy="1694649"/>
          </a:xfrm>
          <a:prstGeom prst="rect">
            <a:avLst/>
          </a:prstGeom>
          <a:solidFill>
            <a:schemeClr val="tx1"/>
          </a:solidFill>
        </p:spPr>
        <p:txBody>
          <a:bodyPr wrap="square" lIns="180000" tIns="180000" rIns="180000" bIns="180000" rtlCol="0">
            <a:spAutoFit/>
          </a:bodyPr>
          <a:lstStyle/>
          <a:p>
            <a:pPr>
              <a:spcAft>
                <a:spcPts val="300"/>
              </a:spcAft>
            </a:pPr>
            <a:r>
              <a:rPr lang="en-GB" sz="1400" b="1" dirty="0">
                <a:solidFill>
                  <a:schemeClr val="bg1"/>
                </a:solidFill>
                <a:latin typeface="+mj-lt"/>
              </a:rPr>
              <a:t>To change background image:</a:t>
            </a:r>
          </a:p>
          <a:p>
            <a:pPr>
              <a:spcAft>
                <a:spcPts val="300"/>
              </a:spcAft>
            </a:pPr>
            <a:r>
              <a:rPr lang="en-GB" sz="1400" kern="1200" baseline="0" dirty="0">
                <a:solidFill>
                  <a:schemeClr val="bg1"/>
                </a:solidFill>
                <a:latin typeface="+mn-lt"/>
                <a:ea typeface="+mn-ea"/>
                <a:cs typeface="+mn-cs"/>
              </a:rPr>
              <a:t>Right click on slide &gt; </a:t>
            </a: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Click ‘Format background’ &gt; </a:t>
            </a: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Select ‘Picture or texture fill’ &gt; </a:t>
            </a: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Insert picture from ‘File…’ and insert desired photo.</a:t>
            </a:r>
          </a:p>
        </p:txBody>
      </p:sp>
    </p:spTree>
    <p:extLst>
      <p:ext uri="{BB962C8B-B14F-4D97-AF65-F5344CB8AC3E}">
        <p14:creationId xmlns:p14="http://schemas.microsoft.com/office/powerpoint/2010/main" val="2323166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ront cover_Standard">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22212" y="0"/>
            <a:ext cx="2809069" cy="6858000"/>
          </a:xfrm>
          <a:prstGeom prst="rect">
            <a:avLst/>
          </a:prstGeom>
        </p:spPr>
      </p:pic>
      <p:sp>
        <p:nvSpPr>
          <p:cNvPr id="25" name="Rectangle 24"/>
          <p:cNvSpPr/>
          <p:nvPr userDrawn="1"/>
        </p:nvSpPr>
        <p:spPr>
          <a:xfrm>
            <a:off x="3331283" y="0"/>
            <a:ext cx="136279" cy="6859588"/>
          </a:xfrm>
          <a:prstGeom prst="rect">
            <a:avLst/>
          </a:prstGeom>
          <a:solidFill>
            <a:srgbClr val="F3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 Placeholder 32"/>
          <p:cNvSpPr>
            <a:spLocks noGrp="1"/>
          </p:cNvSpPr>
          <p:nvPr userDrawn="1">
            <p:ph type="body" sz="quarter" idx="11"/>
          </p:nvPr>
        </p:nvSpPr>
        <p:spPr>
          <a:xfrm>
            <a:off x="4368800" y="5451443"/>
            <a:ext cx="7005955" cy="443198"/>
          </a:xfrm>
        </p:spPr>
        <p:txBody>
          <a:bodyPr wrap="square" anchor="b">
            <a:spAutoFit/>
          </a:bodyPr>
          <a:lstStyle>
            <a:lvl1pPr algn="r">
              <a:lnSpc>
                <a:spcPct val="90000"/>
              </a:lnSpc>
              <a:defRPr sz="3200">
                <a:solidFill>
                  <a:schemeClr val="tx2"/>
                </a:solidFill>
                <a:latin typeface="+mj-lt"/>
                <a:ea typeface="Open Sans SemiBold" panose="020B0706030804020204" pitchFamily="34" charset="0"/>
                <a:cs typeface="Open Sans SemiBold" panose="020B0706030804020204" pitchFamily="34" charset="0"/>
              </a:defRPr>
            </a:lvl1pPr>
          </a:lstStyle>
          <a:p>
            <a:pPr lvl="0"/>
            <a:r>
              <a:rPr lang="en-US"/>
              <a:t>Edit Master text styles</a:t>
            </a:r>
          </a:p>
        </p:txBody>
      </p:sp>
      <p:sp>
        <p:nvSpPr>
          <p:cNvPr id="34" name="Text Placeholder 32"/>
          <p:cNvSpPr>
            <a:spLocks noGrp="1"/>
          </p:cNvSpPr>
          <p:nvPr userDrawn="1">
            <p:ph type="body" sz="quarter" idx="12"/>
          </p:nvPr>
        </p:nvSpPr>
        <p:spPr>
          <a:xfrm>
            <a:off x="4368800" y="5920927"/>
            <a:ext cx="7005955" cy="332399"/>
          </a:xfrm>
        </p:spPr>
        <p:txBody>
          <a:bodyPr wrap="square" anchor="t">
            <a:spAutoFit/>
          </a:bodyPr>
          <a:lstStyle>
            <a:lvl1pPr algn="r">
              <a:lnSpc>
                <a:spcPct val="90000"/>
              </a:lnSpc>
              <a:defRPr sz="2400">
                <a:solidFill>
                  <a:schemeClr val="tx2"/>
                </a:solidFill>
                <a:latin typeface="+mn-lt"/>
                <a:ea typeface="Open Sans SemiBold" panose="020B0706030804020204" pitchFamily="34" charset="0"/>
                <a:cs typeface="Open Sans SemiBold" panose="020B0706030804020204" pitchFamily="34" charset="0"/>
              </a:defRPr>
            </a:lvl1pPr>
          </a:lstStyle>
          <a:p>
            <a:pPr lvl="0"/>
            <a:r>
              <a:rPr lang="en-US"/>
              <a:t>Edit Master text styles</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797" y="2424896"/>
            <a:ext cx="2107626" cy="2008208"/>
          </a:xfrm>
          <a:prstGeom prst="rect">
            <a:avLst/>
          </a:prstGeom>
        </p:spPr>
      </p:pic>
      <p:cxnSp>
        <p:nvCxnSpPr>
          <p:cNvPr id="18" name="Straight Connector 17"/>
          <p:cNvCxnSpPr/>
          <p:nvPr userDrawn="1"/>
        </p:nvCxnSpPr>
        <p:spPr>
          <a:xfrm>
            <a:off x="11687639" y="5248987"/>
            <a:ext cx="0" cy="1155238"/>
          </a:xfrm>
          <a:prstGeom prst="line">
            <a:avLst/>
          </a:prstGeom>
          <a:ln w="152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Freeform 5"/>
          <p:cNvSpPr>
            <a:spLocks noEditPoints="1"/>
          </p:cNvSpPr>
          <p:nvPr userDrawn="1"/>
        </p:nvSpPr>
        <p:spPr bwMode="auto">
          <a:xfrm>
            <a:off x="5936828" y="947906"/>
            <a:ext cx="3785906" cy="3783810"/>
          </a:xfrm>
          <a:custGeom>
            <a:avLst/>
            <a:gdLst>
              <a:gd name="T0" fmla="*/ 380 w 760"/>
              <a:gd name="T1" fmla="*/ 539 h 759"/>
              <a:gd name="T2" fmla="*/ 222 w 760"/>
              <a:gd name="T3" fmla="*/ 393 h 759"/>
              <a:gd name="T4" fmla="*/ 538 w 760"/>
              <a:gd name="T5" fmla="*/ 393 h 759"/>
              <a:gd name="T6" fmla="*/ 380 w 760"/>
              <a:gd name="T7" fmla="*/ 539 h 759"/>
              <a:gd name="T8" fmla="*/ 380 w 760"/>
              <a:gd name="T9" fmla="*/ 194 h 759"/>
              <a:gd name="T10" fmla="*/ 194 w 760"/>
              <a:gd name="T11" fmla="*/ 366 h 759"/>
              <a:gd name="T12" fmla="*/ 110 w 760"/>
              <a:gd name="T13" fmla="*/ 366 h 759"/>
              <a:gd name="T14" fmla="*/ 375 w 760"/>
              <a:gd name="T15" fmla="*/ 115 h 759"/>
              <a:gd name="T16" fmla="*/ 562 w 760"/>
              <a:gd name="T17" fmla="*/ 192 h 759"/>
              <a:gd name="T18" fmla="*/ 581 w 760"/>
              <a:gd name="T19" fmla="*/ 192 h 759"/>
              <a:gd name="T20" fmla="*/ 599 w 760"/>
              <a:gd name="T21" fmla="*/ 192 h 759"/>
              <a:gd name="T22" fmla="*/ 375 w 760"/>
              <a:gd name="T23" fmla="*/ 88 h 759"/>
              <a:gd name="T24" fmla="*/ 83 w 760"/>
              <a:gd name="T25" fmla="*/ 366 h 759"/>
              <a:gd name="T26" fmla="*/ 28 w 760"/>
              <a:gd name="T27" fmla="*/ 366 h 759"/>
              <a:gd name="T28" fmla="*/ 380 w 760"/>
              <a:gd name="T29" fmla="*/ 27 h 759"/>
              <a:gd name="T30" fmla="*/ 732 w 760"/>
              <a:gd name="T31" fmla="*/ 366 h 759"/>
              <a:gd name="T32" fmla="*/ 566 w 760"/>
              <a:gd name="T33" fmla="*/ 366 h 759"/>
              <a:gd name="T34" fmla="*/ 380 w 760"/>
              <a:gd name="T35" fmla="*/ 194 h 759"/>
              <a:gd name="T36" fmla="*/ 222 w 760"/>
              <a:gd name="T37" fmla="*/ 366 h 759"/>
              <a:gd name="T38" fmla="*/ 380 w 760"/>
              <a:gd name="T39" fmla="*/ 221 h 759"/>
              <a:gd name="T40" fmla="*/ 538 w 760"/>
              <a:gd name="T41" fmla="*/ 366 h 759"/>
              <a:gd name="T42" fmla="*/ 222 w 760"/>
              <a:gd name="T43" fmla="*/ 366 h 759"/>
              <a:gd name="T44" fmla="*/ 759 w 760"/>
              <a:gd name="T45" fmla="*/ 366 h 759"/>
              <a:gd name="T46" fmla="*/ 380 w 760"/>
              <a:gd name="T47" fmla="*/ 0 h 759"/>
              <a:gd name="T48" fmla="*/ 0 w 760"/>
              <a:gd name="T49" fmla="*/ 380 h 759"/>
              <a:gd name="T50" fmla="*/ 380 w 760"/>
              <a:gd name="T51" fmla="*/ 759 h 759"/>
              <a:gd name="T52" fmla="*/ 641 w 760"/>
              <a:gd name="T53" fmla="*/ 655 h 759"/>
              <a:gd name="T54" fmla="*/ 632 w 760"/>
              <a:gd name="T55" fmla="*/ 645 h 759"/>
              <a:gd name="T56" fmla="*/ 623 w 760"/>
              <a:gd name="T57" fmla="*/ 635 h 759"/>
              <a:gd name="T58" fmla="*/ 380 w 760"/>
              <a:gd name="T59" fmla="*/ 732 h 759"/>
              <a:gd name="T60" fmla="*/ 28 w 760"/>
              <a:gd name="T61" fmla="*/ 393 h 759"/>
              <a:gd name="T62" fmla="*/ 83 w 760"/>
              <a:gd name="T63" fmla="*/ 393 h 759"/>
              <a:gd name="T64" fmla="*/ 375 w 760"/>
              <a:gd name="T65" fmla="*/ 673 h 759"/>
              <a:gd name="T66" fmla="*/ 582 w 760"/>
              <a:gd name="T67" fmla="*/ 588 h 759"/>
              <a:gd name="T68" fmla="*/ 565 w 760"/>
              <a:gd name="T69" fmla="*/ 569 h 759"/>
              <a:gd name="T70" fmla="*/ 562 w 760"/>
              <a:gd name="T71" fmla="*/ 569 h 759"/>
              <a:gd name="T72" fmla="*/ 375 w 760"/>
              <a:gd name="T73" fmla="*/ 646 h 759"/>
              <a:gd name="T74" fmla="*/ 110 w 760"/>
              <a:gd name="T75" fmla="*/ 393 h 759"/>
              <a:gd name="T76" fmla="*/ 194 w 760"/>
              <a:gd name="T77" fmla="*/ 393 h 759"/>
              <a:gd name="T78" fmla="*/ 380 w 760"/>
              <a:gd name="T79" fmla="*/ 566 h 759"/>
              <a:gd name="T80" fmla="*/ 566 w 760"/>
              <a:gd name="T81" fmla="*/ 393 h 759"/>
              <a:gd name="T82" fmla="*/ 760 w 760"/>
              <a:gd name="T83" fmla="*/ 393 h 759"/>
              <a:gd name="T84" fmla="*/ 760 w 760"/>
              <a:gd name="T85" fmla="*/ 366 h 759"/>
              <a:gd name="T86" fmla="*/ 759 w 760"/>
              <a:gd name="T87" fmla="*/ 366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0" h="759">
                <a:moveTo>
                  <a:pt x="380" y="539"/>
                </a:moveTo>
                <a:cubicBezTo>
                  <a:pt x="297" y="539"/>
                  <a:pt x="228" y="475"/>
                  <a:pt x="222" y="393"/>
                </a:cubicBezTo>
                <a:cubicBezTo>
                  <a:pt x="538" y="393"/>
                  <a:pt x="538" y="393"/>
                  <a:pt x="538" y="393"/>
                </a:cubicBezTo>
                <a:cubicBezTo>
                  <a:pt x="531" y="475"/>
                  <a:pt x="463" y="539"/>
                  <a:pt x="380" y="539"/>
                </a:cubicBezTo>
                <a:moveTo>
                  <a:pt x="380" y="194"/>
                </a:moveTo>
                <a:cubicBezTo>
                  <a:pt x="282" y="194"/>
                  <a:pt x="201" y="270"/>
                  <a:pt x="194" y="366"/>
                </a:cubicBezTo>
                <a:cubicBezTo>
                  <a:pt x="110" y="366"/>
                  <a:pt x="110" y="366"/>
                  <a:pt x="110" y="366"/>
                </a:cubicBezTo>
                <a:cubicBezTo>
                  <a:pt x="118" y="226"/>
                  <a:pt x="234" y="115"/>
                  <a:pt x="375" y="115"/>
                </a:cubicBezTo>
                <a:cubicBezTo>
                  <a:pt x="448" y="115"/>
                  <a:pt x="514" y="144"/>
                  <a:pt x="562" y="192"/>
                </a:cubicBezTo>
                <a:cubicBezTo>
                  <a:pt x="581" y="192"/>
                  <a:pt x="581" y="192"/>
                  <a:pt x="581" y="192"/>
                </a:cubicBezTo>
                <a:cubicBezTo>
                  <a:pt x="599" y="192"/>
                  <a:pt x="599" y="192"/>
                  <a:pt x="599" y="192"/>
                </a:cubicBezTo>
                <a:cubicBezTo>
                  <a:pt x="545" y="128"/>
                  <a:pt x="465" y="88"/>
                  <a:pt x="375" y="88"/>
                </a:cubicBezTo>
                <a:cubicBezTo>
                  <a:pt x="219" y="88"/>
                  <a:pt x="91" y="211"/>
                  <a:pt x="83" y="366"/>
                </a:cubicBezTo>
                <a:cubicBezTo>
                  <a:pt x="28" y="366"/>
                  <a:pt x="28" y="366"/>
                  <a:pt x="28" y="366"/>
                </a:cubicBezTo>
                <a:cubicBezTo>
                  <a:pt x="35" y="178"/>
                  <a:pt x="190" y="27"/>
                  <a:pt x="380" y="27"/>
                </a:cubicBezTo>
                <a:cubicBezTo>
                  <a:pt x="570" y="27"/>
                  <a:pt x="725" y="178"/>
                  <a:pt x="732" y="366"/>
                </a:cubicBezTo>
                <a:cubicBezTo>
                  <a:pt x="566" y="366"/>
                  <a:pt x="566" y="366"/>
                  <a:pt x="566" y="366"/>
                </a:cubicBezTo>
                <a:cubicBezTo>
                  <a:pt x="559" y="270"/>
                  <a:pt x="478" y="194"/>
                  <a:pt x="380" y="194"/>
                </a:cubicBezTo>
                <a:moveTo>
                  <a:pt x="222" y="366"/>
                </a:moveTo>
                <a:cubicBezTo>
                  <a:pt x="228" y="285"/>
                  <a:pt x="297" y="221"/>
                  <a:pt x="380" y="221"/>
                </a:cubicBezTo>
                <a:cubicBezTo>
                  <a:pt x="463" y="221"/>
                  <a:pt x="531" y="285"/>
                  <a:pt x="538" y="366"/>
                </a:cubicBezTo>
                <a:lnTo>
                  <a:pt x="222" y="366"/>
                </a:lnTo>
                <a:close/>
                <a:moveTo>
                  <a:pt x="759" y="366"/>
                </a:moveTo>
                <a:cubicBezTo>
                  <a:pt x="752" y="163"/>
                  <a:pt x="585" y="0"/>
                  <a:pt x="380" y="0"/>
                </a:cubicBezTo>
                <a:cubicBezTo>
                  <a:pt x="171" y="0"/>
                  <a:pt x="0" y="170"/>
                  <a:pt x="0" y="380"/>
                </a:cubicBezTo>
                <a:cubicBezTo>
                  <a:pt x="0" y="589"/>
                  <a:pt x="171" y="759"/>
                  <a:pt x="380" y="759"/>
                </a:cubicBezTo>
                <a:cubicBezTo>
                  <a:pt x="481" y="759"/>
                  <a:pt x="573" y="720"/>
                  <a:pt x="641" y="655"/>
                </a:cubicBezTo>
                <a:cubicBezTo>
                  <a:pt x="632" y="645"/>
                  <a:pt x="632" y="645"/>
                  <a:pt x="632" y="645"/>
                </a:cubicBezTo>
                <a:cubicBezTo>
                  <a:pt x="623" y="635"/>
                  <a:pt x="623" y="635"/>
                  <a:pt x="623" y="635"/>
                </a:cubicBezTo>
                <a:cubicBezTo>
                  <a:pt x="560" y="695"/>
                  <a:pt x="474" y="732"/>
                  <a:pt x="380" y="732"/>
                </a:cubicBezTo>
                <a:cubicBezTo>
                  <a:pt x="190" y="732"/>
                  <a:pt x="35" y="581"/>
                  <a:pt x="28" y="393"/>
                </a:cubicBezTo>
                <a:cubicBezTo>
                  <a:pt x="83" y="393"/>
                  <a:pt x="83" y="393"/>
                  <a:pt x="83" y="393"/>
                </a:cubicBezTo>
                <a:cubicBezTo>
                  <a:pt x="90" y="549"/>
                  <a:pt x="218" y="673"/>
                  <a:pt x="375" y="673"/>
                </a:cubicBezTo>
                <a:cubicBezTo>
                  <a:pt x="456" y="673"/>
                  <a:pt x="529" y="641"/>
                  <a:pt x="582" y="588"/>
                </a:cubicBezTo>
                <a:cubicBezTo>
                  <a:pt x="565" y="569"/>
                  <a:pt x="565" y="569"/>
                  <a:pt x="565" y="569"/>
                </a:cubicBezTo>
                <a:cubicBezTo>
                  <a:pt x="562" y="569"/>
                  <a:pt x="562" y="569"/>
                  <a:pt x="562" y="569"/>
                </a:cubicBezTo>
                <a:cubicBezTo>
                  <a:pt x="514" y="617"/>
                  <a:pt x="448" y="646"/>
                  <a:pt x="375" y="646"/>
                </a:cubicBezTo>
                <a:cubicBezTo>
                  <a:pt x="233" y="646"/>
                  <a:pt x="117" y="534"/>
                  <a:pt x="110" y="393"/>
                </a:cubicBezTo>
                <a:cubicBezTo>
                  <a:pt x="194" y="393"/>
                  <a:pt x="194" y="393"/>
                  <a:pt x="194" y="393"/>
                </a:cubicBezTo>
                <a:cubicBezTo>
                  <a:pt x="201" y="490"/>
                  <a:pt x="282" y="566"/>
                  <a:pt x="380" y="566"/>
                </a:cubicBezTo>
                <a:cubicBezTo>
                  <a:pt x="478" y="566"/>
                  <a:pt x="559" y="490"/>
                  <a:pt x="566" y="393"/>
                </a:cubicBezTo>
                <a:cubicBezTo>
                  <a:pt x="760" y="393"/>
                  <a:pt x="760" y="393"/>
                  <a:pt x="760" y="393"/>
                </a:cubicBezTo>
                <a:cubicBezTo>
                  <a:pt x="760" y="366"/>
                  <a:pt x="760" y="366"/>
                  <a:pt x="760" y="366"/>
                </a:cubicBezTo>
                <a:lnTo>
                  <a:pt x="759" y="366"/>
                </a:ln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9" name="Group 18"/>
          <p:cNvGrpSpPr/>
          <p:nvPr userDrawn="1"/>
        </p:nvGrpSpPr>
        <p:grpSpPr>
          <a:xfrm>
            <a:off x="-1" y="0"/>
            <a:ext cx="522215" cy="6859341"/>
            <a:chOff x="-1" y="0"/>
            <a:chExt cx="522215" cy="6859341"/>
          </a:xfrm>
        </p:grpSpPr>
        <p:sp>
          <p:nvSpPr>
            <p:cNvPr id="22" name="Rectangle 21"/>
            <p:cNvSpPr/>
            <p:nvPr userDrawn="1"/>
          </p:nvSpPr>
          <p:spPr>
            <a:xfrm>
              <a:off x="-1" y="0"/>
              <a:ext cx="522215" cy="6859341"/>
            </a:xfrm>
            <a:prstGeom prst="rect">
              <a:avLst/>
            </a:prstGeom>
            <a:solidFill>
              <a:srgbClr val="F3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466B266B-A089-744C-A8B3-FB8C540083E6}"/>
                </a:ext>
              </a:extLst>
            </p:cNvPr>
            <p:cNvPicPr>
              <a:picLocks noChangeAspect="1"/>
            </p:cNvPicPr>
            <p:nvPr userDrawn="1"/>
          </p:nvPicPr>
          <p:blipFill>
            <a:blip r:embed="rId4"/>
            <a:stretch>
              <a:fillRect/>
            </a:stretch>
          </p:blipFill>
          <p:spPr>
            <a:xfrm>
              <a:off x="130931" y="6405427"/>
              <a:ext cx="260350" cy="260350"/>
            </a:xfrm>
            <a:prstGeom prst="rect">
              <a:avLst/>
            </a:prstGeom>
          </p:spPr>
        </p:pic>
      </p:grpSp>
    </p:spTree>
    <p:extLst>
      <p:ext uri="{BB962C8B-B14F-4D97-AF65-F5344CB8AC3E}">
        <p14:creationId xmlns:p14="http://schemas.microsoft.com/office/powerpoint/2010/main" val="3406949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page_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22289" y="0"/>
            <a:ext cx="4133850" cy="6858000"/>
          </a:xfrm>
          <a:solidFill>
            <a:schemeClr val="bg2">
              <a:lumMod val="20000"/>
              <a:lumOff val="80000"/>
            </a:schemeClr>
          </a:solidFill>
        </p:spPr>
        <p:txBody>
          <a:bodyPr/>
          <a:lstStyle/>
          <a:p>
            <a:r>
              <a:rPr lang="en-US"/>
              <a:t>Click icon to add picture</a:t>
            </a:r>
            <a:endParaRPr lang="en-GB"/>
          </a:p>
        </p:txBody>
      </p:sp>
      <p:sp>
        <p:nvSpPr>
          <p:cNvPr id="31" name="TextBox 30"/>
          <p:cNvSpPr txBox="1"/>
          <p:nvPr userDrawn="1"/>
        </p:nvSpPr>
        <p:spPr>
          <a:xfrm>
            <a:off x="-3240000" y="0"/>
            <a:ext cx="3240000" cy="2202481"/>
          </a:xfrm>
          <a:prstGeom prst="rect">
            <a:avLst/>
          </a:prstGeom>
          <a:solidFill>
            <a:schemeClr val="tx1"/>
          </a:solidFill>
        </p:spPr>
        <p:txBody>
          <a:bodyPr wrap="square" lIns="180000" tIns="180000" rIns="180000" bIns="180000" rtlCol="0">
            <a:spAutoFit/>
          </a:bodyPr>
          <a:lstStyle/>
          <a:p>
            <a:pPr>
              <a:spcAft>
                <a:spcPts val="300"/>
              </a:spcAft>
            </a:pPr>
            <a:r>
              <a:rPr lang="en-GB" sz="1400" b="1" dirty="0">
                <a:solidFill>
                  <a:schemeClr val="bg1"/>
                </a:solidFill>
                <a:latin typeface="+mj-lt"/>
              </a:rPr>
              <a:t>To change image:</a:t>
            </a:r>
          </a:p>
          <a:p>
            <a:pPr>
              <a:spcAft>
                <a:spcPts val="300"/>
              </a:spcAft>
            </a:pPr>
            <a:r>
              <a:rPr lang="en-GB" sz="1400" kern="1200" baseline="0" dirty="0">
                <a:solidFill>
                  <a:schemeClr val="bg1"/>
                </a:solidFill>
                <a:latin typeface="+mn-lt"/>
                <a:ea typeface="+mn-ea"/>
                <a:cs typeface="+mn-cs"/>
              </a:rPr>
              <a:t>Move transparent blue box off the image then delete current image in the placeholder then locate and select desired image.</a:t>
            </a:r>
          </a:p>
          <a:p>
            <a:pPr>
              <a:spcAft>
                <a:spcPts val="300"/>
              </a:spcAft>
            </a:pPr>
            <a:endParaRPr lang="en-GB" sz="1400" kern="1200" baseline="0" dirty="0">
              <a:solidFill>
                <a:schemeClr val="bg1"/>
              </a:solidFill>
              <a:latin typeface="+mn-lt"/>
              <a:ea typeface="+mn-ea"/>
              <a:cs typeface="+mn-cs"/>
            </a:endParaRPr>
          </a:p>
          <a:p>
            <a:pPr>
              <a:spcAft>
                <a:spcPts val="300"/>
              </a:spcAft>
            </a:pPr>
            <a:r>
              <a:rPr lang="en-GB" sz="1400" b="1" kern="1200" baseline="0" dirty="0">
                <a:solidFill>
                  <a:schemeClr val="bg1"/>
                </a:solidFill>
                <a:latin typeface="+mn-lt"/>
                <a:ea typeface="+mn-ea"/>
                <a:cs typeface="+mn-cs"/>
              </a:rPr>
              <a:t>Make sure to align transparent blue box back on top of the image.</a:t>
            </a:r>
          </a:p>
        </p:txBody>
      </p:sp>
      <p:grpSp>
        <p:nvGrpSpPr>
          <p:cNvPr id="8" name="Group 7"/>
          <p:cNvGrpSpPr/>
          <p:nvPr userDrawn="1"/>
        </p:nvGrpSpPr>
        <p:grpSpPr>
          <a:xfrm>
            <a:off x="5618191" y="780833"/>
            <a:ext cx="2553536" cy="678284"/>
            <a:chOff x="5618191" y="780833"/>
            <a:chExt cx="2553536" cy="678284"/>
          </a:xfrm>
        </p:grpSpPr>
        <p:cxnSp>
          <p:nvCxnSpPr>
            <p:cNvPr id="24" name="Straight Connector 23"/>
            <p:cNvCxnSpPr/>
            <p:nvPr userDrawn="1"/>
          </p:nvCxnSpPr>
          <p:spPr>
            <a:xfrm>
              <a:off x="5641340" y="1459117"/>
              <a:ext cx="1260000"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618191" y="780833"/>
              <a:ext cx="2553536" cy="576183"/>
            </a:xfrm>
            <a:prstGeom prst="rect">
              <a:avLst/>
            </a:prstGeom>
            <a:noFill/>
          </p:spPr>
          <p:txBody>
            <a:bodyPr wrap="square" lIns="0" tIns="0" rIns="0" bIns="0" rtlCol="0">
              <a:spAutoFit/>
            </a:bodyPr>
            <a:lstStyle/>
            <a:p>
              <a:pPr>
                <a:lnSpc>
                  <a:spcPct val="110000"/>
                </a:lnSpc>
                <a:spcAft>
                  <a:spcPts val="600"/>
                </a:spcAft>
              </a:pPr>
              <a:r>
                <a:rPr lang="en-GB" sz="3600" b="1" dirty="0">
                  <a:solidFill>
                    <a:schemeClr val="tx2"/>
                  </a:solidFill>
                  <a:latin typeface="+mj-lt"/>
                </a:rPr>
                <a:t>Contents</a:t>
              </a:r>
            </a:p>
          </p:txBody>
        </p:sp>
      </p:grpSp>
      <p:grpSp>
        <p:nvGrpSpPr>
          <p:cNvPr id="2" name="Group 1"/>
          <p:cNvGrpSpPr/>
          <p:nvPr userDrawn="1"/>
        </p:nvGrpSpPr>
        <p:grpSpPr>
          <a:xfrm>
            <a:off x="-3240000" y="2616341"/>
            <a:ext cx="3240000" cy="3318171"/>
            <a:chOff x="-3240000" y="2616341"/>
            <a:chExt cx="3240000" cy="3318171"/>
          </a:xfrm>
        </p:grpSpPr>
        <p:sp>
          <p:nvSpPr>
            <p:cNvPr id="22" name="TextBox 21"/>
            <p:cNvSpPr txBox="1"/>
            <p:nvPr/>
          </p:nvSpPr>
          <p:spPr>
            <a:xfrm>
              <a:off x="-3240000" y="2616341"/>
              <a:ext cx="3240000" cy="3318171"/>
            </a:xfrm>
            <a:prstGeom prst="rect">
              <a:avLst/>
            </a:prstGeom>
            <a:solidFill>
              <a:schemeClr val="tx1"/>
            </a:solidFill>
          </p:spPr>
          <p:txBody>
            <a:bodyPr wrap="square" lIns="180000" tIns="180000" rIns="180000" bIns="180000" rtlCol="0">
              <a:spAutoFit/>
            </a:bodyPr>
            <a:lstStyle/>
            <a:p>
              <a:pPr>
                <a:spcAft>
                  <a:spcPts val="300"/>
                </a:spcAft>
              </a:pPr>
              <a:r>
                <a:rPr lang="en-GB" sz="1400" b="1" dirty="0">
                  <a:solidFill>
                    <a:schemeClr val="bg1"/>
                  </a:solidFill>
                  <a:latin typeface="+mj-lt"/>
                </a:rPr>
                <a:t>To give image a</a:t>
              </a:r>
              <a:r>
                <a:rPr lang="en-GB" sz="1400" b="1" baseline="0" dirty="0">
                  <a:solidFill>
                    <a:schemeClr val="bg1"/>
                  </a:solidFill>
                  <a:latin typeface="+mj-lt"/>
                </a:rPr>
                <a:t> BLUE effect</a:t>
              </a:r>
              <a:r>
                <a:rPr lang="en-GB" sz="1400" b="1" dirty="0">
                  <a:solidFill>
                    <a:schemeClr val="bg1"/>
                  </a:solidFill>
                  <a:latin typeface="+mj-lt"/>
                </a:rPr>
                <a:t>:</a:t>
              </a:r>
            </a:p>
            <a:p>
              <a:pPr>
                <a:spcAft>
                  <a:spcPts val="300"/>
                </a:spcAft>
              </a:pPr>
              <a:r>
                <a:rPr lang="en-GB" sz="1400" kern="1200" baseline="0" dirty="0">
                  <a:solidFill>
                    <a:schemeClr val="bg1"/>
                  </a:solidFill>
                  <a:latin typeface="+mn-lt"/>
                  <a:ea typeface="+mn-ea"/>
                  <a:cs typeface="+mn-cs"/>
                </a:rPr>
                <a:t>Right click on slide &gt; </a:t>
              </a:r>
            </a:p>
            <a:p>
              <a:pPr>
                <a:spcAft>
                  <a:spcPts val="300"/>
                </a:spcAft>
              </a:pP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Format Background &gt; </a:t>
              </a:r>
            </a:p>
            <a:p>
              <a:pPr>
                <a:spcAft>
                  <a:spcPts val="300"/>
                </a:spcAft>
              </a:pP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Click on this icon 	&gt;</a:t>
              </a:r>
            </a:p>
            <a:p>
              <a:pPr>
                <a:spcAft>
                  <a:spcPts val="300"/>
                </a:spcAft>
              </a:pPr>
              <a:br>
                <a:rPr lang="en-GB" sz="1400" dirty="0">
                  <a:solidFill>
                    <a:schemeClr val="bg1"/>
                  </a:solidFill>
                </a:rPr>
              </a:br>
              <a:r>
                <a:rPr lang="en-GB" sz="1400" dirty="0">
                  <a:solidFill>
                    <a:schemeClr val="bg1"/>
                  </a:solidFill>
                </a:rPr>
                <a:t>Under ‘Picture </a:t>
              </a:r>
              <a:r>
                <a:rPr lang="en-GB" sz="1400" dirty="0" err="1">
                  <a:solidFill>
                    <a:schemeClr val="bg1"/>
                  </a:solidFill>
                </a:rPr>
                <a:t>Color</a:t>
              </a:r>
              <a:r>
                <a:rPr lang="en-GB" sz="1400" dirty="0">
                  <a:solidFill>
                    <a:schemeClr val="bg1"/>
                  </a:solidFill>
                </a:rPr>
                <a:t>’ click onto the icon next to ‘</a:t>
              </a:r>
              <a:r>
                <a:rPr lang="en-GB" sz="1400" dirty="0" err="1">
                  <a:solidFill>
                    <a:schemeClr val="bg1"/>
                  </a:solidFill>
                </a:rPr>
                <a:t>Recolor</a:t>
              </a:r>
              <a:r>
                <a:rPr lang="en-GB" sz="1400" dirty="0">
                  <a:solidFill>
                    <a:schemeClr val="bg1"/>
                  </a:solidFill>
                </a:rPr>
                <a:t>’ and select the </a:t>
              </a:r>
              <a:r>
                <a:rPr lang="en-GB" sz="1400" b="1" dirty="0">
                  <a:solidFill>
                    <a:schemeClr val="bg1"/>
                  </a:solidFill>
                </a:rPr>
                <a:t>first effect </a:t>
              </a:r>
              <a:r>
                <a:rPr lang="en-GB" sz="1400" dirty="0">
                  <a:solidFill>
                    <a:schemeClr val="bg1"/>
                  </a:solidFill>
                </a:rPr>
                <a:t>on the </a:t>
              </a:r>
              <a:r>
                <a:rPr lang="en-GB" sz="1400" b="1" dirty="0">
                  <a:solidFill>
                    <a:schemeClr val="bg1"/>
                  </a:solidFill>
                </a:rPr>
                <a:t>second row</a:t>
              </a:r>
              <a:r>
                <a:rPr lang="en-GB" sz="1400" dirty="0">
                  <a:solidFill>
                    <a:schemeClr val="bg1"/>
                  </a:solidFill>
                </a:rPr>
                <a:t>. </a:t>
              </a:r>
              <a:br>
                <a:rPr lang="en-GB" sz="1400" dirty="0">
                  <a:solidFill>
                    <a:schemeClr val="bg1"/>
                  </a:solidFill>
                </a:rPr>
              </a:br>
              <a:r>
                <a:rPr lang="en-GB" sz="1400" dirty="0">
                  <a:solidFill>
                    <a:schemeClr val="bg1"/>
                  </a:solidFill>
                </a:rPr>
                <a:t>The effect should be named </a:t>
              </a:r>
              <a:br>
                <a:rPr lang="en-GB" sz="1400" dirty="0">
                  <a:solidFill>
                    <a:schemeClr val="bg1"/>
                  </a:solidFill>
                </a:rPr>
              </a:br>
              <a:r>
                <a:rPr lang="en-GB" sz="1400" dirty="0">
                  <a:solidFill>
                    <a:schemeClr val="bg1"/>
                  </a:solidFill>
                </a:rPr>
                <a:t>‘</a:t>
              </a:r>
              <a:r>
                <a:rPr lang="en-GB" sz="1400" b="1" dirty="0">
                  <a:solidFill>
                    <a:schemeClr val="bg1"/>
                  </a:solidFill>
                </a:rPr>
                <a:t>Blue-</a:t>
              </a:r>
              <a:r>
                <a:rPr lang="en-GB" sz="1400" b="1" dirty="0" err="1">
                  <a:solidFill>
                    <a:schemeClr val="bg1"/>
                  </a:solidFill>
                </a:rPr>
                <a:t>gray</a:t>
              </a:r>
              <a:r>
                <a:rPr lang="en-GB" sz="1400" b="1" dirty="0">
                  <a:solidFill>
                    <a:schemeClr val="bg1"/>
                  </a:solidFill>
                </a:rPr>
                <a:t>, Text </a:t>
              </a:r>
              <a:r>
                <a:rPr lang="en-GB" sz="1400" b="1" dirty="0" err="1">
                  <a:solidFill>
                    <a:schemeClr val="bg1"/>
                  </a:solidFill>
                </a:rPr>
                <a:t>color</a:t>
              </a:r>
              <a:r>
                <a:rPr lang="en-GB" sz="1400" b="1" dirty="0">
                  <a:solidFill>
                    <a:schemeClr val="bg1"/>
                  </a:solidFill>
                </a:rPr>
                <a:t> 2 Dark</a:t>
              </a:r>
              <a:r>
                <a:rPr lang="en-GB" sz="1400" dirty="0">
                  <a:solidFill>
                    <a:schemeClr val="bg1"/>
                  </a:solidFill>
                </a:rPr>
                <a:t>’ when hovered over.</a:t>
              </a:r>
              <a:endParaRPr lang="en-GB" sz="1400" kern="1200" baseline="0" dirty="0">
                <a:solidFill>
                  <a:schemeClr val="bg1"/>
                </a:solidFill>
                <a:latin typeface="+mn-lt"/>
                <a:ea typeface="+mn-ea"/>
                <a:cs typeface="+mn-cs"/>
              </a:endParaRPr>
            </a:p>
          </p:txBody>
        </p:sp>
        <p:pic>
          <p:nvPicPr>
            <p:cNvPr id="10" name="Picture 9"/>
            <p:cNvPicPr>
              <a:picLocks noChangeAspect="1"/>
            </p:cNvPicPr>
            <p:nvPr userDrawn="1"/>
          </p:nvPicPr>
          <p:blipFill>
            <a:blip r:embed="rId2"/>
            <a:stretch>
              <a:fillRect/>
            </a:stretch>
          </p:blipFill>
          <p:spPr>
            <a:xfrm>
              <a:off x="-1663562" y="3881611"/>
              <a:ext cx="381000" cy="381000"/>
            </a:xfrm>
            <a:prstGeom prst="rect">
              <a:avLst/>
            </a:prstGeom>
          </p:spPr>
        </p:pic>
      </p:grpSp>
    </p:spTree>
    <p:extLst>
      <p:ext uri="{BB962C8B-B14F-4D97-AF65-F5344CB8AC3E}">
        <p14:creationId xmlns:p14="http://schemas.microsoft.com/office/powerpoint/2010/main" val="2370833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s page_Standard">
    <p:spTree>
      <p:nvGrpSpPr>
        <p:cNvPr id="1" name=""/>
        <p:cNvGrpSpPr/>
        <p:nvPr/>
      </p:nvGrpSpPr>
      <p:grpSpPr>
        <a:xfrm>
          <a:off x="0" y="0"/>
          <a:ext cx="0" cy="0"/>
          <a:chOff x="0" y="0"/>
          <a:chExt cx="0" cy="0"/>
        </a:xfrm>
      </p:grpSpPr>
      <p:grpSp>
        <p:nvGrpSpPr>
          <p:cNvPr id="20" name="Group 19"/>
          <p:cNvGrpSpPr/>
          <p:nvPr userDrawn="1"/>
        </p:nvGrpSpPr>
        <p:grpSpPr>
          <a:xfrm>
            <a:off x="1686271" y="780833"/>
            <a:ext cx="2553536" cy="678284"/>
            <a:chOff x="5618191" y="780833"/>
            <a:chExt cx="2553536" cy="678284"/>
          </a:xfrm>
        </p:grpSpPr>
        <p:cxnSp>
          <p:nvCxnSpPr>
            <p:cNvPr id="21" name="Straight Connector 20"/>
            <p:cNvCxnSpPr/>
            <p:nvPr userDrawn="1"/>
          </p:nvCxnSpPr>
          <p:spPr>
            <a:xfrm>
              <a:off x="5641340" y="1459117"/>
              <a:ext cx="1260000"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5618191" y="780833"/>
              <a:ext cx="2553536" cy="576183"/>
            </a:xfrm>
            <a:prstGeom prst="rect">
              <a:avLst/>
            </a:prstGeom>
            <a:noFill/>
          </p:spPr>
          <p:txBody>
            <a:bodyPr wrap="square" lIns="0" tIns="0" rIns="0" bIns="0" rtlCol="0">
              <a:spAutoFit/>
            </a:bodyPr>
            <a:lstStyle/>
            <a:p>
              <a:pPr>
                <a:lnSpc>
                  <a:spcPct val="110000"/>
                </a:lnSpc>
                <a:spcAft>
                  <a:spcPts val="600"/>
                </a:spcAft>
              </a:pPr>
              <a:r>
                <a:rPr lang="en-GB" sz="3600" b="1" dirty="0">
                  <a:solidFill>
                    <a:schemeClr val="tx2"/>
                  </a:solidFill>
                  <a:latin typeface="+mj-lt"/>
                </a:rPr>
                <a:t>Contents</a:t>
              </a:r>
            </a:p>
          </p:txBody>
        </p:sp>
      </p:grpSp>
      <p:sp>
        <p:nvSpPr>
          <p:cNvPr id="6" name="Freeform 5"/>
          <p:cNvSpPr>
            <a:spLocks noEditPoints="1"/>
          </p:cNvSpPr>
          <p:nvPr userDrawn="1"/>
        </p:nvSpPr>
        <p:spPr bwMode="auto">
          <a:xfrm>
            <a:off x="7826929" y="1773238"/>
            <a:ext cx="3403214" cy="3401330"/>
          </a:xfrm>
          <a:custGeom>
            <a:avLst/>
            <a:gdLst>
              <a:gd name="T0" fmla="*/ 380 w 760"/>
              <a:gd name="T1" fmla="*/ 539 h 759"/>
              <a:gd name="T2" fmla="*/ 222 w 760"/>
              <a:gd name="T3" fmla="*/ 393 h 759"/>
              <a:gd name="T4" fmla="*/ 538 w 760"/>
              <a:gd name="T5" fmla="*/ 393 h 759"/>
              <a:gd name="T6" fmla="*/ 380 w 760"/>
              <a:gd name="T7" fmla="*/ 539 h 759"/>
              <a:gd name="T8" fmla="*/ 380 w 760"/>
              <a:gd name="T9" fmla="*/ 194 h 759"/>
              <a:gd name="T10" fmla="*/ 194 w 760"/>
              <a:gd name="T11" fmla="*/ 366 h 759"/>
              <a:gd name="T12" fmla="*/ 110 w 760"/>
              <a:gd name="T13" fmla="*/ 366 h 759"/>
              <a:gd name="T14" fmla="*/ 375 w 760"/>
              <a:gd name="T15" fmla="*/ 115 h 759"/>
              <a:gd name="T16" fmla="*/ 562 w 760"/>
              <a:gd name="T17" fmla="*/ 192 h 759"/>
              <a:gd name="T18" fmla="*/ 581 w 760"/>
              <a:gd name="T19" fmla="*/ 192 h 759"/>
              <a:gd name="T20" fmla="*/ 599 w 760"/>
              <a:gd name="T21" fmla="*/ 192 h 759"/>
              <a:gd name="T22" fmla="*/ 375 w 760"/>
              <a:gd name="T23" fmla="*/ 88 h 759"/>
              <a:gd name="T24" fmla="*/ 83 w 760"/>
              <a:gd name="T25" fmla="*/ 366 h 759"/>
              <a:gd name="T26" fmla="*/ 28 w 760"/>
              <a:gd name="T27" fmla="*/ 366 h 759"/>
              <a:gd name="T28" fmla="*/ 380 w 760"/>
              <a:gd name="T29" fmla="*/ 27 h 759"/>
              <a:gd name="T30" fmla="*/ 732 w 760"/>
              <a:gd name="T31" fmla="*/ 366 h 759"/>
              <a:gd name="T32" fmla="*/ 566 w 760"/>
              <a:gd name="T33" fmla="*/ 366 h 759"/>
              <a:gd name="T34" fmla="*/ 380 w 760"/>
              <a:gd name="T35" fmla="*/ 194 h 759"/>
              <a:gd name="T36" fmla="*/ 222 w 760"/>
              <a:gd name="T37" fmla="*/ 366 h 759"/>
              <a:gd name="T38" fmla="*/ 380 w 760"/>
              <a:gd name="T39" fmla="*/ 221 h 759"/>
              <a:gd name="T40" fmla="*/ 538 w 760"/>
              <a:gd name="T41" fmla="*/ 366 h 759"/>
              <a:gd name="T42" fmla="*/ 222 w 760"/>
              <a:gd name="T43" fmla="*/ 366 h 759"/>
              <a:gd name="T44" fmla="*/ 759 w 760"/>
              <a:gd name="T45" fmla="*/ 366 h 759"/>
              <a:gd name="T46" fmla="*/ 380 w 760"/>
              <a:gd name="T47" fmla="*/ 0 h 759"/>
              <a:gd name="T48" fmla="*/ 0 w 760"/>
              <a:gd name="T49" fmla="*/ 380 h 759"/>
              <a:gd name="T50" fmla="*/ 380 w 760"/>
              <a:gd name="T51" fmla="*/ 759 h 759"/>
              <a:gd name="T52" fmla="*/ 641 w 760"/>
              <a:gd name="T53" fmla="*/ 655 h 759"/>
              <a:gd name="T54" fmla="*/ 632 w 760"/>
              <a:gd name="T55" fmla="*/ 645 h 759"/>
              <a:gd name="T56" fmla="*/ 623 w 760"/>
              <a:gd name="T57" fmla="*/ 635 h 759"/>
              <a:gd name="T58" fmla="*/ 380 w 760"/>
              <a:gd name="T59" fmla="*/ 732 h 759"/>
              <a:gd name="T60" fmla="*/ 28 w 760"/>
              <a:gd name="T61" fmla="*/ 393 h 759"/>
              <a:gd name="T62" fmla="*/ 83 w 760"/>
              <a:gd name="T63" fmla="*/ 393 h 759"/>
              <a:gd name="T64" fmla="*/ 375 w 760"/>
              <a:gd name="T65" fmla="*/ 673 h 759"/>
              <a:gd name="T66" fmla="*/ 582 w 760"/>
              <a:gd name="T67" fmla="*/ 588 h 759"/>
              <a:gd name="T68" fmla="*/ 565 w 760"/>
              <a:gd name="T69" fmla="*/ 569 h 759"/>
              <a:gd name="T70" fmla="*/ 562 w 760"/>
              <a:gd name="T71" fmla="*/ 569 h 759"/>
              <a:gd name="T72" fmla="*/ 375 w 760"/>
              <a:gd name="T73" fmla="*/ 646 h 759"/>
              <a:gd name="T74" fmla="*/ 110 w 760"/>
              <a:gd name="T75" fmla="*/ 393 h 759"/>
              <a:gd name="T76" fmla="*/ 194 w 760"/>
              <a:gd name="T77" fmla="*/ 393 h 759"/>
              <a:gd name="T78" fmla="*/ 380 w 760"/>
              <a:gd name="T79" fmla="*/ 566 h 759"/>
              <a:gd name="T80" fmla="*/ 566 w 760"/>
              <a:gd name="T81" fmla="*/ 393 h 759"/>
              <a:gd name="T82" fmla="*/ 760 w 760"/>
              <a:gd name="T83" fmla="*/ 393 h 759"/>
              <a:gd name="T84" fmla="*/ 760 w 760"/>
              <a:gd name="T85" fmla="*/ 366 h 759"/>
              <a:gd name="T86" fmla="*/ 759 w 760"/>
              <a:gd name="T87" fmla="*/ 366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0" h="759">
                <a:moveTo>
                  <a:pt x="380" y="539"/>
                </a:moveTo>
                <a:cubicBezTo>
                  <a:pt x="297" y="539"/>
                  <a:pt x="228" y="475"/>
                  <a:pt x="222" y="393"/>
                </a:cubicBezTo>
                <a:cubicBezTo>
                  <a:pt x="538" y="393"/>
                  <a:pt x="538" y="393"/>
                  <a:pt x="538" y="393"/>
                </a:cubicBezTo>
                <a:cubicBezTo>
                  <a:pt x="531" y="475"/>
                  <a:pt x="463" y="539"/>
                  <a:pt x="380" y="539"/>
                </a:cubicBezTo>
                <a:moveTo>
                  <a:pt x="380" y="194"/>
                </a:moveTo>
                <a:cubicBezTo>
                  <a:pt x="282" y="194"/>
                  <a:pt x="201" y="270"/>
                  <a:pt x="194" y="366"/>
                </a:cubicBezTo>
                <a:cubicBezTo>
                  <a:pt x="110" y="366"/>
                  <a:pt x="110" y="366"/>
                  <a:pt x="110" y="366"/>
                </a:cubicBezTo>
                <a:cubicBezTo>
                  <a:pt x="118" y="226"/>
                  <a:pt x="234" y="115"/>
                  <a:pt x="375" y="115"/>
                </a:cubicBezTo>
                <a:cubicBezTo>
                  <a:pt x="448" y="115"/>
                  <a:pt x="514" y="144"/>
                  <a:pt x="562" y="192"/>
                </a:cubicBezTo>
                <a:cubicBezTo>
                  <a:pt x="581" y="192"/>
                  <a:pt x="581" y="192"/>
                  <a:pt x="581" y="192"/>
                </a:cubicBezTo>
                <a:cubicBezTo>
                  <a:pt x="599" y="192"/>
                  <a:pt x="599" y="192"/>
                  <a:pt x="599" y="192"/>
                </a:cubicBezTo>
                <a:cubicBezTo>
                  <a:pt x="545" y="128"/>
                  <a:pt x="465" y="88"/>
                  <a:pt x="375" y="88"/>
                </a:cubicBezTo>
                <a:cubicBezTo>
                  <a:pt x="219" y="88"/>
                  <a:pt x="91" y="211"/>
                  <a:pt x="83" y="366"/>
                </a:cubicBezTo>
                <a:cubicBezTo>
                  <a:pt x="28" y="366"/>
                  <a:pt x="28" y="366"/>
                  <a:pt x="28" y="366"/>
                </a:cubicBezTo>
                <a:cubicBezTo>
                  <a:pt x="35" y="178"/>
                  <a:pt x="190" y="27"/>
                  <a:pt x="380" y="27"/>
                </a:cubicBezTo>
                <a:cubicBezTo>
                  <a:pt x="570" y="27"/>
                  <a:pt x="725" y="178"/>
                  <a:pt x="732" y="366"/>
                </a:cubicBezTo>
                <a:cubicBezTo>
                  <a:pt x="566" y="366"/>
                  <a:pt x="566" y="366"/>
                  <a:pt x="566" y="366"/>
                </a:cubicBezTo>
                <a:cubicBezTo>
                  <a:pt x="559" y="270"/>
                  <a:pt x="478" y="194"/>
                  <a:pt x="380" y="194"/>
                </a:cubicBezTo>
                <a:moveTo>
                  <a:pt x="222" y="366"/>
                </a:moveTo>
                <a:cubicBezTo>
                  <a:pt x="228" y="285"/>
                  <a:pt x="297" y="221"/>
                  <a:pt x="380" y="221"/>
                </a:cubicBezTo>
                <a:cubicBezTo>
                  <a:pt x="463" y="221"/>
                  <a:pt x="531" y="285"/>
                  <a:pt x="538" y="366"/>
                </a:cubicBezTo>
                <a:lnTo>
                  <a:pt x="222" y="366"/>
                </a:lnTo>
                <a:close/>
                <a:moveTo>
                  <a:pt x="759" y="366"/>
                </a:moveTo>
                <a:cubicBezTo>
                  <a:pt x="752" y="163"/>
                  <a:pt x="585" y="0"/>
                  <a:pt x="380" y="0"/>
                </a:cubicBezTo>
                <a:cubicBezTo>
                  <a:pt x="171" y="0"/>
                  <a:pt x="0" y="170"/>
                  <a:pt x="0" y="380"/>
                </a:cubicBezTo>
                <a:cubicBezTo>
                  <a:pt x="0" y="589"/>
                  <a:pt x="171" y="759"/>
                  <a:pt x="380" y="759"/>
                </a:cubicBezTo>
                <a:cubicBezTo>
                  <a:pt x="481" y="759"/>
                  <a:pt x="573" y="720"/>
                  <a:pt x="641" y="655"/>
                </a:cubicBezTo>
                <a:cubicBezTo>
                  <a:pt x="632" y="645"/>
                  <a:pt x="632" y="645"/>
                  <a:pt x="632" y="645"/>
                </a:cubicBezTo>
                <a:cubicBezTo>
                  <a:pt x="623" y="635"/>
                  <a:pt x="623" y="635"/>
                  <a:pt x="623" y="635"/>
                </a:cubicBezTo>
                <a:cubicBezTo>
                  <a:pt x="560" y="695"/>
                  <a:pt x="474" y="732"/>
                  <a:pt x="380" y="732"/>
                </a:cubicBezTo>
                <a:cubicBezTo>
                  <a:pt x="190" y="732"/>
                  <a:pt x="35" y="581"/>
                  <a:pt x="28" y="393"/>
                </a:cubicBezTo>
                <a:cubicBezTo>
                  <a:pt x="83" y="393"/>
                  <a:pt x="83" y="393"/>
                  <a:pt x="83" y="393"/>
                </a:cubicBezTo>
                <a:cubicBezTo>
                  <a:pt x="90" y="549"/>
                  <a:pt x="218" y="673"/>
                  <a:pt x="375" y="673"/>
                </a:cubicBezTo>
                <a:cubicBezTo>
                  <a:pt x="456" y="673"/>
                  <a:pt x="529" y="641"/>
                  <a:pt x="582" y="588"/>
                </a:cubicBezTo>
                <a:cubicBezTo>
                  <a:pt x="565" y="569"/>
                  <a:pt x="565" y="569"/>
                  <a:pt x="565" y="569"/>
                </a:cubicBezTo>
                <a:cubicBezTo>
                  <a:pt x="562" y="569"/>
                  <a:pt x="562" y="569"/>
                  <a:pt x="562" y="569"/>
                </a:cubicBezTo>
                <a:cubicBezTo>
                  <a:pt x="514" y="617"/>
                  <a:pt x="448" y="646"/>
                  <a:pt x="375" y="646"/>
                </a:cubicBezTo>
                <a:cubicBezTo>
                  <a:pt x="233" y="646"/>
                  <a:pt x="117" y="534"/>
                  <a:pt x="110" y="393"/>
                </a:cubicBezTo>
                <a:cubicBezTo>
                  <a:pt x="194" y="393"/>
                  <a:pt x="194" y="393"/>
                  <a:pt x="194" y="393"/>
                </a:cubicBezTo>
                <a:cubicBezTo>
                  <a:pt x="201" y="490"/>
                  <a:pt x="282" y="566"/>
                  <a:pt x="380" y="566"/>
                </a:cubicBezTo>
                <a:cubicBezTo>
                  <a:pt x="478" y="566"/>
                  <a:pt x="559" y="490"/>
                  <a:pt x="566" y="393"/>
                </a:cubicBezTo>
                <a:cubicBezTo>
                  <a:pt x="760" y="393"/>
                  <a:pt x="760" y="393"/>
                  <a:pt x="760" y="393"/>
                </a:cubicBezTo>
                <a:cubicBezTo>
                  <a:pt x="760" y="366"/>
                  <a:pt x="760" y="366"/>
                  <a:pt x="760" y="366"/>
                </a:cubicBezTo>
                <a:lnTo>
                  <a:pt x="759" y="366"/>
                </a:lnTo>
                <a:close/>
              </a:path>
            </a:pathLst>
          </a:custGeom>
          <a:noFill/>
          <a:ln w="1270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79392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_Standard">
    <p:spTree>
      <p:nvGrpSpPr>
        <p:cNvPr id="1" name=""/>
        <p:cNvGrpSpPr/>
        <p:nvPr/>
      </p:nvGrpSpPr>
      <p:grpSpPr>
        <a:xfrm>
          <a:off x="0" y="0"/>
          <a:ext cx="0" cy="0"/>
          <a:chOff x="0" y="0"/>
          <a:chExt cx="0" cy="0"/>
        </a:xfrm>
      </p:grpSpPr>
      <p:grpSp>
        <p:nvGrpSpPr>
          <p:cNvPr id="20" name="Group 19"/>
          <p:cNvGrpSpPr/>
          <p:nvPr userDrawn="1"/>
        </p:nvGrpSpPr>
        <p:grpSpPr>
          <a:xfrm>
            <a:off x="1686271" y="780833"/>
            <a:ext cx="2553536" cy="684321"/>
            <a:chOff x="5618191" y="780833"/>
            <a:chExt cx="2553536" cy="684321"/>
          </a:xfrm>
        </p:grpSpPr>
        <p:cxnSp>
          <p:nvCxnSpPr>
            <p:cNvPr id="21" name="Straight Connector 20"/>
            <p:cNvCxnSpPr/>
            <p:nvPr userDrawn="1"/>
          </p:nvCxnSpPr>
          <p:spPr>
            <a:xfrm>
              <a:off x="5641340" y="1459117"/>
              <a:ext cx="1260000" cy="6037"/>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userDrawn="1"/>
          </p:nvSpPr>
          <p:spPr>
            <a:xfrm>
              <a:off x="5618191" y="780833"/>
              <a:ext cx="2553536" cy="576183"/>
            </a:xfrm>
            <a:prstGeom prst="rect">
              <a:avLst/>
            </a:prstGeom>
            <a:noFill/>
          </p:spPr>
          <p:txBody>
            <a:bodyPr wrap="square" lIns="0" tIns="0" rIns="0" bIns="0" rtlCol="0">
              <a:spAutoFit/>
            </a:bodyPr>
            <a:lstStyle/>
            <a:p>
              <a:pPr>
                <a:lnSpc>
                  <a:spcPct val="110000"/>
                </a:lnSpc>
                <a:spcAft>
                  <a:spcPts val="600"/>
                </a:spcAft>
              </a:pPr>
              <a:r>
                <a:rPr lang="en-GB" sz="3600" b="1" i="0" dirty="0">
                  <a:solidFill>
                    <a:schemeClr val="tx2"/>
                  </a:solidFill>
                  <a:latin typeface="Calibri" panose="020F0502020204030204" pitchFamily="34" charset="0"/>
                </a:rPr>
                <a:t>Contents</a:t>
              </a:r>
            </a:p>
          </p:txBody>
        </p:sp>
      </p:grpSp>
      <p:sp>
        <p:nvSpPr>
          <p:cNvPr id="6" name="Freeform 5"/>
          <p:cNvSpPr>
            <a:spLocks noEditPoints="1"/>
          </p:cNvSpPr>
          <p:nvPr userDrawn="1"/>
        </p:nvSpPr>
        <p:spPr bwMode="auto">
          <a:xfrm>
            <a:off x="7826929" y="1773238"/>
            <a:ext cx="3403214" cy="3401330"/>
          </a:xfrm>
          <a:custGeom>
            <a:avLst/>
            <a:gdLst>
              <a:gd name="T0" fmla="*/ 380 w 760"/>
              <a:gd name="T1" fmla="*/ 539 h 759"/>
              <a:gd name="T2" fmla="*/ 222 w 760"/>
              <a:gd name="T3" fmla="*/ 393 h 759"/>
              <a:gd name="T4" fmla="*/ 538 w 760"/>
              <a:gd name="T5" fmla="*/ 393 h 759"/>
              <a:gd name="T6" fmla="*/ 380 w 760"/>
              <a:gd name="T7" fmla="*/ 539 h 759"/>
              <a:gd name="T8" fmla="*/ 380 w 760"/>
              <a:gd name="T9" fmla="*/ 194 h 759"/>
              <a:gd name="T10" fmla="*/ 194 w 760"/>
              <a:gd name="T11" fmla="*/ 366 h 759"/>
              <a:gd name="T12" fmla="*/ 110 w 760"/>
              <a:gd name="T13" fmla="*/ 366 h 759"/>
              <a:gd name="T14" fmla="*/ 375 w 760"/>
              <a:gd name="T15" fmla="*/ 115 h 759"/>
              <a:gd name="T16" fmla="*/ 562 w 760"/>
              <a:gd name="T17" fmla="*/ 192 h 759"/>
              <a:gd name="T18" fmla="*/ 581 w 760"/>
              <a:gd name="T19" fmla="*/ 192 h 759"/>
              <a:gd name="T20" fmla="*/ 599 w 760"/>
              <a:gd name="T21" fmla="*/ 192 h 759"/>
              <a:gd name="T22" fmla="*/ 375 w 760"/>
              <a:gd name="T23" fmla="*/ 88 h 759"/>
              <a:gd name="T24" fmla="*/ 83 w 760"/>
              <a:gd name="T25" fmla="*/ 366 h 759"/>
              <a:gd name="T26" fmla="*/ 28 w 760"/>
              <a:gd name="T27" fmla="*/ 366 h 759"/>
              <a:gd name="T28" fmla="*/ 380 w 760"/>
              <a:gd name="T29" fmla="*/ 27 h 759"/>
              <a:gd name="T30" fmla="*/ 732 w 760"/>
              <a:gd name="T31" fmla="*/ 366 h 759"/>
              <a:gd name="T32" fmla="*/ 566 w 760"/>
              <a:gd name="T33" fmla="*/ 366 h 759"/>
              <a:gd name="T34" fmla="*/ 380 w 760"/>
              <a:gd name="T35" fmla="*/ 194 h 759"/>
              <a:gd name="T36" fmla="*/ 222 w 760"/>
              <a:gd name="T37" fmla="*/ 366 h 759"/>
              <a:gd name="T38" fmla="*/ 380 w 760"/>
              <a:gd name="T39" fmla="*/ 221 h 759"/>
              <a:gd name="T40" fmla="*/ 538 w 760"/>
              <a:gd name="T41" fmla="*/ 366 h 759"/>
              <a:gd name="T42" fmla="*/ 222 w 760"/>
              <a:gd name="T43" fmla="*/ 366 h 759"/>
              <a:gd name="T44" fmla="*/ 759 w 760"/>
              <a:gd name="T45" fmla="*/ 366 h 759"/>
              <a:gd name="T46" fmla="*/ 380 w 760"/>
              <a:gd name="T47" fmla="*/ 0 h 759"/>
              <a:gd name="T48" fmla="*/ 0 w 760"/>
              <a:gd name="T49" fmla="*/ 380 h 759"/>
              <a:gd name="T50" fmla="*/ 380 w 760"/>
              <a:gd name="T51" fmla="*/ 759 h 759"/>
              <a:gd name="T52" fmla="*/ 641 w 760"/>
              <a:gd name="T53" fmla="*/ 655 h 759"/>
              <a:gd name="T54" fmla="*/ 632 w 760"/>
              <a:gd name="T55" fmla="*/ 645 h 759"/>
              <a:gd name="T56" fmla="*/ 623 w 760"/>
              <a:gd name="T57" fmla="*/ 635 h 759"/>
              <a:gd name="T58" fmla="*/ 380 w 760"/>
              <a:gd name="T59" fmla="*/ 732 h 759"/>
              <a:gd name="T60" fmla="*/ 28 w 760"/>
              <a:gd name="T61" fmla="*/ 393 h 759"/>
              <a:gd name="T62" fmla="*/ 83 w 760"/>
              <a:gd name="T63" fmla="*/ 393 h 759"/>
              <a:gd name="T64" fmla="*/ 375 w 760"/>
              <a:gd name="T65" fmla="*/ 673 h 759"/>
              <a:gd name="T66" fmla="*/ 582 w 760"/>
              <a:gd name="T67" fmla="*/ 588 h 759"/>
              <a:gd name="T68" fmla="*/ 565 w 760"/>
              <a:gd name="T69" fmla="*/ 569 h 759"/>
              <a:gd name="T70" fmla="*/ 562 w 760"/>
              <a:gd name="T71" fmla="*/ 569 h 759"/>
              <a:gd name="T72" fmla="*/ 375 w 760"/>
              <a:gd name="T73" fmla="*/ 646 h 759"/>
              <a:gd name="T74" fmla="*/ 110 w 760"/>
              <a:gd name="T75" fmla="*/ 393 h 759"/>
              <a:gd name="T76" fmla="*/ 194 w 760"/>
              <a:gd name="T77" fmla="*/ 393 h 759"/>
              <a:gd name="T78" fmla="*/ 380 w 760"/>
              <a:gd name="T79" fmla="*/ 566 h 759"/>
              <a:gd name="T80" fmla="*/ 566 w 760"/>
              <a:gd name="T81" fmla="*/ 393 h 759"/>
              <a:gd name="T82" fmla="*/ 760 w 760"/>
              <a:gd name="T83" fmla="*/ 393 h 759"/>
              <a:gd name="T84" fmla="*/ 760 w 760"/>
              <a:gd name="T85" fmla="*/ 366 h 759"/>
              <a:gd name="T86" fmla="*/ 759 w 760"/>
              <a:gd name="T87" fmla="*/ 366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0" h="759">
                <a:moveTo>
                  <a:pt x="380" y="539"/>
                </a:moveTo>
                <a:cubicBezTo>
                  <a:pt x="297" y="539"/>
                  <a:pt x="228" y="475"/>
                  <a:pt x="222" y="393"/>
                </a:cubicBezTo>
                <a:cubicBezTo>
                  <a:pt x="538" y="393"/>
                  <a:pt x="538" y="393"/>
                  <a:pt x="538" y="393"/>
                </a:cubicBezTo>
                <a:cubicBezTo>
                  <a:pt x="531" y="475"/>
                  <a:pt x="463" y="539"/>
                  <a:pt x="380" y="539"/>
                </a:cubicBezTo>
                <a:moveTo>
                  <a:pt x="380" y="194"/>
                </a:moveTo>
                <a:cubicBezTo>
                  <a:pt x="282" y="194"/>
                  <a:pt x="201" y="270"/>
                  <a:pt x="194" y="366"/>
                </a:cubicBezTo>
                <a:cubicBezTo>
                  <a:pt x="110" y="366"/>
                  <a:pt x="110" y="366"/>
                  <a:pt x="110" y="366"/>
                </a:cubicBezTo>
                <a:cubicBezTo>
                  <a:pt x="118" y="226"/>
                  <a:pt x="234" y="115"/>
                  <a:pt x="375" y="115"/>
                </a:cubicBezTo>
                <a:cubicBezTo>
                  <a:pt x="448" y="115"/>
                  <a:pt x="514" y="144"/>
                  <a:pt x="562" y="192"/>
                </a:cubicBezTo>
                <a:cubicBezTo>
                  <a:pt x="581" y="192"/>
                  <a:pt x="581" y="192"/>
                  <a:pt x="581" y="192"/>
                </a:cubicBezTo>
                <a:cubicBezTo>
                  <a:pt x="599" y="192"/>
                  <a:pt x="599" y="192"/>
                  <a:pt x="599" y="192"/>
                </a:cubicBezTo>
                <a:cubicBezTo>
                  <a:pt x="545" y="128"/>
                  <a:pt x="465" y="88"/>
                  <a:pt x="375" y="88"/>
                </a:cubicBezTo>
                <a:cubicBezTo>
                  <a:pt x="219" y="88"/>
                  <a:pt x="91" y="211"/>
                  <a:pt x="83" y="366"/>
                </a:cubicBezTo>
                <a:cubicBezTo>
                  <a:pt x="28" y="366"/>
                  <a:pt x="28" y="366"/>
                  <a:pt x="28" y="366"/>
                </a:cubicBezTo>
                <a:cubicBezTo>
                  <a:pt x="35" y="178"/>
                  <a:pt x="190" y="27"/>
                  <a:pt x="380" y="27"/>
                </a:cubicBezTo>
                <a:cubicBezTo>
                  <a:pt x="570" y="27"/>
                  <a:pt x="725" y="178"/>
                  <a:pt x="732" y="366"/>
                </a:cubicBezTo>
                <a:cubicBezTo>
                  <a:pt x="566" y="366"/>
                  <a:pt x="566" y="366"/>
                  <a:pt x="566" y="366"/>
                </a:cubicBezTo>
                <a:cubicBezTo>
                  <a:pt x="559" y="270"/>
                  <a:pt x="478" y="194"/>
                  <a:pt x="380" y="194"/>
                </a:cubicBezTo>
                <a:moveTo>
                  <a:pt x="222" y="366"/>
                </a:moveTo>
                <a:cubicBezTo>
                  <a:pt x="228" y="285"/>
                  <a:pt x="297" y="221"/>
                  <a:pt x="380" y="221"/>
                </a:cubicBezTo>
                <a:cubicBezTo>
                  <a:pt x="463" y="221"/>
                  <a:pt x="531" y="285"/>
                  <a:pt x="538" y="366"/>
                </a:cubicBezTo>
                <a:lnTo>
                  <a:pt x="222" y="366"/>
                </a:lnTo>
                <a:close/>
                <a:moveTo>
                  <a:pt x="759" y="366"/>
                </a:moveTo>
                <a:cubicBezTo>
                  <a:pt x="752" y="163"/>
                  <a:pt x="585" y="0"/>
                  <a:pt x="380" y="0"/>
                </a:cubicBezTo>
                <a:cubicBezTo>
                  <a:pt x="171" y="0"/>
                  <a:pt x="0" y="170"/>
                  <a:pt x="0" y="380"/>
                </a:cubicBezTo>
                <a:cubicBezTo>
                  <a:pt x="0" y="589"/>
                  <a:pt x="171" y="759"/>
                  <a:pt x="380" y="759"/>
                </a:cubicBezTo>
                <a:cubicBezTo>
                  <a:pt x="481" y="759"/>
                  <a:pt x="573" y="720"/>
                  <a:pt x="641" y="655"/>
                </a:cubicBezTo>
                <a:cubicBezTo>
                  <a:pt x="632" y="645"/>
                  <a:pt x="632" y="645"/>
                  <a:pt x="632" y="645"/>
                </a:cubicBezTo>
                <a:cubicBezTo>
                  <a:pt x="623" y="635"/>
                  <a:pt x="623" y="635"/>
                  <a:pt x="623" y="635"/>
                </a:cubicBezTo>
                <a:cubicBezTo>
                  <a:pt x="560" y="695"/>
                  <a:pt x="474" y="732"/>
                  <a:pt x="380" y="732"/>
                </a:cubicBezTo>
                <a:cubicBezTo>
                  <a:pt x="190" y="732"/>
                  <a:pt x="35" y="581"/>
                  <a:pt x="28" y="393"/>
                </a:cubicBezTo>
                <a:cubicBezTo>
                  <a:pt x="83" y="393"/>
                  <a:pt x="83" y="393"/>
                  <a:pt x="83" y="393"/>
                </a:cubicBezTo>
                <a:cubicBezTo>
                  <a:pt x="90" y="549"/>
                  <a:pt x="218" y="673"/>
                  <a:pt x="375" y="673"/>
                </a:cubicBezTo>
                <a:cubicBezTo>
                  <a:pt x="456" y="673"/>
                  <a:pt x="529" y="641"/>
                  <a:pt x="582" y="588"/>
                </a:cubicBezTo>
                <a:cubicBezTo>
                  <a:pt x="565" y="569"/>
                  <a:pt x="565" y="569"/>
                  <a:pt x="565" y="569"/>
                </a:cubicBezTo>
                <a:cubicBezTo>
                  <a:pt x="562" y="569"/>
                  <a:pt x="562" y="569"/>
                  <a:pt x="562" y="569"/>
                </a:cubicBezTo>
                <a:cubicBezTo>
                  <a:pt x="514" y="617"/>
                  <a:pt x="448" y="646"/>
                  <a:pt x="375" y="646"/>
                </a:cubicBezTo>
                <a:cubicBezTo>
                  <a:pt x="233" y="646"/>
                  <a:pt x="117" y="534"/>
                  <a:pt x="110" y="393"/>
                </a:cubicBezTo>
                <a:cubicBezTo>
                  <a:pt x="194" y="393"/>
                  <a:pt x="194" y="393"/>
                  <a:pt x="194" y="393"/>
                </a:cubicBezTo>
                <a:cubicBezTo>
                  <a:pt x="201" y="490"/>
                  <a:pt x="282" y="566"/>
                  <a:pt x="380" y="566"/>
                </a:cubicBezTo>
                <a:cubicBezTo>
                  <a:pt x="478" y="566"/>
                  <a:pt x="559" y="490"/>
                  <a:pt x="566" y="393"/>
                </a:cubicBezTo>
                <a:cubicBezTo>
                  <a:pt x="760" y="393"/>
                  <a:pt x="760" y="393"/>
                  <a:pt x="760" y="393"/>
                </a:cubicBezTo>
                <a:cubicBezTo>
                  <a:pt x="760" y="366"/>
                  <a:pt x="760" y="366"/>
                  <a:pt x="760" y="366"/>
                </a:cubicBezTo>
                <a:lnTo>
                  <a:pt x="759" y="366"/>
                </a:lnTo>
                <a:close/>
              </a:path>
            </a:pathLst>
          </a:custGeom>
          <a:noFill/>
          <a:ln w="1270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b="0" i="0" dirty="0">
              <a:latin typeface="Calibri Light" panose="020F0302020204030204" pitchFamily="34" charset="0"/>
            </a:endParaRPr>
          </a:p>
        </p:txBody>
      </p:sp>
    </p:spTree>
    <p:extLst>
      <p:ext uri="{BB962C8B-B14F-4D97-AF65-F5344CB8AC3E}">
        <p14:creationId xmlns:p14="http://schemas.microsoft.com/office/powerpoint/2010/main" val="7485597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page_Blue image">
    <p:bg>
      <p:bgPr>
        <a:blipFill dpi="0" rotWithShape="1">
          <a:blip r:embed="rId2">
            <a:duotone>
              <a:prstClr val="black"/>
              <a:schemeClr val="tx2">
                <a:tint val="45000"/>
                <a:satMod val="400000"/>
              </a:schemeClr>
            </a:duotone>
          </a:blip>
          <a:srcRect/>
          <a:stretch>
            <a:fillRect t="-9000" b="-9000"/>
          </a:stretch>
        </a:blipFill>
        <a:effectLst/>
      </p:bgPr>
    </p:bg>
    <p:spTree>
      <p:nvGrpSpPr>
        <p:cNvPr id="1" name=""/>
        <p:cNvGrpSpPr/>
        <p:nvPr/>
      </p:nvGrpSpPr>
      <p:grpSpPr>
        <a:xfrm>
          <a:off x="0" y="0"/>
          <a:ext cx="0" cy="0"/>
          <a:chOff x="0" y="0"/>
          <a:chExt cx="0" cy="0"/>
        </a:xfrm>
      </p:grpSpPr>
      <p:sp>
        <p:nvSpPr>
          <p:cNvPr id="10" name="TextBox 9"/>
          <p:cNvSpPr txBox="1"/>
          <p:nvPr userDrawn="1"/>
        </p:nvSpPr>
        <p:spPr>
          <a:xfrm>
            <a:off x="-3240000" y="0"/>
            <a:ext cx="3240000" cy="1694649"/>
          </a:xfrm>
          <a:prstGeom prst="rect">
            <a:avLst/>
          </a:prstGeom>
          <a:solidFill>
            <a:schemeClr val="tx1"/>
          </a:solidFill>
        </p:spPr>
        <p:txBody>
          <a:bodyPr wrap="square" lIns="180000" tIns="180000" rIns="180000" bIns="180000" rtlCol="0">
            <a:spAutoFit/>
          </a:bodyPr>
          <a:lstStyle/>
          <a:p>
            <a:pPr>
              <a:spcAft>
                <a:spcPts val="300"/>
              </a:spcAft>
            </a:pPr>
            <a:r>
              <a:rPr lang="en-GB" sz="1400" b="1" dirty="0">
                <a:solidFill>
                  <a:schemeClr val="bg1"/>
                </a:solidFill>
                <a:latin typeface="+mj-lt"/>
              </a:rPr>
              <a:t>To change background image:</a:t>
            </a:r>
          </a:p>
          <a:p>
            <a:pPr>
              <a:spcAft>
                <a:spcPts val="300"/>
              </a:spcAft>
            </a:pPr>
            <a:r>
              <a:rPr lang="en-GB" sz="1400" kern="1200" baseline="0" dirty="0">
                <a:solidFill>
                  <a:schemeClr val="bg1"/>
                </a:solidFill>
                <a:latin typeface="+mn-lt"/>
                <a:ea typeface="+mn-ea"/>
                <a:cs typeface="+mn-cs"/>
              </a:rPr>
              <a:t>Right click on slide &gt; </a:t>
            </a: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Click ‘Format background’ &gt; </a:t>
            </a: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Select ‘Picture or texture fill’ &gt; </a:t>
            </a: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Insert picture from ‘File…’ and insert desired photo.</a:t>
            </a:r>
          </a:p>
        </p:txBody>
      </p:sp>
      <p:sp>
        <p:nvSpPr>
          <p:cNvPr id="11" name="Rectangle 10"/>
          <p:cNvSpPr/>
          <p:nvPr userDrawn="1"/>
        </p:nvSpPr>
        <p:spPr>
          <a:xfrm>
            <a:off x="515939" y="0"/>
            <a:ext cx="11676062"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userDrawn="1"/>
        </p:nvCxnSpPr>
        <p:spPr>
          <a:xfrm>
            <a:off x="1891982" y="1973971"/>
            <a:ext cx="1260000"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0"/>
          </p:nvPr>
        </p:nvSpPr>
        <p:spPr>
          <a:xfrm>
            <a:off x="1892300" y="995356"/>
            <a:ext cx="9286211" cy="461665"/>
          </a:xfrm>
        </p:spPr>
        <p:txBody>
          <a:bodyPr wrap="square" anchor="b">
            <a:spAutoFit/>
          </a:bodyPr>
          <a:lstStyle>
            <a:lvl1pPr>
              <a:lnSpc>
                <a:spcPct val="100000"/>
              </a:lnSpc>
              <a:spcBef>
                <a:spcPts val="0"/>
              </a:spcBef>
              <a:spcAft>
                <a:spcPts val="0"/>
              </a:spcAft>
              <a:defRPr sz="3000">
                <a:solidFill>
                  <a:schemeClr val="bg1"/>
                </a:solidFill>
              </a:defRPr>
            </a:lvl1pPr>
          </a:lstStyle>
          <a:p>
            <a:pPr lvl="0"/>
            <a:r>
              <a:rPr lang="en-US"/>
              <a:t>Edit Master text styles</a:t>
            </a:r>
          </a:p>
        </p:txBody>
      </p:sp>
      <p:sp>
        <p:nvSpPr>
          <p:cNvPr id="15" name="Text Placeholder 2"/>
          <p:cNvSpPr>
            <a:spLocks noGrp="1"/>
          </p:cNvSpPr>
          <p:nvPr userDrawn="1">
            <p:ph type="body" sz="quarter" idx="11"/>
          </p:nvPr>
        </p:nvSpPr>
        <p:spPr>
          <a:xfrm>
            <a:off x="1892300" y="1457023"/>
            <a:ext cx="9286211" cy="338554"/>
          </a:xfrm>
        </p:spPr>
        <p:txBody>
          <a:bodyPr wrap="square">
            <a:spAutoFit/>
          </a:bodyPr>
          <a:lstStyle>
            <a:lvl1pPr>
              <a:lnSpc>
                <a:spcPct val="100000"/>
              </a:lnSpc>
              <a:spcBef>
                <a:spcPts val="0"/>
              </a:spcBef>
              <a:spcAft>
                <a:spcPts val="0"/>
              </a:spcAft>
              <a:defRPr sz="2200">
                <a:solidFill>
                  <a:schemeClr val="bg1"/>
                </a:solidFill>
                <a:latin typeface="+mn-lt"/>
              </a:defRPr>
            </a:lvl1pPr>
          </a:lstStyle>
          <a:p>
            <a:pPr lvl="0"/>
            <a:r>
              <a:rPr lang="en-US"/>
              <a:t>Edit Master text styles</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3750" y="6416676"/>
            <a:ext cx="954405" cy="233299"/>
          </a:xfrm>
          <a:prstGeom prst="rect">
            <a:avLst/>
          </a:prstGeom>
        </p:spPr>
      </p:pic>
      <p:grpSp>
        <p:nvGrpSpPr>
          <p:cNvPr id="2" name="Group 1"/>
          <p:cNvGrpSpPr/>
          <p:nvPr userDrawn="1"/>
        </p:nvGrpSpPr>
        <p:grpSpPr>
          <a:xfrm>
            <a:off x="-3240000" y="2019997"/>
            <a:ext cx="3240000" cy="3318171"/>
            <a:chOff x="-3240000" y="2019997"/>
            <a:chExt cx="3240000" cy="3318171"/>
          </a:xfrm>
        </p:grpSpPr>
        <p:sp>
          <p:nvSpPr>
            <p:cNvPr id="8" name="TextBox 7"/>
            <p:cNvSpPr txBox="1"/>
            <p:nvPr/>
          </p:nvSpPr>
          <p:spPr>
            <a:xfrm>
              <a:off x="-3240000" y="2019997"/>
              <a:ext cx="3240000" cy="3318171"/>
            </a:xfrm>
            <a:prstGeom prst="rect">
              <a:avLst/>
            </a:prstGeom>
            <a:solidFill>
              <a:schemeClr val="tx1"/>
            </a:solidFill>
          </p:spPr>
          <p:txBody>
            <a:bodyPr wrap="square" lIns="180000" tIns="180000" rIns="180000" bIns="180000" rtlCol="0">
              <a:spAutoFit/>
            </a:bodyPr>
            <a:lstStyle/>
            <a:p>
              <a:pPr>
                <a:spcAft>
                  <a:spcPts val="300"/>
                </a:spcAft>
              </a:pPr>
              <a:r>
                <a:rPr lang="en-GB" sz="1400" b="1" dirty="0">
                  <a:solidFill>
                    <a:schemeClr val="bg1"/>
                  </a:solidFill>
                  <a:latin typeface="+mj-lt"/>
                </a:rPr>
                <a:t>To give image a</a:t>
              </a:r>
              <a:r>
                <a:rPr lang="en-GB" sz="1400" b="1" baseline="0" dirty="0">
                  <a:solidFill>
                    <a:schemeClr val="bg1"/>
                  </a:solidFill>
                  <a:latin typeface="+mj-lt"/>
                </a:rPr>
                <a:t> BLUE effect</a:t>
              </a:r>
              <a:r>
                <a:rPr lang="en-GB" sz="1400" b="1" dirty="0">
                  <a:solidFill>
                    <a:schemeClr val="bg1"/>
                  </a:solidFill>
                  <a:latin typeface="+mj-lt"/>
                </a:rPr>
                <a:t>:</a:t>
              </a:r>
            </a:p>
            <a:p>
              <a:pPr>
                <a:spcAft>
                  <a:spcPts val="300"/>
                </a:spcAft>
              </a:pPr>
              <a:r>
                <a:rPr lang="en-GB" sz="1400" kern="1200" baseline="0" dirty="0">
                  <a:solidFill>
                    <a:schemeClr val="bg1"/>
                  </a:solidFill>
                  <a:latin typeface="+mn-lt"/>
                  <a:ea typeface="+mn-ea"/>
                  <a:cs typeface="+mn-cs"/>
                </a:rPr>
                <a:t>Right click on slide &gt; </a:t>
              </a:r>
            </a:p>
            <a:p>
              <a:pPr>
                <a:spcAft>
                  <a:spcPts val="300"/>
                </a:spcAft>
              </a:pP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Format Background &gt; </a:t>
              </a:r>
            </a:p>
            <a:p>
              <a:pPr>
                <a:spcAft>
                  <a:spcPts val="300"/>
                </a:spcAft>
              </a:pP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Click on this icon 	&gt;</a:t>
              </a:r>
            </a:p>
            <a:p>
              <a:pPr>
                <a:spcAft>
                  <a:spcPts val="300"/>
                </a:spcAft>
              </a:pPr>
              <a:br>
                <a:rPr lang="en-GB" sz="1400" dirty="0">
                  <a:solidFill>
                    <a:schemeClr val="bg1"/>
                  </a:solidFill>
                </a:rPr>
              </a:br>
              <a:r>
                <a:rPr lang="en-GB" sz="1400" dirty="0">
                  <a:solidFill>
                    <a:schemeClr val="bg1"/>
                  </a:solidFill>
                </a:rPr>
                <a:t>Under ‘Picture </a:t>
              </a:r>
              <a:r>
                <a:rPr lang="en-GB" sz="1400" dirty="0" err="1">
                  <a:solidFill>
                    <a:schemeClr val="bg1"/>
                  </a:solidFill>
                </a:rPr>
                <a:t>Color</a:t>
              </a:r>
              <a:r>
                <a:rPr lang="en-GB" sz="1400" dirty="0">
                  <a:solidFill>
                    <a:schemeClr val="bg1"/>
                  </a:solidFill>
                </a:rPr>
                <a:t>’ click onto the icon next to ‘</a:t>
              </a:r>
              <a:r>
                <a:rPr lang="en-GB" sz="1400" dirty="0" err="1">
                  <a:solidFill>
                    <a:schemeClr val="bg1"/>
                  </a:solidFill>
                </a:rPr>
                <a:t>Recolor</a:t>
              </a:r>
              <a:r>
                <a:rPr lang="en-GB" sz="1400" dirty="0">
                  <a:solidFill>
                    <a:schemeClr val="bg1"/>
                  </a:solidFill>
                </a:rPr>
                <a:t>’ and select the </a:t>
              </a:r>
              <a:r>
                <a:rPr lang="en-GB" sz="1400" b="1" dirty="0">
                  <a:solidFill>
                    <a:schemeClr val="bg1"/>
                  </a:solidFill>
                </a:rPr>
                <a:t>first effect </a:t>
              </a:r>
              <a:r>
                <a:rPr lang="en-GB" sz="1400" dirty="0">
                  <a:solidFill>
                    <a:schemeClr val="bg1"/>
                  </a:solidFill>
                </a:rPr>
                <a:t>on the </a:t>
              </a:r>
              <a:r>
                <a:rPr lang="en-GB" sz="1400" b="1" dirty="0">
                  <a:solidFill>
                    <a:schemeClr val="bg1"/>
                  </a:solidFill>
                </a:rPr>
                <a:t>second row</a:t>
              </a:r>
              <a:r>
                <a:rPr lang="en-GB" sz="1400" dirty="0">
                  <a:solidFill>
                    <a:schemeClr val="bg1"/>
                  </a:solidFill>
                </a:rPr>
                <a:t>. </a:t>
              </a:r>
              <a:br>
                <a:rPr lang="en-GB" sz="1400" dirty="0">
                  <a:solidFill>
                    <a:schemeClr val="bg1"/>
                  </a:solidFill>
                </a:rPr>
              </a:br>
              <a:r>
                <a:rPr lang="en-GB" sz="1400" dirty="0">
                  <a:solidFill>
                    <a:schemeClr val="bg1"/>
                  </a:solidFill>
                </a:rPr>
                <a:t>The effect should be named </a:t>
              </a:r>
              <a:br>
                <a:rPr lang="en-GB" sz="1400" dirty="0">
                  <a:solidFill>
                    <a:schemeClr val="bg1"/>
                  </a:solidFill>
                </a:rPr>
              </a:br>
              <a:r>
                <a:rPr lang="en-GB" sz="1400" dirty="0">
                  <a:solidFill>
                    <a:schemeClr val="bg1"/>
                  </a:solidFill>
                </a:rPr>
                <a:t>‘</a:t>
              </a:r>
              <a:r>
                <a:rPr lang="en-GB" sz="1400" b="1" dirty="0">
                  <a:solidFill>
                    <a:schemeClr val="bg1"/>
                  </a:solidFill>
                </a:rPr>
                <a:t>Blue-</a:t>
              </a:r>
              <a:r>
                <a:rPr lang="en-GB" sz="1400" b="1" dirty="0" err="1">
                  <a:solidFill>
                    <a:schemeClr val="bg1"/>
                  </a:solidFill>
                </a:rPr>
                <a:t>gray</a:t>
              </a:r>
              <a:r>
                <a:rPr lang="en-GB" sz="1400" b="1" dirty="0">
                  <a:solidFill>
                    <a:schemeClr val="bg1"/>
                  </a:solidFill>
                </a:rPr>
                <a:t>, Text </a:t>
              </a:r>
              <a:r>
                <a:rPr lang="en-GB" sz="1400" b="1" dirty="0" err="1">
                  <a:solidFill>
                    <a:schemeClr val="bg1"/>
                  </a:solidFill>
                </a:rPr>
                <a:t>color</a:t>
              </a:r>
              <a:r>
                <a:rPr lang="en-GB" sz="1400" b="1" dirty="0">
                  <a:solidFill>
                    <a:schemeClr val="bg1"/>
                  </a:solidFill>
                </a:rPr>
                <a:t> 2 Dark</a:t>
              </a:r>
              <a:r>
                <a:rPr lang="en-GB" sz="1400" dirty="0">
                  <a:solidFill>
                    <a:schemeClr val="bg1"/>
                  </a:solidFill>
                </a:rPr>
                <a:t>’ when hovered over.</a:t>
              </a:r>
              <a:endParaRPr lang="en-GB" sz="1400" kern="1200" baseline="0" dirty="0">
                <a:solidFill>
                  <a:schemeClr val="bg1"/>
                </a:solidFill>
                <a:latin typeface="+mn-lt"/>
                <a:ea typeface="+mn-ea"/>
                <a:cs typeface="+mn-cs"/>
              </a:endParaRPr>
            </a:p>
          </p:txBody>
        </p:sp>
        <p:pic>
          <p:nvPicPr>
            <p:cNvPr id="13" name="Picture 12"/>
            <p:cNvPicPr>
              <a:picLocks noChangeAspect="1"/>
            </p:cNvPicPr>
            <p:nvPr userDrawn="1"/>
          </p:nvPicPr>
          <p:blipFill>
            <a:blip r:embed="rId4"/>
            <a:stretch>
              <a:fillRect/>
            </a:stretch>
          </p:blipFill>
          <p:spPr>
            <a:xfrm>
              <a:off x="-1653402" y="3312651"/>
              <a:ext cx="381000" cy="381000"/>
            </a:xfrm>
            <a:prstGeom prst="rect">
              <a:avLst/>
            </a:prstGeom>
          </p:spPr>
        </p:pic>
      </p:grpSp>
    </p:spTree>
    <p:extLst>
      <p:ext uri="{BB962C8B-B14F-4D97-AF65-F5344CB8AC3E}">
        <p14:creationId xmlns:p14="http://schemas.microsoft.com/office/powerpoint/2010/main" val="1618073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page_Red image">
    <p:bg>
      <p:bgPr>
        <a:blipFill dpi="0" rotWithShape="1">
          <a:blip r:embed="rId2">
            <a:duotone>
              <a:prstClr val="black"/>
              <a:schemeClr val="accent1">
                <a:tint val="45000"/>
                <a:satMod val="400000"/>
              </a:schemeClr>
            </a:duotone>
          </a:blip>
          <a:srcRect/>
          <a:stretch>
            <a:fillRect t="-9000" b="-9000"/>
          </a:stretch>
        </a:blipFill>
        <a:effectLst/>
      </p:bgPr>
    </p:bg>
    <p:spTree>
      <p:nvGrpSpPr>
        <p:cNvPr id="1" name=""/>
        <p:cNvGrpSpPr/>
        <p:nvPr/>
      </p:nvGrpSpPr>
      <p:grpSpPr>
        <a:xfrm>
          <a:off x="0" y="0"/>
          <a:ext cx="0" cy="0"/>
          <a:chOff x="0" y="0"/>
          <a:chExt cx="0" cy="0"/>
        </a:xfrm>
      </p:grpSpPr>
      <p:sp>
        <p:nvSpPr>
          <p:cNvPr id="13" name="Rectangle 12"/>
          <p:cNvSpPr/>
          <p:nvPr userDrawn="1"/>
        </p:nvSpPr>
        <p:spPr>
          <a:xfrm>
            <a:off x="515939" y="0"/>
            <a:ext cx="11676062"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userDrawn="1"/>
        </p:nvCxnSpPr>
        <p:spPr>
          <a:xfrm>
            <a:off x="1891982" y="1973971"/>
            <a:ext cx="12600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1892300" y="995356"/>
            <a:ext cx="9286211" cy="461665"/>
          </a:xfrm>
        </p:spPr>
        <p:txBody>
          <a:bodyPr wrap="square" anchor="b">
            <a:spAutoFit/>
          </a:bodyPr>
          <a:lstStyle>
            <a:lvl1pPr>
              <a:lnSpc>
                <a:spcPct val="100000"/>
              </a:lnSpc>
              <a:spcBef>
                <a:spcPts val="0"/>
              </a:spcBef>
              <a:spcAft>
                <a:spcPts val="0"/>
              </a:spcAft>
              <a:defRPr sz="3000">
                <a:solidFill>
                  <a:schemeClr val="bg1"/>
                </a:solidFill>
              </a:defRPr>
            </a:lvl1pPr>
          </a:lstStyle>
          <a:p>
            <a:pPr lvl="0"/>
            <a:r>
              <a:rPr lang="en-US"/>
              <a:t>Edit Master text styles</a:t>
            </a:r>
          </a:p>
        </p:txBody>
      </p:sp>
      <p:sp>
        <p:nvSpPr>
          <p:cNvPr id="15" name="Text Placeholder 2"/>
          <p:cNvSpPr>
            <a:spLocks noGrp="1"/>
          </p:cNvSpPr>
          <p:nvPr>
            <p:ph type="body" sz="quarter" idx="11"/>
          </p:nvPr>
        </p:nvSpPr>
        <p:spPr>
          <a:xfrm>
            <a:off x="1892300" y="1457023"/>
            <a:ext cx="9286211" cy="338554"/>
          </a:xfrm>
        </p:spPr>
        <p:txBody>
          <a:bodyPr wrap="square">
            <a:spAutoFit/>
          </a:bodyPr>
          <a:lstStyle>
            <a:lvl1pPr>
              <a:lnSpc>
                <a:spcPct val="100000"/>
              </a:lnSpc>
              <a:spcBef>
                <a:spcPts val="0"/>
              </a:spcBef>
              <a:spcAft>
                <a:spcPts val="0"/>
              </a:spcAft>
              <a:defRPr sz="2200">
                <a:solidFill>
                  <a:schemeClr val="bg1"/>
                </a:solidFill>
                <a:latin typeface="+mn-lt"/>
              </a:defRPr>
            </a:lvl1pPr>
          </a:lstStyle>
          <a:p>
            <a:pPr lvl="0"/>
            <a:r>
              <a:rPr lang="en-US"/>
              <a:t>Edit Master text styles</a:t>
            </a:r>
          </a:p>
        </p:txBody>
      </p:sp>
      <p:grpSp>
        <p:nvGrpSpPr>
          <p:cNvPr id="2" name="Group 1"/>
          <p:cNvGrpSpPr/>
          <p:nvPr userDrawn="1"/>
        </p:nvGrpSpPr>
        <p:grpSpPr>
          <a:xfrm>
            <a:off x="-3240000" y="2019997"/>
            <a:ext cx="3240000" cy="3318171"/>
            <a:chOff x="-3240000" y="2019997"/>
            <a:chExt cx="3240000" cy="3318171"/>
          </a:xfrm>
        </p:grpSpPr>
        <p:sp>
          <p:nvSpPr>
            <p:cNvPr id="16" name="TextBox 15"/>
            <p:cNvSpPr txBox="1"/>
            <p:nvPr/>
          </p:nvSpPr>
          <p:spPr>
            <a:xfrm>
              <a:off x="-3240000" y="2019997"/>
              <a:ext cx="3240000" cy="3318171"/>
            </a:xfrm>
            <a:prstGeom prst="rect">
              <a:avLst/>
            </a:prstGeom>
            <a:solidFill>
              <a:schemeClr val="tx1"/>
            </a:solidFill>
          </p:spPr>
          <p:txBody>
            <a:bodyPr wrap="square" lIns="180000" tIns="180000" rIns="180000" bIns="180000" rtlCol="0">
              <a:spAutoFit/>
            </a:bodyPr>
            <a:lstStyle/>
            <a:p>
              <a:pPr>
                <a:spcAft>
                  <a:spcPts val="300"/>
                </a:spcAft>
              </a:pPr>
              <a:r>
                <a:rPr lang="en-GB" sz="1400" b="1" dirty="0">
                  <a:solidFill>
                    <a:schemeClr val="bg1"/>
                  </a:solidFill>
                  <a:latin typeface="+mj-lt"/>
                </a:rPr>
                <a:t>To give image a</a:t>
              </a:r>
              <a:r>
                <a:rPr lang="en-GB" sz="1400" b="1" baseline="0" dirty="0">
                  <a:solidFill>
                    <a:schemeClr val="bg1"/>
                  </a:solidFill>
                  <a:latin typeface="+mj-lt"/>
                </a:rPr>
                <a:t> RED effect</a:t>
              </a:r>
              <a:r>
                <a:rPr lang="en-GB" sz="1400" b="1" dirty="0">
                  <a:solidFill>
                    <a:schemeClr val="bg1"/>
                  </a:solidFill>
                  <a:latin typeface="+mj-lt"/>
                </a:rPr>
                <a:t>:</a:t>
              </a:r>
            </a:p>
            <a:p>
              <a:pPr>
                <a:spcAft>
                  <a:spcPts val="300"/>
                </a:spcAft>
              </a:pPr>
              <a:r>
                <a:rPr lang="en-GB" sz="1400" kern="1200" baseline="0" dirty="0">
                  <a:solidFill>
                    <a:schemeClr val="bg1"/>
                  </a:solidFill>
                  <a:latin typeface="+mn-lt"/>
                  <a:ea typeface="+mn-ea"/>
                  <a:cs typeface="+mn-cs"/>
                </a:rPr>
                <a:t>Right click on slide &gt; </a:t>
              </a:r>
            </a:p>
            <a:p>
              <a:pPr>
                <a:spcAft>
                  <a:spcPts val="300"/>
                </a:spcAft>
              </a:pP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Format Background &gt; </a:t>
              </a:r>
            </a:p>
            <a:p>
              <a:pPr>
                <a:spcAft>
                  <a:spcPts val="300"/>
                </a:spcAft>
              </a:pP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Click on this icon 	&gt;</a:t>
              </a:r>
            </a:p>
            <a:p>
              <a:pPr>
                <a:spcAft>
                  <a:spcPts val="300"/>
                </a:spcAft>
              </a:pPr>
              <a:br>
                <a:rPr lang="en-GB" sz="1400" dirty="0">
                  <a:solidFill>
                    <a:schemeClr val="bg1"/>
                  </a:solidFill>
                </a:rPr>
              </a:br>
              <a:r>
                <a:rPr lang="en-GB" sz="1400" dirty="0">
                  <a:solidFill>
                    <a:schemeClr val="bg1"/>
                  </a:solidFill>
                </a:rPr>
                <a:t>Under ‘Picture </a:t>
              </a:r>
              <a:r>
                <a:rPr lang="en-GB" sz="1400" dirty="0" err="1">
                  <a:solidFill>
                    <a:schemeClr val="bg1"/>
                  </a:solidFill>
                </a:rPr>
                <a:t>Color</a:t>
              </a:r>
              <a:r>
                <a:rPr lang="en-GB" sz="1400" dirty="0">
                  <a:solidFill>
                    <a:schemeClr val="bg1"/>
                  </a:solidFill>
                </a:rPr>
                <a:t>’ click onto the icon next to ‘</a:t>
              </a:r>
              <a:r>
                <a:rPr lang="en-GB" sz="1400" dirty="0" err="1">
                  <a:solidFill>
                    <a:schemeClr val="bg1"/>
                  </a:solidFill>
                </a:rPr>
                <a:t>Recolor</a:t>
              </a:r>
              <a:r>
                <a:rPr lang="en-GB" sz="1400" dirty="0">
                  <a:solidFill>
                    <a:schemeClr val="bg1"/>
                  </a:solidFill>
                </a:rPr>
                <a:t>’ and select the </a:t>
              </a:r>
              <a:r>
                <a:rPr lang="en-GB" sz="1400" b="1" dirty="0">
                  <a:solidFill>
                    <a:schemeClr val="bg1"/>
                  </a:solidFill>
                </a:rPr>
                <a:t>second</a:t>
              </a:r>
              <a:r>
                <a:rPr lang="en-GB" sz="1400" dirty="0">
                  <a:solidFill>
                    <a:schemeClr val="bg1"/>
                  </a:solidFill>
                </a:rPr>
                <a:t> effect on the </a:t>
              </a:r>
              <a:r>
                <a:rPr lang="en-GB" sz="1400" b="1" dirty="0">
                  <a:solidFill>
                    <a:schemeClr val="bg1"/>
                  </a:solidFill>
                </a:rPr>
                <a:t>second</a:t>
              </a:r>
              <a:r>
                <a:rPr lang="en-GB" sz="1400" dirty="0">
                  <a:solidFill>
                    <a:schemeClr val="bg1"/>
                  </a:solidFill>
                </a:rPr>
                <a:t> row. The effect should be named </a:t>
              </a:r>
              <a:br>
                <a:rPr lang="en-GB" sz="1400" dirty="0">
                  <a:solidFill>
                    <a:schemeClr val="bg1"/>
                  </a:solidFill>
                </a:rPr>
              </a:br>
              <a:r>
                <a:rPr lang="en-GB" sz="1400" dirty="0">
                  <a:solidFill>
                    <a:schemeClr val="bg1"/>
                  </a:solidFill>
                </a:rPr>
                <a:t>‘</a:t>
              </a:r>
              <a:r>
                <a:rPr lang="en-GB" sz="1400" b="1" dirty="0">
                  <a:solidFill>
                    <a:schemeClr val="bg1"/>
                  </a:solidFill>
                </a:rPr>
                <a:t>Red, Accent</a:t>
              </a:r>
              <a:r>
                <a:rPr lang="en-GB" sz="1400" b="1" baseline="0" dirty="0">
                  <a:solidFill>
                    <a:schemeClr val="bg1"/>
                  </a:solidFill>
                </a:rPr>
                <a:t> </a:t>
              </a:r>
              <a:r>
                <a:rPr lang="en-GB" sz="1400" b="1" baseline="0" dirty="0" err="1">
                  <a:solidFill>
                    <a:schemeClr val="bg1"/>
                  </a:solidFill>
                </a:rPr>
                <a:t>color</a:t>
              </a:r>
              <a:r>
                <a:rPr lang="en-GB" sz="1400" b="1" baseline="0" dirty="0">
                  <a:solidFill>
                    <a:schemeClr val="bg1"/>
                  </a:solidFill>
                </a:rPr>
                <a:t> </a:t>
              </a:r>
              <a:r>
                <a:rPr lang="en-GB" sz="1400" b="1" dirty="0">
                  <a:solidFill>
                    <a:schemeClr val="bg1"/>
                  </a:solidFill>
                </a:rPr>
                <a:t>1 Dark</a:t>
              </a:r>
              <a:r>
                <a:rPr lang="en-GB" sz="1400" dirty="0">
                  <a:solidFill>
                    <a:schemeClr val="bg1"/>
                  </a:solidFill>
                </a:rPr>
                <a:t>’ when hovered over.</a:t>
              </a:r>
              <a:endParaRPr lang="en-GB" sz="1400" kern="1200" baseline="0" dirty="0">
                <a:solidFill>
                  <a:schemeClr val="bg1"/>
                </a:solidFill>
                <a:latin typeface="+mn-lt"/>
                <a:ea typeface="+mn-ea"/>
                <a:cs typeface="+mn-cs"/>
              </a:endParaRPr>
            </a:p>
          </p:txBody>
        </p:sp>
        <p:pic>
          <p:nvPicPr>
            <p:cNvPr id="11" name="Picture 10"/>
            <p:cNvPicPr>
              <a:picLocks noChangeAspect="1"/>
            </p:cNvPicPr>
            <p:nvPr userDrawn="1"/>
          </p:nvPicPr>
          <p:blipFill>
            <a:blip r:embed="rId3"/>
            <a:stretch>
              <a:fillRect/>
            </a:stretch>
          </p:blipFill>
          <p:spPr>
            <a:xfrm>
              <a:off x="-1653402" y="3312651"/>
              <a:ext cx="381000" cy="381000"/>
            </a:xfrm>
            <a:prstGeom prst="rect">
              <a:avLst/>
            </a:prstGeom>
          </p:spPr>
        </p:pic>
      </p:grpSp>
      <p:pic>
        <p:nvPicPr>
          <p:cNvPr id="23" name="Picture 22"/>
          <p:cNvPicPr>
            <a:picLocks noChangeAspect="1"/>
          </p:cNvPicPr>
          <p:nvPr userDrawn="1"/>
        </p:nvPicPr>
        <p:blipFill>
          <a:blip r:embed="rId4"/>
          <a:stretch>
            <a:fillRect/>
          </a:stretch>
        </p:blipFill>
        <p:spPr>
          <a:xfrm>
            <a:off x="10953750" y="6416676"/>
            <a:ext cx="954405" cy="230305"/>
          </a:xfrm>
          <a:prstGeom prst="rect">
            <a:avLst/>
          </a:prstGeom>
        </p:spPr>
      </p:pic>
      <p:sp>
        <p:nvSpPr>
          <p:cNvPr id="14" name="TextBox 13"/>
          <p:cNvSpPr txBox="1"/>
          <p:nvPr userDrawn="1"/>
        </p:nvSpPr>
        <p:spPr>
          <a:xfrm>
            <a:off x="-3240000" y="0"/>
            <a:ext cx="3240000" cy="1694649"/>
          </a:xfrm>
          <a:prstGeom prst="rect">
            <a:avLst/>
          </a:prstGeom>
          <a:solidFill>
            <a:schemeClr val="tx1"/>
          </a:solidFill>
        </p:spPr>
        <p:txBody>
          <a:bodyPr wrap="square" lIns="180000" tIns="180000" rIns="180000" bIns="180000" rtlCol="0">
            <a:spAutoFit/>
          </a:bodyPr>
          <a:lstStyle/>
          <a:p>
            <a:pPr>
              <a:spcAft>
                <a:spcPts val="300"/>
              </a:spcAft>
            </a:pPr>
            <a:r>
              <a:rPr lang="en-GB" sz="1400" b="1" dirty="0">
                <a:solidFill>
                  <a:schemeClr val="bg1"/>
                </a:solidFill>
                <a:latin typeface="+mj-lt"/>
              </a:rPr>
              <a:t>To change background image:</a:t>
            </a:r>
          </a:p>
          <a:p>
            <a:pPr>
              <a:spcAft>
                <a:spcPts val="300"/>
              </a:spcAft>
            </a:pPr>
            <a:r>
              <a:rPr lang="en-GB" sz="1400" kern="1200" baseline="0" dirty="0">
                <a:solidFill>
                  <a:schemeClr val="bg1"/>
                </a:solidFill>
                <a:latin typeface="+mn-lt"/>
                <a:ea typeface="+mn-ea"/>
                <a:cs typeface="+mn-cs"/>
              </a:rPr>
              <a:t>Right click on slide &gt; </a:t>
            </a: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Click ‘Format background’ &gt; </a:t>
            </a: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Select ‘Picture or texture fill’ &gt; </a:t>
            </a:r>
            <a:br>
              <a:rPr lang="en-GB" sz="1400" kern="1200" baseline="0" dirty="0">
                <a:solidFill>
                  <a:schemeClr val="bg1"/>
                </a:solidFill>
                <a:latin typeface="+mn-lt"/>
                <a:ea typeface="+mn-ea"/>
                <a:cs typeface="+mn-cs"/>
              </a:rPr>
            </a:br>
            <a:r>
              <a:rPr lang="en-GB" sz="1400" kern="1200" baseline="0" dirty="0">
                <a:solidFill>
                  <a:schemeClr val="bg1"/>
                </a:solidFill>
                <a:latin typeface="+mn-lt"/>
                <a:ea typeface="+mn-ea"/>
                <a:cs typeface="+mn-cs"/>
              </a:rPr>
              <a:t>Insert picture from ‘File…’ and insert desired photo.</a:t>
            </a:r>
          </a:p>
        </p:txBody>
      </p:sp>
    </p:spTree>
    <p:extLst>
      <p:ext uri="{BB962C8B-B14F-4D97-AF65-F5344CB8AC3E}">
        <p14:creationId xmlns:p14="http://schemas.microsoft.com/office/powerpoint/2010/main" val="2373731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page_White with small image">
    <p:spTree>
      <p:nvGrpSpPr>
        <p:cNvPr id="1" name=""/>
        <p:cNvGrpSpPr/>
        <p:nvPr/>
      </p:nvGrpSpPr>
      <p:grpSpPr>
        <a:xfrm>
          <a:off x="0" y="0"/>
          <a:ext cx="0" cy="0"/>
          <a:chOff x="0" y="0"/>
          <a:chExt cx="0" cy="0"/>
        </a:xfrm>
      </p:grpSpPr>
      <p:grpSp>
        <p:nvGrpSpPr>
          <p:cNvPr id="19" name="Group 18"/>
          <p:cNvGrpSpPr/>
          <p:nvPr userDrawn="1"/>
        </p:nvGrpSpPr>
        <p:grpSpPr>
          <a:xfrm>
            <a:off x="515938" y="-1"/>
            <a:ext cx="11676062" cy="6858001"/>
            <a:chOff x="515938" y="-1"/>
            <a:chExt cx="11676062" cy="6858001"/>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15938" y="-1"/>
              <a:ext cx="11676062" cy="6858001"/>
            </a:xfrm>
            <a:prstGeom prst="rect">
              <a:avLst/>
            </a:prstGeom>
          </p:spPr>
        </p:pic>
        <p:sp>
          <p:nvSpPr>
            <p:cNvPr id="14" name="Rectangle 13"/>
            <p:cNvSpPr/>
            <p:nvPr userDrawn="1"/>
          </p:nvSpPr>
          <p:spPr>
            <a:xfrm>
              <a:off x="515938" y="0"/>
              <a:ext cx="11676062"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2" name="Straight Connector 11"/>
          <p:cNvCxnSpPr/>
          <p:nvPr userDrawn="1"/>
        </p:nvCxnSpPr>
        <p:spPr>
          <a:xfrm>
            <a:off x="1891982" y="1973971"/>
            <a:ext cx="1260000"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0"/>
          </p:nvPr>
        </p:nvSpPr>
        <p:spPr>
          <a:xfrm>
            <a:off x="1892300" y="995356"/>
            <a:ext cx="8949055" cy="461665"/>
          </a:xfrm>
        </p:spPr>
        <p:txBody>
          <a:bodyPr wrap="square" anchor="b">
            <a:spAutoFit/>
          </a:bodyPr>
          <a:lstStyle>
            <a:lvl1pPr>
              <a:lnSpc>
                <a:spcPct val="100000"/>
              </a:lnSpc>
              <a:spcBef>
                <a:spcPts val="0"/>
              </a:spcBef>
              <a:spcAft>
                <a:spcPts val="0"/>
              </a:spcAft>
              <a:defRPr sz="3000">
                <a:solidFill>
                  <a:schemeClr val="tx2"/>
                </a:solidFill>
              </a:defRPr>
            </a:lvl1pPr>
          </a:lstStyle>
          <a:p>
            <a:pPr lvl="0"/>
            <a:r>
              <a:rPr lang="en-US"/>
              <a:t>Edit Master text styles</a:t>
            </a:r>
          </a:p>
        </p:txBody>
      </p:sp>
      <p:sp>
        <p:nvSpPr>
          <p:cNvPr id="15" name="Text Placeholder 2"/>
          <p:cNvSpPr>
            <a:spLocks noGrp="1"/>
          </p:cNvSpPr>
          <p:nvPr userDrawn="1">
            <p:ph type="body" sz="quarter" idx="11"/>
          </p:nvPr>
        </p:nvSpPr>
        <p:spPr>
          <a:xfrm>
            <a:off x="1892300" y="1457023"/>
            <a:ext cx="8949055" cy="338554"/>
          </a:xfrm>
        </p:spPr>
        <p:txBody>
          <a:bodyPr wrap="square">
            <a:spAutoFit/>
          </a:bodyPr>
          <a:lstStyle>
            <a:lvl1pPr>
              <a:lnSpc>
                <a:spcPct val="100000"/>
              </a:lnSpc>
              <a:spcBef>
                <a:spcPts val="0"/>
              </a:spcBef>
              <a:spcAft>
                <a:spcPts val="0"/>
              </a:spcAft>
              <a:defRPr sz="2200">
                <a:solidFill>
                  <a:schemeClr val="tx2"/>
                </a:solidFill>
                <a:latin typeface="+mn-lt"/>
              </a:defRPr>
            </a:lvl1pPr>
          </a:lstStyle>
          <a:p>
            <a:pPr lvl="0"/>
            <a:r>
              <a:rPr lang="en-US"/>
              <a:t>Edit Master text styles</a:t>
            </a:r>
          </a:p>
        </p:txBody>
      </p:sp>
      <p:sp>
        <p:nvSpPr>
          <p:cNvPr id="4" name="Picture Placeholder 3"/>
          <p:cNvSpPr>
            <a:spLocks noGrp="1"/>
          </p:cNvSpPr>
          <p:nvPr userDrawn="1">
            <p:ph type="pic" sz="quarter" idx="12"/>
          </p:nvPr>
        </p:nvSpPr>
        <p:spPr>
          <a:xfrm>
            <a:off x="1891983" y="2244725"/>
            <a:ext cx="8947786" cy="3206951"/>
          </a:xfrm>
          <a:solidFill>
            <a:schemeClr val="bg1">
              <a:lumMod val="95000"/>
            </a:schemeClr>
          </a:solidFill>
        </p:spPr>
        <p:txBody>
          <a:bodyPr/>
          <a:lstStyle/>
          <a:p>
            <a:r>
              <a:rPr lang="en-US"/>
              <a:t>Click icon to add picture</a:t>
            </a:r>
            <a:endParaRPr lang="en-GB"/>
          </a:p>
        </p:txBody>
      </p:sp>
      <p:sp>
        <p:nvSpPr>
          <p:cNvPr id="7" name="Rectangle 6"/>
          <p:cNvSpPr/>
          <p:nvPr userDrawn="1"/>
        </p:nvSpPr>
        <p:spPr>
          <a:xfrm>
            <a:off x="1892300" y="5451676"/>
            <a:ext cx="8949600" cy="1038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TextBox 10"/>
          <p:cNvSpPr txBox="1"/>
          <p:nvPr userDrawn="1"/>
        </p:nvSpPr>
        <p:spPr>
          <a:xfrm>
            <a:off x="-3240000" y="0"/>
            <a:ext cx="3240000" cy="1479206"/>
          </a:xfrm>
          <a:prstGeom prst="rect">
            <a:avLst/>
          </a:prstGeom>
          <a:solidFill>
            <a:schemeClr val="tx1"/>
          </a:solidFill>
        </p:spPr>
        <p:txBody>
          <a:bodyPr wrap="square" lIns="180000" tIns="180000" rIns="180000" bIns="180000" rtlCol="0">
            <a:spAutoFit/>
          </a:bodyPr>
          <a:lstStyle/>
          <a:p>
            <a:pPr>
              <a:spcAft>
                <a:spcPts val="300"/>
              </a:spcAft>
            </a:pPr>
            <a:r>
              <a:rPr lang="en-GB" sz="1400" b="1" dirty="0">
                <a:solidFill>
                  <a:schemeClr val="bg1"/>
                </a:solidFill>
                <a:latin typeface="+mj-lt"/>
              </a:rPr>
              <a:t>To change image:</a:t>
            </a:r>
          </a:p>
          <a:p>
            <a:pPr>
              <a:spcAft>
                <a:spcPts val="300"/>
              </a:spcAft>
            </a:pPr>
            <a:r>
              <a:rPr lang="en-GB" sz="1400" kern="1200" baseline="0" dirty="0">
                <a:solidFill>
                  <a:schemeClr val="bg1"/>
                </a:solidFill>
                <a:latin typeface="+mn-lt"/>
                <a:ea typeface="+mn-ea"/>
                <a:cs typeface="+mn-cs"/>
              </a:rPr>
              <a:t>Delete current image in the placeholder then click on the placeholder icon to locate and select desired image.</a:t>
            </a:r>
          </a:p>
        </p:txBody>
      </p:sp>
      <p:pic>
        <p:nvPicPr>
          <p:cNvPr id="16" name="Picture 15">
            <a:extLst>
              <a:ext uri="{FF2B5EF4-FFF2-40B4-BE49-F238E27FC236}">
                <a16:creationId xmlns:a16="http://schemas.microsoft.com/office/drawing/2014/main" id="{8D06D8CE-7E98-F940-AF67-BFB6BC483324}"/>
              </a:ext>
            </a:extLst>
          </p:cNvPr>
          <p:cNvPicPr>
            <a:picLocks noChangeAspect="1"/>
          </p:cNvPicPr>
          <p:nvPr userDrawn="1"/>
        </p:nvPicPr>
        <p:blipFill>
          <a:blip r:embed="rId3"/>
          <a:stretch>
            <a:fillRect/>
          </a:stretch>
        </p:blipFill>
        <p:spPr>
          <a:xfrm>
            <a:off x="10953750" y="6416676"/>
            <a:ext cx="954405" cy="231728"/>
          </a:xfrm>
          <a:prstGeom prst="rect">
            <a:avLst/>
          </a:prstGeom>
        </p:spPr>
      </p:pic>
    </p:spTree>
    <p:extLst>
      <p:ext uri="{BB962C8B-B14F-4D97-AF65-F5344CB8AC3E}">
        <p14:creationId xmlns:p14="http://schemas.microsoft.com/office/powerpoint/2010/main" val="3693209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page_White standard">
    <p:spTree>
      <p:nvGrpSpPr>
        <p:cNvPr id="1" name=""/>
        <p:cNvGrpSpPr/>
        <p:nvPr/>
      </p:nvGrpSpPr>
      <p:grpSpPr>
        <a:xfrm>
          <a:off x="0" y="0"/>
          <a:ext cx="0" cy="0"/>
          <a:chOff x="0" y="0"/>
          <a:chExt cx="0" cy="0"/>
        </a:xfrm>
      </p:grpSpPr>
      <p:cxnSp>
        <p:nvCxnSpPr>
          <p:cNvPr id="12" name="Straight Connector 11"/>
          <p:cNvCxnSpPr/>
          <p:nvPr userDrawn="1"/>
        </p:nvCxnSpPr>
        <p:spPr>
          <a:xfrm>
            <a:off x="1891982" y="1973971"/>
            <a:ext cx="1260000"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1892300" y="995356"/>
            <a:ext cx="8949055" cy="461665"/>
          </a:xfrm>
        </p:spPr>
        <p:txBody>
          <a:bodyPr wrap="square" anchor="b">
            <a:spAutoFit/>
          </a:bodyPr>
          <a:lstStyle>
            <a:lvl1pPr>
              <a:lnSpc>
                <a:spcPct val="100000"/>
              </a:lnSpc>
              <a:spcBef>
                <a:spcPts val="0"/>
              </a:spcBef>
              <a:spcAft>
                <a:spcPts val="0"/>
              </a:spcAft>
              <a:defRPr sz="3000">
                <a:solidFill>
                  <a:schemeClr val="tx2"/>
                </a:solidFill>
              </a:defRPr>
            </a:lvl1pPr>
          </a:lstStyle>
          <a:p>
            <a:pPr lvl="0"/>
            <a:r>
              <a:rPr lang="en-US"/>
              <a:t>Edit Master text styles</a:t>
            </a:r>
          </a:p>
        </p:txBody>
      </p:sp>
      <p:sp>
        <p:nvSpPr>
          <p:cNvPr id="15" name="Text Placeholder 2"/>
          <p:cNvSpPr>
            <a:spLocks noGrp="1"/>
          </p:cNvSpPr>
          <p:nvPr>
            <p:ph type="body" sz="quarter" idx="11"/>
          </p:nvPr>
        </p:nvSpPr>
        <p:spPr>
          <a:xfrm>
            <a:off x="1892300" y="1457023"/>
            <a:ext cx="8949055" cy="338554"/>
          </a:xfrm>
        </p:spPr>
        <p:txBody>
          <a:bodyPr wrap="square">
            <a:spAutoFit/>
          </a:bodyPr>
          <a:lstStyle>
            <a:lvl1pPr>
              <a:lnSpc>
                <a:spcPct val="100000"/>
              </a:lnSpc>
              <a:spcBef>
                <a:spcPts val="0"/>
              </a:spcBef>
              <a:spcAft>
                <a:spcPts val="0"/>
              </a:spcAft>
              <a:defRPr sz="2200">
                <a:solidFill>
                  <a:schemeClr val="tx2"/>
                </a:solidFill>
                <a:latin typeface="+mn-lt"/>
              </a:defRPr>
            </a:lvl1pPr>
          </a:lstStyle>
          <a:p>
            <a:pPr lvl="0"/>
            <a:r>
              <a:rPr lang="en-US"/>
              <a:t>Edit Master text styles</a:t>
            </a:r>
          </a:p>
        </p:txBody>
      </p:sp>
      <p:sp>
        <p:nvSpPr>
          <p:cNvPr id="10" name="Freeform 5"/>
          <p:cNvSpPr>
            <a:spLocks noEditPoints="1"/>
          </p:cNvSpPr>
          <p:nvPr userDrawn="1"/>
        </p:nvSpPr>
        <p:spPr bwMode="auto">
          <a:xfrm>
            <a:off x="7826929" y="2386696"/>
            <a:ext cx="3403214" cy="3401330"/>
          </a:xfrm>
          <a:custGeom>
            <a:avLst/>
            <a:gdLst>
              <a:gd name="T0" fmla="*/ 380 w 760"/>
              <a:gd name="T1" fmla="*/ 539 h 759"/>
              <a:gd name="T2" fmla="*/ 222 w 760"/>
              <a:gd name="T3" fmla="*/ 393 h 759"/>
              <a:gd name="T4" fmla="*/ 538 w 760"/>
              <a:gd name="T5" fmla="*/ 393 h 759"/>
              <a:gd name="T6" fmla="*/ 380 w 760"/>
              <a:gd name="T7" fmla="*/ 539 h 759"/>
              <a:gd name="T8" fmla="*/ 380 w 760"/>
              <a:gd name="T9" fmla="*/ 194 h 759"/>
              <a:gd name="T10" fmla="*/ 194 w 760"/>
              <a:gd name="T11" fmla="*/ 366 h 759"/>
              <a:gd name="T12" fmla="*/ 110 w 760"/>
              <a:gd name="T13" fmla="*/ 366 h 759"/>
              <a:gd name="T14" fmla="*/ 375 w 760"/>
              <a:gd name="T15" fmla="*/ 115 h 759"/>
              <a:gd name="T16" fmla="*/ 562 w 760"/>
              <a:gd name="T17" fmla="*/ 192 h 759"/>
              <a:gd name="T18" fmla="*/ 581 w 760"/>
              <a:gd name="T19" fmla="*/ 192 h 759"/>
              <a:gd name="T20" fmla="*/ 599 w 760"/>
              <a:gd name="T21" fmla="*/ 192 h 759"/>
              <a:gd name="T22" fmla="*/ 375 w 760"/>
              <a:gd name="T23" fmla="*/ 88 h 759"/>
              <a:gd name="T24" fmla="*/ 83 w 760"/>
              <a:gd name="T25" fmla="*/ 366 h 759"/>
              <a:gd name="T26" fmla="*/ 28 w 760"/>
              <a:gd name="T27" fmla="*/ 366 h 759"/>
              <a:gd name="T28" fmla="*/ 380 w 760"/>
              <a:gd name="T29" fmla="*/ 27 h 759"/>
              <a:gd name="T30" fmla="*/ 732 w 760"/>
              <a:gd name="T31" fmla="*/ 366 h 759"/>
              <a:gd name="T32" fmla="*/ 566 w 760"/>
              <a:gd name="T33" fmla="*/ 366 h 759"/>
              <a:gd name="T34" fmla="*/ 380 w 760"/>
              <a:gd name="T35" fmla="*/ 194 h 759"/>
              <a:gd name="T36" fmla="*/ 222 w 760"/>
              <a:gd name="T37" fmla="*/ 366 h 759"/>
              <a:gd name="T38" fmla="*/ 380 w 760"/>
              <a:gd name="T39" fmla="*/ 221 h 759"/>
              <a:gd name="T40" fmla="*/ 538 w 760"/>
              <a:gd name="T41" fmla="*/ 366 h 759"/>
              <a:gd name="T42" fmla="*/ 222 w 760"/>
              <a:gd name="T43" fmla="*/ 366 h 759"/>
              <a:gd name="T44" fmla="*/ 759 w 760"/>
              <a:gd name="T45" fmla="*/ 366 h 759"/>
              <a:gd name="T46" fmla="*/ 380 w 760"/>
              <a:gd name="T47" fmla="*/ 0 h 759"/>
              <a:gd name="T48" fmla="*/ 0 w 760"/>
              <a:gd name="T49" fmla="*/ 380 h 759"/>
              <a:gd name="T50" fmla="*/ 380 w 760"/>
              <a:gd name="T51" fmla="*/ 759 h 759"/>
              <a:gd name="T52" fmla="*/ 641 w 760"/>
              <a:gd name="T53" fmla="*/ 655 h 759"/>
              <a:gd name="T54" fmla="*/ 632 w 760"/>
              <a:gd name="T55" fmla="*/ 645 h 759"/>
              <a:gd name="T56" fmla="*/ 623 w 760"/>
              <a:gd name="T57" fmla="*/ 635 h 759"/>
              <a:gd name="T58" fmla="*/ 380 w 760"/>
              <a:gd name="T59" fmla="*/ 732 h 759"/>
              <a:gd name="T60" fmla="*/ 28 w 760"/>
              <a:gd name="T61" fmla="*/ 393 h 759"/>
              <a:gd name="T62" fmla="*/ 83 w 760"/>
              <a:gd name="T63" fmla="*/ 393 h 759"/>
              <a:gd name="T64" fmla="*/ 375 w 760"/>
              <a:gd name="T65" fmla="*/ 673 h 759"/>
              <a:gd name="T66" fmla="*/ 582 w 760"/>
              <a:gd name="T67" fmla="*/ 588 h 759"/>
              <a:gd name="T68" fmla="*/ 565 w 760"/>
              <a:gd name="T69" fmla="*/ 569 h 759"/>
              <a:gd name="T70" fmla="*/ 562 w 760"/>
              <a:gd name="T71" fmla="*/ 569 h 759"/>
              <a:gd name="T72" fmla="*/ 375 w 760"/>
              <a:gd name="T73" fmla="*/ 646 h 759"/>
              <a:gd name="T74" fmla="*/ 110 w 760"/>
              <a:gd name="T75" fmla="*/ 393 h 759"/>
              <a:gd name="T76" fmla="*/ 194 w 760"/>
              <a:gd name="T77" fmla="*/ 393 h 759"/>
              <a:gd name="T78" fmla="*/ 380 w 760"/>
              <a:gd name="T79" fmla="*/ 566 h 759"/>
              <a:gd name="T80" fmla="*/ 566 w 760"/>
              <a:gd name="T81" fmla="*/ 393 h 759"/>
              <a:gd name="T82" fmla="*/ 760 w 760"/>
              <a:gd name="T83" fmla="*/ 393 h 759"/>
              <a:gd name="T84" fmla="*/ 760 w 760"/>
              <a:gd name="T85" fmla="*/ 366 h 759"/>
              <a:gd name="T86" fmla="*/ 759 w 760"/>
              <a:gd name="T87" fmla="*/ 366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0" h="759">
                <a:moveTo>
                  <a:pt x="380" y="539"/>
                </a:moveTo>
                <a:cubicBezTo>
                  <a:pt x="297" y="539"/>
                  <a:pt x="228" y="475"/>
                  <a:pt x="222" y="393"/>
                </a:cubicBezTo>
                <a:cubicBezTo>
                  <a:pt x="538" y="393"/>
                  <a:pt x="538" y="393"/>
                  <a:pt x="538" y="393"/>
                </a:cubicBezTo>
                <a:cubicBezTo>
                  <a:pt x="531" y="475"/>
                  <a:pt x="463" y="539"/>
                  <a:pt x="380" y="539"/>
                </a:cubicBezTo>
                <a:moveTo>
                  <a:pt x="380" y="194"/>
                </a:moveTo>
                <a:cubicBezTo>
                  <a:pt x="282" y="194"/>
                  <a:pt x="201" y="270"/>
                  <a:pt x="194" y="366"/>
                </a:cubicBezTo>
                <a:cubicBezTo>
                  <a:pt x="110" y="366"/>
                  <a:pt x="110" y="366"/>
                  <a:pt x="110" y="366"/>
                </a:cubicBezTo>
                <a:cubicBezTo>
                  <a:pt x="118" y="226"/>
                  <a:pt x="234" y="115"/>
                  <a:pt x="375" y="115"/>
                </a:cubicBezTo>
                <a:cubicBezTo>
                  <a:pt x="448" y="115"/>
                  <a:pt x="514" y="144"/>
                  <a:pt x="562" y="192"/>
                </a:cubicBezTo>
                <a:cubicBezTo>
                  <a:pt x="581" y="192"/>
                  <a:pt x="581" y="192"/>
                  <a:pt x="581" y="192"/>
                </a:cubicBezTo>
                <a:cubicBezTo>
                  <a:pt x="599" y="192"/>
                  <a:pt x="599" y="192"/>
                  <a:pt x="599" y="192"/>
                </a:cubicBezTo>
                <a:cubicBezTo>
                  <a:pt x="545" y="128"/>
                  <a:pt x="465" y="88"/>
                  <a:pt x="375" y="88"/>
                </a:cubicBezTo>
                <a:cubicBezTo>
                  <a:pt x="219" y="88"/>
                  <a:pt x="91" y="211"/>
                  <a:pt x="83" y="366"/>
                </a:cubicBezTo>
                <a:cubicBezTo>
                  <a:pt x="28" y="366"/>
                  <a:pt x="28" y="366"/>
                  <a:pt x="28" y="366"/>
                </a:cubicBezTo>
                <a:cubicBezTo>
                  <a:pt x="35" y="178"/>
                  <a:pt x="190" y="27"/>
                  <a:pt x="380" y="27"/>
                </a:cubicBezTo>
                <a:cubicBezTo>
                  <a:pt x="570" y="27"/>
                  <a:pt x="725" y="178"/>
                  <a:pt x="732" y="366"/>
                </a:cubicBezTo>
                <a:cubicBezTo>
                  <a:pt x="566" y="366"/>
                  <a:pt x="566" y="366"/>
                  <a:pt x="566" y="366"/>
                </a:cubicBezTo>
                <a:cubicBezTo>
                  <a:pt x="559" y="270"/>
                  <a:pt x="478" y="194"/>
                  <a:pt x="380" y="194"/>
                </a:cubicBezTo>
                <a:moveTo>
                  <a:pt x="222" y="366"/>
                </a:moveTo>
                <a:cubicBezTo>
                  <a:pt x="228" y="285"/>
                  <a:pt x="297" y="221"/>
                  <a:pt x="380" y="221"/>
                </a:cubicBezTo>
                <a:cubicBezTo>
                  <a:pt x="463" y="221"/>
                  <a:pt x="531" y="285"/>
                  <a:pt x="538" y="366"/>
                </a:cubicBezTo>
                <a:lnTo>
                  <a:pt x="222" y="366"/>
                </a:lnTo>
                <a:close/>
                <a:moveTo>
                  <a:pt x="759" y="366"/>
                </a:moveTo>
                <a:cubicBezTo>
                  <a:pt x="752" y="163"/>
                  <a:pt x="585" y="0"/>
                  <a:pt x="380" y="0"/>
                </a:cubicBezTo>
                <a:cubicBezTo>
                  <a:pt x="171" y="0"/>
                  <a:pt x="0" y="170"/>
                  <a:pt x="0" y="380"/>
                </a:cubicBezTo>
                <a:cubicBezTo>
                  <a:pt x="0" y="589"/>
                  <a:pt x="171" y="759"/>
                  <a:pt x="380" y="759"/>
                </a:cubicBezTo>
                <a:cubicBezTo>
                  <a:pt x="481" y="759"/>
                  <a:pt x="573" y="720"/>
                  <a:pt x="641" y="655"/>
                </a:cubicBezTo>
                <a:cubicBezTo>
                  <a:pt x="632" y="645"/>
                  <a:pt x="632" y="645"/>
                  <a:pt x="632" y="645"/>
                </a:cubicBezTo>
                <a:cubicBezTo>
                  <a:pt x="623" y="635"/>
                  <a:pt x="623" y="635"/>
                  <a:pt x="623" y="635"/>
                </a:cubicBezTo>
                <a:cubicBezTo>
                  <a:pt x="560" y="695"/>
                  <a:pt x="474" y="732"/>
                  <a:pt x="380" y="732"/>
                </a:cubicBezTo>
                <a:cubicBezTo>
                  <a:pt x="190" y="732"/>
                  <a:pt x="35" y="581"/>
                  <a:pt x="28" y="393"/>
                </a:cubicBezTo>
                <a:cubicBezTo>
                  <a:pt x="83" y="393"/>
                  <a:pt x="83" y="393"/>
                  <a:pt x="83" y="393"/>
                </a:cubicBezTo>
                <a:cubicBezTo>
                  <a:pt x="90" y="549"/>
                  <a:pt x="218" y="673"/>
                  <a:pt x="375" y="673"/>
                </a:cubicBezTo>
                <a:cubicBezTo>
                  <a:pt x="456" y="673"/>
                  <a:pt x="529" y="641"/>
                  <a:pt x="582" y="588"/>
                </a:cubicBezTo>
                <a:cubicBezTo>
                  <a:pt x="565" y="569"/>
                  <a:pt x="565" y="569"/>
                  <a:pt x="565" y="569"/>
                </a:cubicBezTo>
                <a:cubicBezTo>
                  <a:pt x="562" y="569"/>
                  <a:pt x="562" y="569"/>
                  <a:pt x="562" y="569"/>
                </a:cubicBezTo>
                <a:cubicBezTo>
                  <a:pt x="514" y="617"/>
                  <a:pt x="448" y="646"/>
                  <a:pt x="375" y="646"/>
                </a:cubicBezTo>
                <a:cubicBezTo>
                  <a:pt x="233" y="646"/>
                  <a:pt x="117" y="534"/>
                  <a:pt x="110" y="393"/>
                </a:cubicBezTo>
                <a:cubicBezTo>
                  <a:pt x="194" y="393"/>
                  <a:pt x="194" y="393"/>
                  <a:pt x="194" y="393"/>
                </a:cubicBezTo>
                <a:cubicBezTo>
                  <a:pt x="201" y="490"/>
                  <a:pt x="282" y="566"/>
                  <a:pt x="380" y="566"/>
                </a:cubicBezTo>
                <a:cubicBezTo>
                  <a:pt x="478" y="566"/>
                  <a:pt x="559" y="490"/>
                  <a:pt x="566" y="393"/>
                </a:cubicBezTo>
                <a:cubicBezTo>
                  <a:pt x="760" y="393"/>
                  <a:pt x="760" y="393"/>
                  <a:pt x="760" y="393"/>
                </a:cubicBezTo>
                <a:cubicBezTo>
                  <a:pt x="760" y="366"/>
                  <a:pt x="760" y="366"/>
                  <a:pt x="760" y="366"/>
                </a:cubicBezTo>
                <a:lnTo>
                  <a:pt x="759" y="366"/>
                </a:lnTo>
                <a:close/>
              </a:path>
            </a:pathLst>
          </a:custGeom>
          <a:noFill/>
          <a:ln w="1270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51815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831593"/>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cxnSp>
        <p:nvCxnSpPr>
          <p:cNvPr id="5" name="Straight Connector 4"/>
          <p:cNvCxnSpPr/>
          <p:nvPr userDrawn="1"/>
        </p:nvCxnSpPr>
        <p:spPr>
          <a:xfrm>
            <a:off x="1055687" y="959605"/>
            <a:ext cx="1260000"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943400"/>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Text Placeholder 4"/>
          <p:cNvSpPr>
            <a:spLocks noGrp="1"/>
          </p:cNvSpPr>
          <p:nvPr>
            <p:ph type="body" sz="quarter" idx="1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1055687" y="959605"/>
            <a:ext cx="1260000"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633282"/>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Text Placeholder 4"/>
          <p:cNvSpPr>
            <a:spLocks noGrp="1"/>
          </p:cNvSpPr>
          <p:nvPr>
            <p:ph type="body" sz="quarter" idx="11"/>
          </p:nvPr>
        </p:nvSpPr>
        <p:spPr>
          <a:xfrm>
            <a:off x="1055686" y="1268413"/>
            <a:ext cx="5184778"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4"/>
          <p:cNvSpPr>
            <a:spLocks noGrp="1"/>
          </p:cNvSpPr>
          <p:nvPr>
            <p:ph type="body" sz="quarter" idx="12"/>
          </p:nvPr>
        </p:nvSpPr>
        <p:spPr>
          <a:xfrm>
            <a:off x="6456361" y="1268413"/>
            <a:ext cx="5184778"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8" name="Straight Connector 7"/>
          <p:cNvCxnSpPr/>
          <p:nvPr userDrawn="1"/>
        </p:nvCxnSpPr>
        <p:spPr>
          <a:xfrm>
            <a:off x="1055687" y="959605"/>
            <a:ext cx="1260000"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058412"/>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055686" y="1268413"/>
            <a:ext cx="3384552"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4"/>
          <p:cNvSpPr>
            <a:spLocks noGrp="1"/>
          </p:cNvSpPr>
          <p:nvPr>
            <p:ph type="body" sz="quarter" idx="12"/>
          </p:nvPr>
        </p:nvSpPr>
        <p:spPr>
          <a:xfrm>
            <a:off x="4656136" y="1268413"/>
            <a:ext cx="3384552"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4"/>
          <p:cNvSpPr>
            <a:spLocks noGrp="1"/>
          </p:cNvSpPr>
          <p:nvPr>
            <p:ph type="body" sz="quarter" idx="13"/>
          </p:nvPr>
        </p:nvSpPr>
        <p:spPr>
          <a:xfrm>
            <a:off x="8256586" y="1268413"/>
            <a:ext cx="3384552"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p:cNvSpPr>
            <a:spLocks noGrp="1"/>
          </p:cNvSpPr>
          <p:nvPr>
            <p:ph type="title"/>
          </p:nvPr>
        </p:nvSpPr>
        <p:spPr/>
        <p:txBody>
          <a:bodyPr/>
          <a:lstStyle/>
          <a:p>
            <a:r>
              <a:rPr lang="en-US"/>
              <a:t>Click to edit Master title style</a:t>
            </a:r>
            <a:endParaRPr lang="en-GB"/>
          </a:p>
        </p:txBody>
      </p:sp>
      <p:cxnSp>
        <p:nvCxnSpPr>
          <p:cNvPr id="9" name="Straight Connector 8"/>
          <p:cNvCxnSpPr/>
          <p:nvPr userDrawn="1"/>
        </p:nvCxnSpPr>
        <p:spPr>
          <a:xfrm>
            <a:off x="1055687" y="959605"/>
            <a:ext cx="1260000"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280006"/>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 message_Two columns">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055686" y="1268413"/>
            <a:ext cx="3384552"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4"/>
          <p:cNvSpPr>
            <a:spLocks noGrp="1"/>
          </p:cNvSpPr>
          <p:nvPr>
            <p:ph type="body" sz="quarter" idx="12"/>
          </p:nvPr>
        </p:nvSpPr>
        <p:spPr>
          <a:xfrm>
            <a:off x="4656135" y="1268413"/>
            <a:ext cx="6985003"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p:cNvSpPr>
            <a:spLocks noGrp="1"/>
          </p:cNvSpPr>
          <p:nvPr>
            <p:ph type="title"/>
          </p:nvPr>
        </p:nvSpPr>
        <p:spPr/>
        <p:txBody>
          <a:bodyPr/>
          <a:lstStyle/>
          <a:p>
            <a:r>
              <a:rPr lang="en-US"/>
              <a:t>Click to edit Master title style</a:t>
            </a:r>
            <a:endParaRPr lang="en-GB"/>
          </a:p>
        </p:txBody>
      </p:sp>
      <p:cxnSp>
        <p:nvCxnSpPr>
          <p:cNvPr id="8" name="Straight Connector 7"/>
          <p:cNvCxnSpPr/>
          <p:nvPr userDrawn="1"/>
        </p:nvCxnSpPr>
        <p:spPr>
          <a:xfrm>
            <a:off x="1055687" y="959605"/>
            <a:ext cx="1260000"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900336"/>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_White standard">
    <p:spTree>
      <p:nvGrpSpPr>
        <p:cNvPr id="1" name=""/>
        <p:cNvGrpSpPr/>
        <p:nvPr/>
      </p:nvGrpSpPr>
      <p:grpSpPr>
        <a:xfrm>
          <a:off x="0" y="0"/>
          <a:ext cx="0" cy="0"/>
          <a:chOff x="0" y="0"/>
          <a:chExt cx="0" cy="0"/>
        </a:xfrm>
      </p:grpSpPr>
      <p:cxnSp>
        <p:nvCxnSpPr>
          <p:cNvPr id="12" name="Straight Connector 11"/>
          <p:cNvCxnSpPr/>
          <p:nvPr userDrawn="1"/>
        </p:nvCxnSpPr>
        <p:spPr>
          <a:xfrm>
            <a:off x="1891982" y="1973971"/>
            <a:ext cx="1260000" cy="6037"/>
          </a:xfrm>
          <a:prstGeom prst="line">
            <a:avLst/>
          </a:prstGeom>
          <a:ln w="101600">
            <a:solidFill>
              <a:srgbClr val="62C33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1892300" y="995356"/>
            <a:ext cx="8949055" cy="461665"/>
          </a:xfrm>
        </p:spPr>
        <p:txBody>
          <a:bodyPr wrap="square" anchor="b">
            <a:spAutoFit/>
          </a:bodyPr>
          <a:lstStyle>
            <a:lvl1pPr>
              <a:lnSpc>
                <a:spcPct val="100000"/>
              </a:lnSpc>
              <a:spcBef>
                <a:spcPts val="0"/>
              </a:spcBef>
              <a:spcAft>
                <a:spcPts val="0"/>
              </a:spcAft>
              <a:defRPr sz="3000">
                <a:solidFill>
                  <a:schemeClr val="tx2"/>
                </a:solidFill>
              </a:defRPr>
            </a:lvl1pPr>
          </a:lstStyle>
          <a:p>
            <a:pPr lvl="0"/>
            <a:r>
              <a:rPr lang="en-GB"/>
              <a:t>Click to edit Master text styles</a:t>
            </a:r>
          </a:p>
        </p:txBody>
      </p:sp>
      <p:sp>
        <p:nvSpPr>
          <p:cNvPr id="15" name="Text Placeholder 2"/>
          <p:cNvSpPr>
            <a:spLocks noGrp="1"/>
          </p:cNvSpPr>
          <p:nvPr>
            <p:ph type="body" sz="quarter" idx="11"/>
          </p:nvPr>
        </p:nvSpPr>
        <p:spPr>
          <a:xfrm>
            <a:off x="1892300" y="1457023"/>
            <a:ext cx="8949055" cy="338554"/>
          </a:xfrm>
        </p:spPr>
        <p:txBody>
          <a:bodyPr wrap="square">
            <a:spAutoFit/>
          </a:bodyPr>
          <a:lstStyle>
            <a:lvl1pPr>
              <a:lnSpc>
                <a:spcPct val="100000"/>
              </a:lnSpc>
              <a:spcBef>
                <a:spcPts val="0"/>
              </a:spcBef>
              <a:spcAft>
                <a:spcPts val="0"/>
              </a:spcAft>
              <a:defRPr sz="2200" b="0" i="0">
                <a:solidFill>
                  <a:schemeClr val="tx2"/>
                </a:solidFill>
                <a:latin typeface="Calibri Light" panose="020F0302020204030204" pitchFamily="34" charset="0"/>
              </a:defRPr>
            </a:lvl1pPr>
          </a:lstStyle>
          <a:p>
            <a:pPr lvl="0"/>
            <a:r>
              <a:rPr lang="en-GB" dirty="0"/>
              <a:t>Click to edit Master text styles</a:t>
            </a:r>
          </a:p>
        </p:txBody>
      </p:sp>
      <p:sp>
        <p:nvSpPr>
          <p:cNvPr id="10" name="Freeform 5"/>
          <p:cNvSpPr>
            <a:spLocks noEditPoints="1"/>
          </p:cNvSpPr>
          <p:nvPr userDrawn="1"/>
        </p:nvSpPr>
        <p:spPr bwMode="auto">
          <a:xfrm>
            <a:off x="7826929" y="2386696"/>
            <a:ext cx="3403214" cy="3401330"/>
          </a:xfrm>
          <a:custGeom>
            <a:avLst/>
            <a:gdLst>
              <a:gd name="T0" fmla="*/ 380 w 760"/>
              <a:gd name="T1" fmla="*/ 539 h 759"/>
              <a:gd name="T2" fmla="*/ 222 w 760"/>
              <a:gd name="T3" fmla="*/ 393 h 759"/>
              <a:gd name="T4" fmla="*/ 538 w 760"/>
              <a:gd name="T5" fmla="*/ 393 h 759"/>
              <a:gd name="T6" fmla="*/ 380 w 760"/>
              <a:gd name="T7" fmla="*/ 539 h 759"/>
              <a:gd name="T8" fmla="*/ 380 w 760"/>
              <a:gd name="T9" fmla="*/ 194 h 759"/>
              <a:gd name="T10" fmla="*/ 194 w 760"/>
              <a:gd name="T11" fmla="*/ 366 h 759"/>
              <a:gd name="T12" fmla="*/ 110 w 760"/>
              <a:gd name="T13" fmla="*/ 366 h 759"/>
              <a:gd name="T14" fmla="*/ 375 w 760"/>
              <a:gd name="T15" fmla="*/ 115 h 759"/>
              <a:gd name="T16" fmla="*/ 562 w 760"/>
              <a:gd name="T17" fmla="*/ 192 h 759"/>
              <a:gd name="T18" fmla="*/ 581 w 760"/>
              <a:gd name="T19" fmla="*/ 192 h 759"/>
              <a:gd name="T20" fmla="*/ 599 w 760"/>
              <a:gd name="T21" fmla="*/ 192 h 759"/>
              <a:gd name="T22" fmla="*/ 375 w 760"/>
              <a:gd name="T23" fmla="*/ 88 h 759"/>
              <a:gd name="T24" fmla="*/ 83 w 760"/>
              <a:gd name="T25" fmla="*/ 366 h 759"/>
              <a:gd name="T26" fmla="*/ 28 w 760"/>
              <a:gd name="T27" fmla="*/ 366 h 759"/>
              <a:gd name="T28" fmla="*/ 380 w 760"/>
              <a:gd name="T29" fmla="*/ 27 h 759"/>
              <a:gd name="T30" fmla="*/ 732 w 760"/>
              <a:gd name="T31" fmla="*/ 366 h 759"/>
              <a:gd name="T32" fmla="*/ 566 w 760"/>
              <a:gd name="T33" fmla="*/ 366 h 759"/>
              <a:gd name="T34" fmla="*/ 380 w 760"/>
              <a:gd name="T35" fmla="*/ 194 h 759"/>
              <a:gd name="T36" fmla="*/ 222 w 760"/>
              <a:gd name="T37" fmla="*/ 366 h 759"/>
              <a:gd name="T38" fmla="*/ 380 w 760"/>
              <a:gd name="T39" fmla="*/ 221 h 759"/>
              <a:gd name="T40" fmla="*/ 538 w 760"/>
              <a:gd name="T41" fmla="*/ 366 h 759"/>
              <a:gd name="T42" fmla="*/ 222 w 760"/>
              <a:gd name="T43" fmla="*/ 366 h 759"/>
              <a:gd name="T44" fmla="*/ 759 w 760"/>
              <a:gd name="T45" fmla="*/ 366 h 759"/>
              <a:gd name="T46" fmla="*/ 380 w 760"/>
              <a:gd name="T47" fmla="*/ 0 h 759"/>
              <a:gd name="T48" fmla="*/ 0 w 760"/>
              <a:gd name="T49" fmla="*/ 380 h 759"/>
              <a:gd name="T50" fmla="*/ 380 w 760"/>
              <a:gd name="T51" fmla="*/ 759 h 759"/>
              <a:gd name="T52" fmla="*/ 641 w 760"/>
              <a:gd name="T53" fmla="*/ 655 h 759"/>
              <a:gd name="T54" fmla="*/ 632 w 760"/>
              <a:gd name="T55" fmla="*/ 645 h 759"/>
              <a:gd name="T56" fmla="*/ 623 w 760"/>
              <a:gd name="T57" fmla="*/ 635 h 759"/>
              <a:gd name="T58" fmla="*/ 380 w 760"/>
              <a:gd name="T59" fmla="*/ 732 h 759"/>
              <a:gd name="T60" fmla="*/ 28 w 760"/>
              <a:gd name="T61" fmla="*/ 393 h 759"/>
              <a:gd name="T62" fmla="*/ 83 w 760"/>
              <a:gd name="T63" fmla="*/ 393 h 759"/>
              <a:gd name="T64" fmla="*/ 375 w 760"/>
              <a:gd name="T65" fmla="*/ 673 h 759"/>
              <a:gd name="T66" fmla="*/ 582 w 760"/>
              <a:gd name="T67" fmla="*/ 588 h 759"/>
              <a:gd name="T68" fmla="*/ 565 w 760"/>
              <a:gd name="T69" fmla="*/ 569 h 759"/>
              <a:gd name="T70" fmla="*/ 562 w 760"/>
              <a:gd name="T71" fmla="*/ 569 h 759"/>
              <a:gd name="T72" fmla="*/ 375 w 760"/>
              <a:gd name="T73" fmla="*/ 646 h 759"/>
              <a:gd name="T74" fmla="*/ 110 w 760"/>
              <a:gd name="T75" fmla="*/ 393 h 759"/>
              <a:gd name="T76" fmla="*/ 194 w 760"/>
              <a:gd name="T77" fmla="*/ 393 h 759"/>
              <a:gd name="T78" fmla="*/ 380 w 760"/>
              <a:gd name="T79" fmla="*/ 566 h 759"/>
              <a:gd name="T80" fmla="*/ 566 w 760"/>
              <a:gd name="T81" fmla="*/ 393 h 759"/>
              <a:gd name="T82" fmla="*/ 760 w 760"/>
              <a:gd name="T83" fmla="*/ 393 h 759"/>
              <a:gd name="T84" fmla="*/ 760 w 760"/>
              <a:gd name="T85" fmla="*/ 366 h 759"/>
              <a:gd name="T86" fmla="*/ 759 w 760"/>
              <a:gd name="T87" fmla="*/ 366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0" h="759">
                <a:moveTo>
                  <a:pt x="380" y="539"/>
                </a:moveTo>
                <a:cubicBezTo>
                  <a:pt x="297" y="539"/>
                  <a:pt x="228" y="475"/>
                  <a:pt x="222" y="393"/>
                </a:cubicBezTo>
                <a:cubicBezTo>
                  <a:pt x="538" y="393"/>
                  <a:pt x="538" y="393"/>
                  <a:pt x="538" y="393"/>
                </a:cubicBezTo>
                <a:cubicBezTo>
                  <a:pt x="531" y="475"/>
                  <a:pt x="463" y="539"/>
                  <a:pt x="380" y="539"/>
                </a:cubicBezTo>
                <a:moveTo>
                  <a:pt x="380" y="194"/>
                </a:moveTo>
                <a:cubicBezTo>
                  <a:pt x="282" y="194"/>
                  <a:pt x="201" y="270"/>
                  <a:pt x="194" y="366"/>
                </a:cubicBezTo>
                <a:cubicBezTo>
                  <a:pt x="110" y="366"/>
                  <a:pt x="110" y="366"/>
                  <a:pt x="110" y="366"/>
                </a:cubicBezTo>
                <a:cubicBezTo>
                  <a:pt x="118" y="226"/>
                  <a:pt x="234" y="115"/>
                  <a:pt x="375" y="115"/>
                </a:cubicBezTo>
                <a:cubicBezTo>
                  <a:pt x="448" y="115"/>
                  <a:pt x="514" y="144"/>
                  <a:pt x="562" y="192"/>
                </a:cubicBezTo>
                <a:cubicBezTo>
                  <a:pt x="581" y="192"/>
                  <a:pt x="581" y="192"/>
                  <a:pt x="581" y="192"/>
                </a:cubicBezTo>
                <a:cubicBezTo>
                  <a:pt x="599" y="192"/>
                  <a:pt x="599" y="192"/>
                  <a:pt x="599" y="192"/>
                </a:cubicBezTo>
                <a:cubicBezTo>
                  <a:pt x="545" y="128"/>
                  <a:pt x="465" y="88"/>
                  <a:pt x="375" y="88"/>
                </a:cubicBezTo>
                <a:cubicBezTo>
                  <a:pt x="219" y="88"/>
                  <a:pt x="91" y="211"/>
                  <a:pt x="83" y="366"/>
                </a:cubicBezTo>
                <a:cubicBezTo>
                  <a:pt x="28" y="366"/>
                  <a:pt x="28" y="366"/>
                  <a:pt x="28" y="366"/>
                </a:cubicBezTo>
                <a:cubicBezTo>
                  <a:pt x="35" y="178"/>
                  <a:pt x="190" y="27"/>
                  <a:pt x="380" y="27"/>
                </a:cubicBezTo>
                <a:cubicBezTo>
                  <a:pt x="570" y="27"/>
                  <a:pt x="725" y="178"/>
                  <a:pt x="732" y="366"/>
                </a:cubicBezTo>
                <a:cubicBezTo>
                  <a:pt x="566" y="366"/>
                  <a:pt x="566" y="366"/>
                  <a:pt x="566" y="366"/>
                </a:cubicBezTo>
                <a:cubicBezTo>
                  <a:pt x="559" y="270"/>
                  <a:pt x="478" y="194"/>
                  <a:pt x="380" y="194"/>
                </a:cubicBezTo>
                <a:moveTo>
                  <a:pt x="222" y="366"/>
                </a:moveTo>
                <a:cubicBezTo>
                  <a:pt x="228" y="285"/>
                  <a:pt x="297" y="221"/>
                  <a:pt x="380" y="221"/>
                </a:cubicBezTo>
                <a:cubicBezTo>
                  <a:pt x="463" y="221"/>
                  <a:pt x="531" y="285"/>
                  <a:pt x="538" y="366"/>
                </a:cubicBezTo>
                <a:lnTo>
                  <a:pt x="222" y="366"/>
                </a:lnTo>
                <a:close/>
                <a:moveTo>
                  <a:pt x="759" y="366"/>
                </a:moveTo>
                <a:cubicBezTo>
                  <a:pt x="752" y="163"/>
                  <a:pt x="585" y="0"/>
                  <a:pt x="380" y="0"/>
                </a:cubicBezTo>
                <a:cubicBezTo>
                  <a:pt x="171" y="0"/>
                  <a:pt x="0" y="170"/>
                  <a:pt x="0" y="380"/>
                </a:cubicBezTo>
                <a:cubicBezTo>
                  <a:pt x="0" y="589"/>
                  <a:pt x="171" y="759"/>
                  <a:pt x="380" y="759"/>
                </a:cubicBezTo>
                <a:cubicBezTo>
                  <a:pt x="481" y="759"/>
                  <a:pt x="573" y="720"/>
                  <a:pt x="641" y="655"/>
                </a:cubicBezTo>
                <a:cubicBezTo>
                  <a:pt x="632" y="645"/>
                  <a:pt x="632" y="645"/>
                  <a:pt x="632" y="645"/>
                </a:cubicBezTo>
                <a:cubicBezTo>
                  <a:pt x="623" y="635"/>
                  <a:pt x="623" y="635"/>
                  <a:pt x="623" y="635"/>
                </a:cubicBezTo>
                <a:cubicBezTo>
                  <a:pt x="560" y="695"/>
                  <a:pt x="474" y="732"/>
                  <a:pt x="380" y="732"/>
                </a:cubicBezTo>
                <a:cubicBezTo>
                  <a:pt x="190" y="732"/>
                  <a:pt x="35" y="581"/>
                  <a:pt x="28" y="393"/>
                </a:cubicBezTo>
                <a:cubicBezTo>
                  <a:pt x="83" y="393"/>
                  <a:pt x="83" y="393"/>
                  <a:pt x="83" y="393"/>
                </a:cubicBezTo>
                <a:cubicBezTo>
                  <a:pt x="90" y="549"/>
                  <a:pt x="218" y="673"/>
                  <a:pt x="375" y="673"/>
                </a:cubicBezTo>
                <a:cubicBezTo>
                  <a:pt x="456" y="673"/>
                  <a:pt x="529" y="641"/>
                  <a:pt x="582" y="588"/>
                </a:cubicBezTo>
                <a:cubicBezTo>
                  <a:pt x="565" y="569"/>
                  <a:pt x="565" y="569"/>
                  <a:pt x="565" y="569"/>
                </a:cubicBezTo>
                <a:cubicBezTo>
                  <a:pt x="562" y="569"/>
                  <a:pt x="562" y="569"/>
                  <a:pt x="562" y="569"/>
                </a:cubicBezTo>
                <a:cubicBezTo>
                  <a:pt x="514" y="617"/>
                  <a:pt x="448" y="646"/>
                  <a:pt x="375" y="646"/>
                </a:cubicBezTo>
                <a:cubicBezTo>
                  <a:pt x="233" y="646"/>
                  <a:pt x="117" y="534"/>
                  <a:pt x="110" y="393"/>
                </a:cubicBezTo>
                <a:cubicBezTo>
                  <a:pt x="194" y="393"/>
                  <a:pt x="194" y="393"/>
                  <a:pt x="194" y="393"/>
                </a:cubicBezTo>
                <a:cubicBezTo>
                  <a:pt x="201" y="490"/>
                  <a:pt x="282" y="566"/>
                  <a:pt x="380" y="566"/>
                </a:cubicBezTo>
                <a:cubicBezTo>
                  <a:pt x="478" y="566"/>
                  <a:pt x="559" y="490"/>
                  <a:pt x="566" y="393"/>
                </a:cubicBezTo>
                <a:cubicBezTo>
                  <a:pt x="760" y="393"/>
                  <a:pt x="760" y="393"/>
                  <a:pt x="760" y="393"/>
                </a:cubicBezTo>
                <a:cubicBezTo>
                  <a:pt x="760" y="366"/>
                  <a:pt x="760" y="366"/>
                  <a:pt x="760" y="366"/>
                </a:cubicBezTo>
                <a:lnTo>
                  <a:pt x="759" y="366"/>
                </a:lnTo>
                <a:close/>
              </a:path>
            </a:pathLst>
          </a:custGeom>
          <a:noFill/>
          <a:ln w="1270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b="0" i="0" dirty="0">
              <a:latin typeface="Calibri Light" panose="020F0302020204030204" pitchFamily="34" charset="0"/>
            </a:endParaRPr>
          </a:p>
        </p:txBody>
      </p:sp>
    </p:spTree>
    <p:extLst>
      <p:ext uri="{BB962C8B-B14F-4D97-AF65-F5344CB8AC3E}">
        <p14:creationId xmlns:p14="http://schemas.microsoft.com/office/powerpoint/2010/main" val="35613119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ttom Key message">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055686" y="5240530"/>
            <a:ext cx="10585452" cy="996757"/>
          </a:xfrm>
        </p:spPr>
        <p:txBody>
          <a:bodyPr/>
          <a:lstStyle/>
          <a:p>
            <a:pPr lvl="0"/>
            <a:r>
              <a:rPr lang="en-US"/>
              <a:t>Edit Master text styles</a:t>
            </a:r>
          </a:p>
          <a:p>
            <a:pPr lvl="1"/>
            <a:r>
              <a:rPr lang="en-US"/>
              <a:t>Second level</a:t>
            </a:r>
          </a:p>
          <a:p>
            <a:pPr lvl="2"/>
            <a:r>
              <a:rPr lang="en-US"/>
              <a:t>Third level</a:t>
            </a:r>
          </a:p>
        </p:txBody>
      </p:sp>
      <p:sp>
        <p:nvSpPr>
          <p:cNvPr id="7" name="Text Placeholder 4"/>
          <p:cNvSpPr>
            <a:spLocks noGrp="1"/>
          </p:cNvSpPr>
          <p:nvPr>
            <p:ph type="body" sz="quarter" idx="12"/>
          </p:nvPr>
        </p:nvSpPr>
        <p:spPr>
          <a:xfrm>
            <a:off x="1055689" y="1268413"/>
            <a:ext cx="10585450" cy="3781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itle 2"/>
          <p:cNvSpPr>
            <a:spLocks noGrp="1"/>
          </p:cNvSpPr>
          <p:nvPr>
            <p:ph type="title"/>
          </p:nvPr>
        </p:nvSpPr>
        <p:spPr/>
        <p:txBody>
          <a:bodyPr/>
          <a:lstStyle/>
          <a:p>
            <a:r>
              <a:rPr lang="en-US"/>
              <a:t>Click to edit Master title style</a:t>
            </a:r>
            <a:endParaRPr lang="en-GB"/>
          </a:p>
        </p:txBody>
      </p:sp>
      <p:cxnSp>
        <p:nvCxnSpPr>
          <p:cNvPr id="8" name="Straight Connector 7"/>
          <p:cNvCxnSpPr/>
          <p:nvPr userDrawn="1"/>
        </p:nvCxnSpPr>
        <p:spPr>
          <a:xfrm>
            <a:off x="1055687" y="959605"/>
            <a:ext cx="1260000" cy="0"/>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595449"/>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background with key text">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userDrawn="1">
            <p:ph type="body" sz="quarter" idx="10"/>
          </p:nvPr>
        </p:nvSpPr>
        <p:spPr>
          <a:xfrm>
            <a:off x="1446233" y="983848"/>
            <a:ext cx="9804360" cy="4890304"/>
          </a:xfrm>
        </p:spPr>
        <p:txBody>
          <a:bodyPr anchor="ctr"/>
          <a:lstStyle>
            <a:lvl1pPr algn="ctr">
              <a:spcAft>
                <a:spcPts val="200"/>
              </a:spcAft>
              <a:defRPr sz="3200">
                <a:solidFill>
                  <a:schemeClr val="bg1"/>
                </a:solidFill>
              </a:defRPr>
            </a:lvl1pPr>
            <a:lvl2pPr algn="ctr">
              <a:spcAft>
                <a:spcPts val="200"/>
              </a:spcAft>
              <a:defRPr sz="2400" b="0">
                <a:solidFill>
                  <a:schemeClr val="bg1"/>
                </a:solidFill>
                <a:latin typeface="+mn-lt"/>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Edit Master text styles</a:t>
            </a:r>
          </a:p>
          <a:p>
            <a:pPr lvl="1"/>
            <a:r>
              <a:rPr lang="en-US"/>
              <a:t>Second level</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53750" y="6416676"/>
            <a:ext cx="954405" cy="233299"/>
          </a:xfrm>
          <a:prstGeom prst="rect">
            <a:avLst/>
          </a:prstGeom>
        </p:spPr>
      </p:pic>
    </p:spTree>
    <p:extLst>
      <p:ext uri="{BB962C8B-B14F-4D97-AF65-F5344CB8AC3E}">
        <p14:creationId xmlns:p14="http://schemas.microsoft.com/office/powerpoint/2010/main" val="4110773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rete background with key text">
    <p:spTree>
      <p:nvGrpSpPr>
        <p:cNvPr id="1" name=""/>
        <p:cNvGrpSpPr/>
        <p:nvPr/>
      </p:nvGrpSpPr>
      <p:grpSpPr>
        <a:xfrm>
          <a:off x="0" y="0"/>
          <a:ext cx="0" cy="0"/>
          <a:chOff x="0" y="0"/>
          <a:chExt cx="0" cy="0"/>
        </a:xfrm>
      </p:grpSpPr>
      <p:grpSp>
        <p:nvGrpSpPr>
          <p:cNvPr id="18" name="Group 17"/>
          <p:cNvGrpSpPr/>
          <p:nvPr userDrawn="1"/>
        </p:nvGrpSpPr>
        <p:grpSpPr>
          <a:xfrm>
            <a:off x="515938" y="-1"/>
            <a:ext cx="11676062" cy="6858001"/>
            <a:chOff x="515938" y="-1"/>
            <a:chExt cx="11676062" cy="6858001"/>
          </a:xfrm>
        </p:grpSpPr>
        <p:pic>
          <p:nvPicPr>
            <p:cNvPr id="19" name="Picture 18"/>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515938" y="-1"/>
              <a:ext cx="11676062" cy="6858001"/>
            </a:xfrm>
            <a:prstGeom prst="rect">
              <a:avLst/>
            </a:prstGeom>
          </p:spPr>
        </p:pic>
        <p:sp>
          <p:nvSpPr>
            <p:cNvPr id="20" name="Rectangle 19"/>
            <p:cNvSpPr/>
            <p:nvPr userDrawn="1"/>
          </p:nvSpPr>
          <p:spPr>
            <a:xfrm>
              <a:off x="515938" y="0"/>
              <a:ext cx="11676062"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3"/>
          <p:cNvSpPr>
            <a:spLocks noGrp="1"/>
          </p:cNvSpPr>
          <p:nvPr userDrawn="1">
            <p:ph type="body" sz="quarter" idx="10"/>
          </p:nvPr>
        </p:nvSpPr>
        <p:spPr>
          <a:xfrm>
            <a:off x="1446233" y="983848"/>
            <a:ext cx="9804360" cy="4890304"/>
          </a:xfrm>
        </p:spPr>
        <p:txBody>
          <a:bodyPr anchor="ctr"/>
          <a:lstStyle>
            <a:lvl1pPr algn="ctr">
              <a:spcAft>
                <a:spcPts val="200"/>
              </a:spcAft>
              <a:defRPr sz="3200">
                <a:solidFill>
                  <a:schemeClr val="tx2"/>
                </a:solidFill>
              </a:defRPr>
            </a:lvl1pPr>
            <a:lvl2pPr algn="ctr">
              <a:spcAft>
                <a:spcPts val="200"/>
              </a:spcAft>
              <a:defRPr sz="2400" b="0">
                <a:solidFill>
                  <a:schemeClr val="tx2"/>
                </a:solidFill>
                <a:latin typeface="+mn-lt"/>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Edit Master text styles</a:t>
            </a:r>
          </a:p>
          <a:p>
            <a:pPr lvl="1"/>
            <a:r>
              <a:rPr lang="en-US"/>
              <a:t>Second level</a:t>
            </a:r>
          </a:p>
        </p:txBody>
      </p:sp>
      <p:pic>
        <p:nvPicPr>
          <p:cNvPr id="14" name="Picture 13">
            <a:extLst>
              <a:ext uri="{FF2B5EF4-FFF2-40B4-BE49-F238E27FC236}">
                <a16:creationId xmlns:a16="http://schemas.microsoft.com/office/drawing/2014/main" id="{8D06D8CE-7E98-F940-AF67-BFB6BC483324}"/>
              </a:ext>
            </a:extLst>
          </p:cNvPr>
          <p:cNvPicPr>
            <a:picLocks noChangeAspect="1"/>
          </p:cNvPicPr>
          <p:nvPr userDrawn="1"/>
        </p:nvPicPr>
        <p:blipFill>
          <a:blip r:embed="rId3"/>
          <a:stretch>
            <a:fillRect/>
          </a:stretch>
        </p:blipFill>
        <p:spPr>
          <a:xfrm>
            <a:off x="10953750" y="6416676"/>
            <a:ext cx="954405" cy="231728"/>
          </a:xfrm>
          <a:prstGeom prst="rect">
            <a:avLst/>
          </a:prstGeom>
        </p:spPr>
      </p:pic>
    </p:spTree>
    <p:extLst>
      <p:ext uri="{BB962C8B-B14F-4D97-AF65-F5344CB8AC3E}">
        <p14:creationId xmlns:p14="http://schemas.microsoft.com/office/powerpoint/2010/main" val="417713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705343"/>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cxnSp>
        <p:nvCxnSpPr>
          <p:cNvPr id="5" name="Straight Connector 4"/>
          <p:cNvCxnSpPr/>
          <p:nvPr userDrawn="1"/>
        </p:nvCxnSpPr>
        <p:spPr>
          <a:xfrm>
            <a:off x="1055687" y="952831"/>
            <a:ext cx="1260000" cy="6037"/>
          </a:xfrm>
          <a:prstGeom prst="line">
            <a:avLst/>
          </a:prstGeom>
          <a:ln w="101600">
            <a:solidFill>
              <a:srgbClr val="62C3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058460"/>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5" name="Text Placeholder 4"/>
          <p:cNvSpPr>
            <a:spLocks noGrp="1"/>
          </p:cNvSpPr>
          <p:nvPr>
            <p:ph type="body" sz="quarter" idx="1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8" name="Straight Connector 7"/>
          <p:cNvCxnSpPr/>
          <p:nvPr userDrawn="1"/>
        </p:nvCxnSpPr>
        <p:spPr>
          <a:xfrm>
            <a:off x="1055687" y="952831"/>
            <a:ext cx="1260000" cy="6037"/>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069808"/>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5" name="Text Placeholder 4"/>
          <p:cNvSpPr>
            <a:spLocks noGrp="1"/>
          </p:cNvSpPr>
          <p:nvPr>
            <p:ph type="body" sz="quarter" idx="11"/>
          </p:nvPr>
        </p:nvSpPr>
        <p:spPr>
          <a:xfrm>
            <a:off x="1055686" y="1268413"/>
            <a:ext cx="5184778" cy="4968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Text Placeholder 4"/>
          <p:cNvSpPr>
            <a:spLocks noGrp="1"/>
          </p:cNvSpPr>
          <p:nvPr>
            <p:ph type="body" sz="quarter" idx="12"/>
          </p:nvPr>
        </p:nvSpPr>
        <p:spPr>
          <a:xfrm>
            <a:off x="6456361" y="1268413"/>
            <a:ext cx="5184778" cy="4968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cxnSp>
        <p:nvCxnSpPr>
          <p:cNvPr id="9" name="Straight Connector 8"/>
          <p:cNvCxnSpPr/>
          <p:nvPr userDrawn="1"/>
        </p:nvCxnSpPr>
        <p:spPr>
          <a:xfrm>
            <a:off x="1055687" y="952831"/>
            <a:ext cx="1260000" cy="6037"/>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422433"/>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055686" y="1268413"/>
            <a:ext cx="3384552" cy="4968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Text Placeholder 4"/>
          <p:cNvSpPr>
            <a:spLocks noGrp="1"/>
          </p:cNvSpPr>
          <p:nvPr>
            <p:ph type="body" sz="quarter" idx="12"/>
          </p:nvPr>
        </p:nvSpPr>
        <p:spPr>
          <a:xfrm>
            <a:off x="4656136" y="1268413"/>
            <a:ext cx="3384552" cy="4968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ext Placeholder 4"/>
          <p:cNvSpPr>
            <a:spLocks noGrp="1"/>
          </p:cNvSpPr>
          <p:nvPr>
            <p:ph type="body" sz="quarter" idx="13"/>
          </p:nvPr>
        </p:nvSpPr>
        <p:spPr>
          <a:xfrm>
            <a:off x="8256586" y="1268413"/>
            <a:ext cx="3384552" cy="49688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cxnSp>
        <p:nvCxnSpPr>
          <p:cNvPr id="9" name="Straight Connector 8"/>
          <p:cNvCxnSpPr/>
          <p:nvPr userDrawn="1"/>
        </p:nvCxnSpPr>
        <p:spPr>
          <a:xfrm>
            <a:off x="1055687" y="952831"/>
            <a:ext cx="1260000" cy="6037"/>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9EA84A8-EF02-48AE-B49A-FD990496CDB6}"/>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1880493123"/>
      </p:ext>
    </p:extLst>
  </p:cSld>
  <p:clrMapOvr>
    <a:masterClrMapping/>
  </p:clrMapOvr>
  <p:extLst>
    <p:ext uri="{DCECCB84-F9BA-43D5-87BE-67443E8EF086}">
      <p15:sldGuideLst xmlns:p15="http://schemas.microsoft.com/office/powerpoint/2012/main">
        <p15:guide id="1" pos="3931">
          <p15:clr>
            <a:srgbClr val="FBAE40"/>
          </p15:clr>
        </p15:guide>
        <p15:guide id="2" pos="4067">
          <p15:clr>
            <a:srgbClr val="FBAE40"/>
          </p15:clr>
        </p15:guide>
        <p15:guide id="3" pos="2933">
          <p15:clr>
            <a:srgbClr val="FBAE40"/>
          </p15:clr>
        </p15:guide>
        <p15:guide id="4" pos="2797">
          <p15:clr>
            <a:srgbClr val="FBAE40"/>
          </p15:clr>
        </p15:guide>
        <p15:guide id="5" pos="5065">
          <p15:clr>
            <a:srgbClr val="FBAE40"/>
          </p15:clr>
        </p15:guide>
        <p15:guide id="6" pos="5201">
          <p15:clr>
            <a:srgbClr val="FBAE40"/>
          </p15:clr>
        </p15:guide>
        <p15:guide id="7" pos="399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11.emf"/><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1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1055687" y="441325"/>
            <a:ext cx="10585451" cy="360099"/>
          </a:xfrm>
          <a:prstGeom prst="rect">
            <a:avLst/>
          </a:prstGeom>
        </p:spPr>
        <p:txBody>
          <a:bodyPr vert="horz" wrap="square" lIns="0" tIns="0" rIns="0" bIns="0" rtlCol="0" anchor="t">
            <a:spAutoFit/>
          </a:bodyPr>
          <a:lstStyle/>
          <a:p>
            <a:r>
              <a:rPr lang="en-GB" dirty="0"/>
              <a:t>Click to edit Master title style</a:t>
            </a:r>
          </a:p>
        </p:txBody>
      </p:sp>
      <p:sp>
        <p:nvSpPr>
          <p:cNvPr id="3" name="Text Placeholder 2"/>
          <p:cNvSpPr>
            <a:spLocks noGrp="1"/>
          </p:cNvSpPr>
          <p:nvPr userDrawn="1">
            <p:ph type="body" idx="1"/>
          </p:nvPr>
        </p:nvSpPr>
        <p:spPr>
          <a:xfrm>
            <a:off x="1055685" y="1268413"/>
            <a:ext cx="10585453" cy="49688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Sixth level</a:t>
            </a:r>
          </a:p>
        </p:txBody>
      </p:sp>
      <p:sp>
        <p:nvSpPr>
          <p:cNvPr id="17" name="Rectangle 16"/>
          <p:cNvSpPr/>
          <p:nvPr userDrawn="1"/>
        </p:nvSpPr>
        <p:spPr>
          <a:xfrm>
            <a:off x="-1" y="0"/>
            <a:ext cx="522215" cy="6859341"/>
          </a:xfrm>
          <a:prstGeom prst="rect">
            <a:avLst/>
          </a:prstGeom>
          <a:solidFill>
            <a:srgbClr val="F3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Calibri Light" panose="020F0302020204030204" pitchFamily="34" charset="0"/>
            </a:endParaRPr>
          </a:p>
        </p:txBody>
      </p:sp>
      <p:sp>
        <p:nvSpPr>
          <p:cNvPr id="22" name="TextBox 21"/>
          <p:cNvSpPr txBox="1"/>
          <p:nvPr userDrawn="1"/>
        </p:nvSpPr>
        <p:spPr>
          <a:xfrm rot="5400000">
            <a:off x="72448" y="1620382"/>
            <a:ext cx="395895" cy="203133"/>
          </a:xfrm>
          <a:prstGeom prst="rect">
            <a:avLst/>
          </a:prstGeom>
          <a:noFill/>
        </p:spPr>
        <p:txBody>
          <a:bodyPr wrap="square" lIns="0" tIns="0" rIns="0" bIns="0" rtlCol="0">
            <a:spAutoFit/>
          </a:bodyPr>
          <a:lstStyle/>
          <a:p>
            <a:pPr algn="r">
              <a:lnSpc>
                <a:spcPct val="110000"/>
              </a:lnSpc>
              <a:spcAft>
                <a:spcPts val="600"/>
              </a:spcAft>
            </a:pPr>
            <a:fld id="{C247BA69-4531-48C8-B036-B54E910A6FEC}" type="slidenum">
              <a:rPr lang="en-GB" sz="1200" spc="-100" baseline="0" smtClean="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pPr algn="r">
                <a:lnSpc>
                  <a:spcPct val="110000"/>
                </a:lnSpc>
                <a:spcAft>
                  <a:spcPts val="600"/>
                </a:spcAft>
              </a:pPr>
              <a:t>‹#›</a:t>
            </a:fld>
            <a:endParaRPr lang="en-GB" sz="1200" spc="-100" baseline="0"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userDrawn="1"/>
        </p:nvSpPr>
        <p:spPr>
          <a:xfrm rot="5400000">
            <a:off x="-1404000" y="3659646"/>
            <a:ext cx="3307059" cy="112018"/>
          </a:xfrm>
          <a:prstGeom prst="rect">
            <a:avLst/>
          </a:prstGeom>
          <a:noFill/>
        </p:spPr>
        <p:txBody>
          <a:bodyPr wrap="square" lIns="0" tIns="0" rIns="0" bIns="0" rtlCol="0">
            <a:spAutoFit/>
          </a:bodyPr>
          <a:lstStyle/>
          <a:p>
            <a:pPr algn="l">
              <a:lnSpc>
                <a:spcPct val="110000"/>
              </a:lnSpc>
              <a:spcAft>
                <a:spcPts val="600"/>
              </a:spcAft>
            </a:pPr>
            <a:r>
              <a:rPr lang="en-GB" sz="700" cap="all" baseline="0" dirty="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rPr>
              <a:t>Ecocem  Board papers  September 2022</a:t>
            </a:r>
          </a:p>
        </p:txBody>
      </p:sp>
      <p:cxnSp>
        <p:nvCxnSpPr>
          <p:cNvPr id="25" name="Straight Connector 24"/>
          <p:cNvCxnSpPr/>
          <p:nvPr userDrawn="1"/>
        </p:nvCxnSpPr>
        <p:spPr>
          <a:xfrm>
            <a:off x="205717" y="1981486"/>
            <a:ext cx="87630" cy="0"/>
          </a:xfrm>
          <a:prstGeom prst="line">
            <a:avLst/>
          </a:prstGeom>
          <a:ln w="19050">
            <a:solidFill>
              <a:srgbClr val="62C33A"/>
            </a:solidFill>
          </a:ln>
        </p:spPr>
        <p:style>
          <a:lnRef idx="1">
            <a:schemeClr val="accent1"/>
          </a:lnRef>
          <a:fillRef idx="0">
            <a:schemeClr val="accent1"/>
          </a:fillRef>
          <a:effectRef idx="0">
            <a:schemeClr val="accent1"/>
          </a:effectRef>
          <a:fontRef idx="minor">
            <a:schemeClr val="tx1"/>
          </a:fontRef>
        </p:style>
      </p:cxnSp>
      <p:pic>
        <p:nvPicPr>
          <p:cNvPr id="11" name="Picture 10" descr="Icon&#10;&#10;Description automatically generated">
            <a:extLst>
              <a:ext uri="{FF2B5EF4-FFF2-40B4-BE49-F238E27FC236}">
                <a16:creationId xmlns:a16="http://schemas.microsoft.com/office/drawing/2014/main" id="{4C7613FF-BDBB-44A9-8D0D-60BB01548579}"/>
              </a:ext>
            </a:extLst>
          </p:cNvPr>
          <p:cNvPicPr>
            <a:picLocks noChangeAspect="1"/>
          </p:cNvPicPr>
          <p:nvPr userDrawn="1"/>
        </p:nvPicPr>
        <p:blipFill>
          <a:blip r:embed="rId13"/>
          <a:stretch>
            <a:fillRect/>
          </a:stretch>
        </p:blipFill>
        <p:spPr>
          <a:xfrm>
            <a:off x="0" y="6404225"/>
            <a:ext cx="433912" cy="225175"/>
          </a:xfrm>
          <a:prstGeom prst="rect">
            <a:avLst/>
          </a:prstGeom>
        </p:spPr>
      </p:pic>
    </p:spTree>
    <p:extLst>
      <p:ext uri="{BB962C8B-B14F-4D97-AF65-F5344CB8AC3E}">
        <p14:creationId xmlns:p14="http://schemas.microsoft.com/office/powerpoint/2010/main" val="1402943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600" b="1" i="0" kern="1200">
          <a:solidFill>
            <a:schemeClr val="tx2"/>
          </a:solidFill>
          <a:latin typeface="Calibri" panose="020F0502020204030204" pitchFamily="34" charset="0"/>
          <a:ea typeface="Open Sans SemiBold" panose="020B0706030804020204" pitchFamily="34" charset="0"/>
          <a:cs typeface="Open Sans SemiBold" panose="020B0706030804020204" pitchFamily="34" charset="0"/>
        </a:defRPr>
      </a:lvl1pPr>
    </p:titleStyle>
    <p:bodyStyle>
      <a:lvl1pPr marL="0" indent="0" algn="l" defTabSz="914400" rtl="0" eaLnBrk="1" latinLnBrk="0" hangingPunct="1">
        <a:lnSpc>
          <a:spcPct val="110000"/>
        </a:lnSpc>
        <a:spcBef>
          <a:spcPts val="600"/>
        </a:spcBef>
        <a:spcAft>
          <a:spcPts val="600"/>
        </a:spcAft>
        <a:buFont typeface="Arial" panose="020B0604020202020204" pitchFamily="34" charset="0"/>
        <a:buNone/>
        <a:defRPr sz="1400" b="1" i="0" kern="1200">
          <a:solidFill>
            <a:srgbClr val="62C33A"/>
          </a:solidFill>
          <a:latin typeface="Calibri" panose="020F0502020204030204" pitchFamily="34" charset="0"/>
          <a:ea typeface="+mn-ea"/>
          <a:cs typeface="+mn-cs"/>
        </a:defRPr>
      </a:lvl1pPr>
      <a:lvl2pPr marL="0" indent="0" algn="l" defTabSz="914400" rtl="0" eaLnBrk="1" latinLnBrk="0" hangingPunct="1">
        <a:lnSpc>
          <a:spcPct val="110000"/>
        </a:lnSpc>
        <a:spcBef>
          <a:spcPts val="0"/>
        </a:spcBef>
        <a:spcAft>
          <a:spcPts val="600"/>
        </a:spcAft>
        <a:buFont typeface="Arial" panose="020B0604020202020204" pitchFamily="34" charset="0"/>
        <a:buNone/>
        <a:defRPr sz="1200" b="1" i="0" kern="1200">
          <a:solidFill>
            <a:schemeClr val="tx2"/>
          </a:solidFill>
          <a:latin typeface="Calibri" panose="020F0502020204030204" pitchFamily="34" charset="0"/>
          <a:ea typeface="+mn-ea"/>
          <a:cs typeface="+mn-cs"/>
        </a:defRPr>
      </a:lvl2pPr>
      <a:lvl3pPr marL="0" indent="0" algn="l" defTabSz="914400" rtl="0" eaLnBrk="1" latinLnBrk="0" hangingPunct="1">
        <a:lnSpc>
          <a:spcPct val="110000"/>
        </a:lnSpc>
        <a:spcBef>
          <a:spcPts val="0"/>
        </a:spcBef>
        <a:spcAft>
          <a:spcPts val="600"/>
        </a:spcAft>
        <a:buClr>
          <a:schemeClr val="accent1"/>
        </a:buClr>
        <a:buFont typeface="Arial" panose="020B0604020202020204" pitchFamily="34" charset="0"/>
        <a:buNone/>
        <a:defRPr sz="1100" b="0" i="0" kern="1200">
          <a:solidFill>
            <a:schemeClr val="tx2"/>
          </a:solidFill>
          <a:latin typeface="Calibri Light" panose="020F0302020204030204" pitchFamily="34" charset="0"/>
          <a:ea typeface="+mn-ea"/>
          <a:cs typeface="+mn-cs"/>
        </a:defRPr>
      </a:lvl3pPr>
      <a:lvl4pPr marL="177800" indent="-177800" algn="l" defTabSz="914400" rtl="0" eaLnBrk="1" latinLnBrk="0" hangingPunct="1">
        <a:lnSpc>
          <a:spcPct val="110000"/>
        </a:lnSpc>
        <a:spcBef>
          <a:spcPts val="0"/>
        </a:spcBef>
        <a:spcAft>
          <a:spcPts val="600"/>
        </a:spcAft>
        <a:buClr>
          <a:schemeClr val="accent1"/>
        </a:buClr>
        <a:buFont typeface="Arial" panose="020B0604020202020204" pitchFamily="34" charset="0"/>
        <a:buChar char="•"/>
        <a:defRPr sz="1100" b="0" i="0" kern="1200">
          <a:solidFill>
            <a:schemeClr val="tx2"/>
          </a:solidFill>
          <a:latin typeface="Calibri Light" panose="020F0302020204030204" pitchFamily="34" charset="0"/>
          <a:ea typeface="+mn-ea"/>
          <a:cs typeface="+mn-cs"/>
        </a:defRPr>
      </a:lvl4pPr>
      <a:lvl5pPr marL="361950" indent="-177800" algn="l" defTabSz="914400" rtl="0" eaLnBrk="1" latinLnBrk="0" hangingPunct="1">
        <a:lnSpc>
          <a:spcPct val="110000"/>
        </a:lnSpc>
        <a:spcBef>
          <a:spcPts val="0"/>
        </a:spcBef>
        <a:spcAft>
          <a:spcPts val="600"/>
        </a:spcAft>
        <a:buClr>
          <a:schemeClr val="accent1"/>
        </a:buClr>
        <a:buFont typeface="Symbol" panose="05050102010706020507" pitchFamily="18" charset="2"/>
        <a:buChar char="-"/>
        <a:defRPr sz="1100" b="0" i="0" kern="1200">
          <a:solidFill>
            <a:schemeClr val="tx2"/>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325">
          <p15:clr>
            <a:srgbClr val="F26B43"/>
          </p15:clr>
        </p15:guide>
        <p15:guide id="4" pos="7333">
          <p15:clr>
            <a:srgbClr val="F26B43"/>
          </p15:clr>
        </p15:guide>
        <p15:guide id="5" pos="665">
          <p15:clr>
            <a:srgbClr val="F26B43"/>
          </p15:clr>
        </p15:guide>
        <p15:guide id="6" orient="horz" pos="278">
          <p15:clr>
            <a:srgbClr val="F26B43"/>
          </p15:clr>
        </p15:guide>
        <p15:guide id="7" orient="horz" pos="4042">
          <p15:clr>
            <a:srgbClr val="F26B43"/>
          </p15:clr>
        </p15:guide>
        <p15:guide id="8" orient="horz" pos="799">
          <p15:clr>
            <a:srgbClr val="F26B43"/>
          </p15:clr>
        </p15:guide>
        <p15:guide id="9" orient="horz" pos="392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4A2FB9-74FB-41C4-9641-41E09332B51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7DBA58F-E7B6-4618-A366-DCED0E974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F5BDFDD-EB56-4859-90D7-55FD2F9CB6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82E3BD-E970-4F3B-B877-5B2082B2FDB1}" type="datetimeFigureOut">
              <a:rPr lang="en-IE" smtClean="0"/>
              <a:t>29/06/2023</a:t>
            </a:fld>
            <a:endParaRPr lang="en-IE" dirty="0"/>
          </a:p>
        </p:txBody>
      </p:sp>
      <p:sp>
        <p:nvSpPr>
          <p:cNvPr id="5" name="Footer Placeholder 4">
            <a:extLst>
              <a:ext uri="{FF2B5EF4-FFF2-40B4-BE49-F238E27FC236}">
                <a16:creationId xmlns:a16="http://schemas.microsoft.com/office/drawing/2014/main" id="{BEBDA5FB-8110-414A-A8AF-AFCDA42A25D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a:extLst>
              <a:ext uri="{FF2B5EF4-FFF2-40B4-BE49-F238E27FC236}">
                <a16:creationId xmlns:a16="http://schemas.microsoft.com/office/drawing/2014/main" id="{81747707-B31B-43E7-B8CE-AD8523FE2CE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B03149-F041-4647-BC3A-6EC7B4212A33}" type="slidenum">
              <a:rPr lang="en-IE" smtClean="0"/>
              <a:t>‹#›</a:t>
            </a:fld>
            <a:endParaRPr lang="en-IE" dirty="0"/>
          </a:p>
        </p:txBody>
      </p:sp>
    </p:spTree>
    <p:extLst>
      <p:ext uri="{BB962C8B-B14F-4D97-AF65-F5344CB8AC3E}">
        <p14:creationId xmlns:p14="http://schemas.microsoft.com/office/powerpoint/2010/main" val="15188006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D06D8CE-7E98-F940-AF67-BFB6BC483324}"/>
              </a:ext>
            </a:extLst>
          </p:cNvPr>
          <p:cNvPicPr>
            <a:picLocks noChangeAspect="1"/>
          </p:cNvPicPr>
          <p:nvPr userDrawn="1"/>
        </p:nvPicPr>
        <p:blipFill>
          <a:blip r:embed="rId21"/>
          <a:stretch>
            <a:fillRect/>
          </a:stretch>
        </p:blipFill>
        <p:spPr>
          <a:xfrm>
            <a:off x="10953750" y="6416676"/>
            <a:ext cx="954405" cy="231728"/>
          </a:xfrm>
          <a:prstGeom prst="rect">
            <a:avLst/>
          </a:prstGeom>
        </p:spPr>
      </p:pic>
      <p:sp>
        <p:nvSpPr>
          <p:cNvPr id="2" name="Title Placeholder 1"/>
          <p:cNvSpPr>
            <a:spLocks noGrp="1"/>
          </p:cNvSpPr>
          <p:nvPr userDrawn="1">
            <p:ph type="title"/>
          </p:nvPr>
        </p:nvSpPr>
        <p:spPr>
          <a:xfrm>
            <a:off x="1055687" y="441325"/>
            <a:ext cx="10585451" cy="360099"/>
          </a:xfrm>
          <a:prstGeom prst="rect">
            <a:avLst/>
          </a:prstGeom>
        </p:spPr>
        <p:txBody>
          <a:bodyPr vert="horz" wrap="square" lIns="0" tIns="0" rIns="0" bIns="0" rtlCol="0" anchor="t">
            <a:spAutoFit/>
          </a:bodyPr>
          <a:lstStyle/>
          <a:p>
            <a:r>
              <a:rPr lang="en-US"/>
              <a:t>Click to edit Master title style</a:t>
            </a:r>
            <a:endParaRPr lang="en-GB" dirty="0"/>
          </a:p>
        </p:txBody>
      </p:sp>
      <p:sp>
        <p:nvSpPr>
          <p:cNvPr id="3" name="Text Placeholder 2"/>
          <p:cNvSpPr>
            <a:spLocks noGrp="1"/>
          </p:cNvSpPr>
          <p:nvPr userDrawn="1">
            <p:ph type="body" idx="1"/>
          </p:nvPr>
        </p:nvSpPr>
        <p:spPr>
          <a:xfrm>
            <a:off x="1055685" y="1268413"/>
            <a:ext cx="10585453" cy="496887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Sixth level</a:t>
            </a:r>
          </a:p>
        </p:txBody>
      </p:sp>
      <p:grpSp>
        <p:nvGrpSpPr>
          <p:cNvPr id="4" name="Group 3"/>
          <p:cNvGrpSpPr/>
          <p:nvPr userDrawn="1"/>
        </p:nvGrpSpPr>
        <p:grpSpPr>
          <a:xfrm>
            <a:off x="-1" y="0"/>
            <a:ext cx="522215" cy="6859341"/>
            <a:chOff x="-1" y="0"/>
            <a:chExt cx="522215" cy="6859341"/>
          </a:xfrm>
        </p:grpSpPr>
        <p:sp>
          <p:nvSpPr>
            <p:cNvPr id="17" name="Rectangle 16"/>
            <p:cNvSpPr/>
            <p:nvPr userDrawn="1"/>
          </p:nvSpPr>
          <p:spPr>
            <a:xfrm>
              <a:off x="-1" y="0"/>
              <a:ext cx="522215" cy="6859341"/>
            </a:xfrm>
            <a:prstGeom prst="rect">
              <a:avLst/>
            </a:prstGeom>
            <a:solidFill>
              <a:srgbClr val="F3F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a:extLst>
                <a:ext uri="{FF2B5EF4-FFF2-40B4-BE49-F238E27FC236}">
                  <a16:creationId xmlns:a16="http://schemas.microsoft.com/office/drawing/2014/main" id="{466B266B-A089-744C-A8B3-FB8C540083E6}"/>
                </a:ext>
              </a:extLst>
            </p:cNvPr>
            <p:cNvPicPr>
              <a:picLocks noChangeAspect="1"/>
            </p:cNvPicPr>
            <p:nvPr userDrawn="1"/>
          </p:nvPicPr>
          <p:blipFill>
            <a:blip r:embed="rId22"/>
            <a:stretch>
              <a:fillRect/>
            </a:stretch>
          </p:blipFill>
          <p:spPr>
            <a:xfrm>
              <a:off x="130931" y="6405427"/>
              <a:ext cx="260350" cy="260350"/>
            </a:xfrm>
            <a:prstGeom prst="rect">
              <a:avLst/>
            </a:prstGeom>
          </p:spPr>
        </p:pic>
      </p:grpSp>
      <p:sp>
        <p:nvSpPr>
          <p:cNvPr id="22" name="TextBox 21"/>
          <p:cNvSpPr txBox="1"/>
          <p:nvPr userDrawn="1"/>
        </p:nvSpPr>
        <p:spPr>
          <a:xfrm rot="5400000">
            <a:off x="72448" y="1620382"/>
            <a:ext cx="395895" cy="203133"/>
          </a:xfrm>
          <a:prstGeom prst="rect">
            <a:avLst/>
          </a:prstGeom>
          <a:noFill/>
        </p:spPr>
        <p:txBody>
          <a:bodyPr wrap="square" lIns="0" tIns="0" rIns="0" bIns="0" rtlCol="0">
            <a:spAutoFit/>
          </a:bodyPr>
          <a:lstStyle/>
          <a:p>
            <a:pPr algn="r">
              <a:lnSpc>
                <a:spcPct val="110000"/>
              </a:lnSpc>
              <a:spcAft>
                <a:spcPts val="600"/>
              </a:spcAft>
            </a:pPr>
            <a:fld id="{C247BA69-4531-48C8-B036-B54E910A6FEC}" type="slidenum">
              <a:rPr lang="en-GB" sz="1200" spc="-100" baseline="0" smtClean="0">
                <a:solidFill>
                  <a:schemeClr val="tx2"/>
                </a:solidFill>
                <a:latin typeface="+mj-lt"/>
                <a:ea typeface="Open Sans SemiBold" panose="020B0706030804020204" pitchFamily="34" charset="0"/>
                <a:cs typeface="Open Sans SemiBold" panose="020B0706030804020204" pitchFamily="34" charset="0"/>
              </a:rPr>
              <a:pPr algn="r">
                <a:lnSpc>
                  <a:spcPct val="110000"/>
                </a:lnSpc>
                <a:spcAft>
                  <a:spcPts val="600"/>
                </a:spcAft>
              </a:pPr>
              <a:t>‹#›</a:t>
            </a:fld>
            <a:endParaRPr lang="en-GB" sz="1200" spc="-100" baseline="0" dirty="0">
              <a:solidFill>
                <a:schemeClr val="tx2"/>
              </a:solidFill>
              <a:latin typeface="+mj-lt"/>
              <a:ea typeface="Open Sans SemiBold" panose="020B0706030804020204" pitchFamily="34" charset="0"/>
              <a:cs typeface="Open Sans SemiBold" panose="020B0706030804020204" pitchFamily="34" charset="0"/>
            </a:endParaRPr>
          </a:p>
        </p:txBody>
      </p:sp>
      <p:sp>
        <p:nvSpPr>
          <p:cNvPr id="23" name="TextBox 22"/>
          <p:cNvSpPr txBox="1"/>
          <p:nvPr userDrawn="1"/>
        </p:nvSpPr>
        <p:spPr>
          <a:xfrm rot="5400000">
            <a:off x="-1403999" y="3659357"/>
            <a:ext cx="3307059" cy="112595"/>
          </a:xfrm>
          <a:prstGeom prst="rect">
            <a:avLst/>
          </a:prstGeom>
          <a:noFill/>
        </p:spPr>
        <p:txBody>
          <a:bodyPr wrap="square" lIns="0" tIns="0" rIns="0" bIns="0" rtlCol="0">
            <a:spAutoFit/>
          </a:bodyPr>
          <a:lstStyle/>
          <a:p>
            <a:pPr algn="l">
              <a:lnSpc>
                <a:spcPct val="110000"/>
              </a:lnSpc>
              <a:spcAft>
                <a:spcPts val="600"/>
              </a:spcAft>
            </a:pPr>
            <a:r>
              <a:rPr lang="en-GB" sz="700" cap="all" baseline="0" dirty="0">
                <a:solidFill>
                  <a:schemeClr val="tx2"/>
                </a:solidFill>
                <a:latin typeface="+mj-lt"/>
                <a:ea typeface="Open Sans SemiBold" panose="020B0706030804020204" pitchFamily="34" charset="0"/>
                <a:cs typeface="Open Sans SemiBold" panose="020B0706030804020204" pitchFamily="34" charset="0"/>
              </a:rPr>
              <a:t>Ecocem board presentation  September 2022</a:t>
            </a:r>
          </a:p>
        </p:txBody>
      </p:sp>
      <p:cxnSp>
        <p:nvCxnSpPr>
          <p:cNvPr id="25" name="Straight Connector 24"/>
          <p:cNvCxnSpPr/>
          <p:nvPr userDrawn="1"/>
        </p:nvCxnSpPr>
        <p:spPr>
          <a:xfrm>
            <a:off x="205717" y="1981486"/>
            <a:ext cx="8763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2520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Lst>
  <p:txStyles>
    <p:titleStyle>
      <a:lvl1pPr algn="l" defTabSz="914400" rtl="0" eaLnBrk="1" latinLnBrk="0" hangingPunct="1">
        <a:lnSpc>
          <a:spcPct val="90000"/>
        </a:lnSpc>
        <a:spcBef>
          <a:spcPct val="0"/>
        </a:spcBef>
        <a:buNone/>
        <a:defRPr sz="2600" b="1" kern="1200">
          <a:solidFill>
            <a:schemeClr val="tx2"/>
          </a:solidFill>
          <a:latin typeface="+mj-lt"/>
          <a:ea typeface="Open Sans SemiBold" panose="020B0706030804020204" pitchFamily="34" charset="0"/>
          <a:cs typeface="Open Sans SemiBold" panose="020B0706030804020204" pitchFamily="34" charset="0"/>
        </a:defRPr>
      </a:lvl1pPr>
    </p:titleStyle>
    <p:bodyStyle>
      <a:lvl1pPr marL="0" indent="0" algn="l" defTabSz="914400" rtl="0" eaLnBrk="1" latinLnBrk="0" hangingPunct="1">
        <a:lnSpc>
          <a:spcPct val="110000"/>
        </a:lnSpc>
        <a:spcBef>
          <a:spcPts val="400"/>
        </a:spcBef>
        <a:spcAft>
          <a:spcPts val="400"/>
        </a:spcAft>
        <a:buFont typeface="Arial" panose="020B0604020202020204" pitchFamily="34" charset="0"/>
        <a:buNone/>
        <a:defRPr sz="1400" b="1"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400"/>
        </a:spcAft>
        <a:buFont typeface="Arial" panose="020B0604020202020204" pitchFamily="34" charset="0"/>
        <a:buNone/>
        <a:defRPr sz="1200" b="1" kern="1200">
          <a:solidFill>
            <a:schemeClr val="tx2"/>
          </a:solidFill>
          <a:latin typeface="+mj-lt"/>
          <a:ea typeface="+mn-ea"/>
          <a:cs typeface="+mn-cs"/>
        </a:defRPr>
      </a:lvl2pPr>
      <a:lvl3pPr marL="0" indent="0" algn="l" defTabSz="914400" rtl="0" eaLnBrk="1" latinLnBrk="0" hangingPunct="1">
        <a:lnSpc>
          <a:spcPct val="110000"/>
        </a:lnSpc>
        <a:spcBef>
          <a:spcPts val="0"/>
        </a:spcBef>
        <a:spcAft>
          <a:spcPts val="600"/>
        </a:spcAft>
        <a:buClr>
          <a:schemeClr val="accent1"/>
        </a:buClr>
        <a:buFont typeface="Arial" panose="020B0604020202020204" pitchFamily="34" charset="0"/>
        <a:buNone/>
        <a:defRPr sz="1100" kern="1200">
          <a:solidFill>
            <a:schemeClr val="tx2"/>
          </a:solidFill>
          <a:latin typeface="+mn-lt"/>
          <a:ea typeface="+mn-ea"/>
          <a:cs typeface="+mn-cs"/>
        </a:defRPr>
      </a:lvl3pPr>
      <a:lvl4pPr marL="177800" indent="-177800" algn="l" defTabSz="914400" rtl="0" eaLnBrk="1" latinLnBrk="0" hangingPunct="1">
        <a:lnSpc>
          <a:spcPct val="110000"/>
        </a:lnSpc>
        <a:spcBef>
          <a:spcPts val="0"/>
        </a:spcBef>
        <a:spcAft>
          <a:spcPts val="600"/>
        </a:spcAft>
        <a:buClr>
          <a:schemeClr val="accent1"/>
        </a:buClr>
        <a:buFont typeface="Arial" panose="020B0604020202020204" pitchFamily="34" charset="0"/>
        <a:buChar char="•"/>
        <a:defRPr sz="1100" kern="1200">
          <a:solidFill>
            <a:schemeClr val="tx2"/>
          </a:solidFill>
          <a:latin typeface="+mn-lt"/>
          <a:ea typeface="+mn-ea"/>
          <a:cs typeface="+mn-cs"/>
        </a:defRPr>
      </a:lvl4pPr>
      <a:lvl5pPr marL="361950" indent="-177800" algn="l" defTabSz="914400" rtl="0" eaLnBrk="1" latinLnBrk="0" hangingPunct="1">
        <a:lnSpc>
          <a:spcPct val="110000"/>
        </a:lnSpc>
        <a:spcBef>
          <a:spcPts val="0"/>
        </a:spcBef>
        <a:spcAft>
          <a:spcPts val="600"/>
        </a:spcAft>
        <a:buClr>
          <a:schemeClr val="accent1"/>
        </a:buClr>
        <a:buFont typeface="Symbol" panose="05050102010706020507" pitchFamily="18" charset="2"/>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325">
          <p15:clr>
            <a:srgbClr val="F26B43"/>
          </p15:clr>
        </p15:guide>
        <p15:guide id="4" pos="7333">
          <p15:clr>
            <a:srgbClr val="F26B43"/>
          </p15:clr>
        </p15:guide>
        <p15:guide id="5" pos="665">
          <p15:clr>
            <a:srgbClr val="F26B43"/>
          </p15:clr>
        </p15:guide>
        <p15:guide id="6" orient="horz" pos="278">
          <p15:clr>
            <a:srgbClr val="F26B43"/>
          </p15:clr>
        </p15:guide>
        <p15:guide id="7" orient="horz" pos="4042">
          <p15:clr>
            <a:srgbClr val="F26B43"/>
          </p15:clr>
        </p15:guide>
        <p15:guide id="8" orient="horz" pos="799">
          <p15:clr>
            <a:srgbClr val="F26B43"/>
          </p15:clr>
        </p15:guide>
        <p15:guide id="9" orient="horz" pos="392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3" Type="http://schemas.openxmlformats.org/officeDocument/2006/relationships/image" Target="../media/image30.jpeg"/><Relationship Id="rId18" Type="http://schemas.openxmlformats.org/officeDocument/2006/relationships/image" Target="../media/image35.png"/><Relationship Id="rId26" Type="http://schemas.openxmlformats.org/officeDocument/2006/relationships/image" Target="../media/image43.png"/><Relationship Id="rId39" Type="http://schemas.openxmlformats.org/officeDocument/2006/relationships/image" Target="../media/image56.png"/><Relationship Id="rId21" Type="http://schemas.openxmlformats.org/officeDocument/2006/relationships/image" Target="../media/image38.png"/><Relationship Id="rId34" Type="http://schemas.openxmlformats.org/officeDocument/2006/relationships/image" Target="../media/image51.png"/><Relationship Id="rId42" Type="http://schemas.openxmlformats.org/officeDocument/2006/relationships/image" Target="../media/image59.png"/><Relationship Id="rId47" Type="http://schemas.openxmlformats.org/officeDocument/2006/relationships/image" Target="../media/image64.png"/><Relationship Id="rId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33.png"/><Relationship Id="rId29"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png"/><Relationship Id="rId45" Type="http://schemas.openxmlformats.org/officeDocument/2006/relationships/image" Target="../media/image62.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jpeg"/><Relationship Id="rId28" Type="http://schemas.openxmlformats.org/officeDocument/2006/relationships/image" Target="../media/image45.jpeg"/><Relationship Id="rId36" Type="http://schemas.openxmlformats.org/officeDocument/2006/relationships/image" Target="../media/image53.png"/><Relationship Id="rId10" Type="http://schemas.openxmlformats.org/officeDocument/2006/relationships/image" Target="../media/image27.jpeg"/><Relationship Id="rId19" Type="http://schemas.openxmlformats.org/officeDocument/2006/relationships/image" Target="../media/image36.png"/><Relationship Id="rId31" Type="http://schemas.openxmlformats.org/officeDocument/2006/relationships/image" Target="../media/image48.jpeg"/><Relationship Id="rId44" Type="http://schemas.openxmlformats.org/officeDocument/2006/relationships/image" Target="../media/image61.pn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jpeg"/><Relationship Id="rId30" Type="http://schemas.openxmlformats.org/officeDocument/2006/relationships/image" Target="../media/image47.png"/><Relationship Id="rId35" Type="http://schemas.openxmlformats.org/officeDocument/2006/relationships/image" Target="../media/image52.png"/><Relationship Id="rId43" Type="http://schemas.openxmlformats.org/officeDocument/2006/relationships/image" Target="../media/image60.jpeg"/><Relationship Id="rId8" Type="http://schemas.openxmlformats.org/officeDocument/2006/relationships/image" Target="../media/image25.png"/><Relationship Id="rId3" Type="http://schemas.openxmlformats.org/officeDocument/2006/relationships/image" Target="../media/image20.png"/><Relationship Id="rId12" Type="http://schemas.openxmlformats.org/officeDocument/2006/relationships/image" Target="../media/image29.png"/><Relationship Id="rId17" Type="http://schemas.openxmlformats.org/officeDocument/2006/relationships/image" Target="../media/image34.jpeg"/><Relationship Id="rId25" Type="http://schemas.openxmlformats.org/officeDocument/2006/relationships/image" Target="../media/image42.jpeg"/><Relationship Id="rId33" Type="http://schemas.openxmlformats.org/officeDocument/2006/relationships/image" Target="../media/image50.png"/><Relationship Id="rId38" Type="http://schemas.openxmlformats.org/officeDocument/2006/relationships/image" Target="../media/image55.png"/><Relationship Id="rId46" Type="http://schemas.openxmlformats.org/officeDocument/2006/relationships/image" Target="../media/image63.png"/><Relationship Id="rId20" Type="http://schemas.openxmlformats.org/officeDocument/2006/relationships/image" Target="../media/image37.png"/><Relationship Id="rId41" Type="http://schemas.openxmlformats.org/officeDocument/2006/relationships/image" Target="../media/image58.png"/></Relationships>
</file>

<file path=ppt/slides/_rels/slide3.xml.rels><?xml version="1.0" encoding="UTF-8" standalone="yes"?>
<Relationships xmlns="http://schemas.openxmlformats.org/package/2006/relationships"><Relationship Id="rId13" Type="http://schemas.openxmlformats.org/officeDocument/2006/relationships/image" Target="../media/image30.jpeg"/><Relationship Id="rId18" Type="http://schemas.openxmlformats.org/officeDocument/2006/relationships/image" Target="../media/image35.png"/><Relationship Id="rId26" Type="http://schemas.openxmlformats.org/officeDocument/2006/relationships/image" Target="../media/image43.png"/><Relationship Id="rId39" Type="http://schemas.openxmlformats.org/officeDocument/2006/relationships/image" Target="../media/image56.png"/><Relationship Id="rId21" Type="http://schemas.openxmlformats.org/officeDocument/2006/relationships/image" Target="../media/image38.png"/><Relationship Id="rId34" Type="http://schemas.openxmlformats.org/officeDocument/2006/relationships/image" Target="../media/image51.png"/><Relationship Id="rId42" Type="http://schemas.openxmlformats.org/officeDocument/2006/relationships/image" Target="../media/image64.png"/><Relationship Id="rId47" Type="http://schemas.openxmlformats.org/officeDocument/2006/relationships/image" Target="../media/image62.png"/><Relationship Id="rId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33.png"/><Relationship Id="rId29"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png"/><Relationship Id="rId45" Type="http://schemas.openxmlformats.org/officeDocument/2006/relationships/image" Target="../media/image60.jpe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jpeg"/><Relationship Id="rId28" Type="http://schemas.openxmlformats.org/officeDocument/2006/relationships/image" Target="../media/image45.jpeg"/><Relationship Id="rId36" Type="http://schemas.openxmlformats.org/officeDocument/2006/relationships/image" Target="../media/image53.png"/><Relationship Id="rId10" Type="http://schemas.openxmlformats.org/officeDocument/2006/relationships/image" Target="../media/image27.jpeg"/><Relationship Id="rId19" Type="http://schemas.openxmlformats.org/officeDocument/2006/relationships/image" Target="../media/image36.png"/><Relationship Id="rId31" Type="http://schemas.openxmlformats.org/officeDocument/2006/relationships/image" Target="../media/image48.jpeg"/><Relationship Id="rId44" Type="http://schemas.openxmlformats.org/officeDocument/2006/relationships/image" Target="../media/image59.pn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jpeg"/><Relationship Id="rId30" Type="http://schemas.openxmlformats.org/officeDocument/2006/relationships/image" Target="../media/image47.png"/><Relationship Id="rId35" Type="http://schemas.openxmlformats.org/officeDocument/2006/relationships/image" Target="../media/image52.png"/><Relationship Id="rId43" Type="http://schemas.openxmlformats.org/officeDocument/2006/relationships/image" Target="../media/image58.png"/><Relationship Id="rId48" Type="http://schemas.openxmlformats.org/officeDocument/2006/relationships/image" Target="../media/image65.jpeg"/><Relationship Id="rId8" Type="http://schemas.openxmlformats.org/officeDocument/2006/relationships/image" Target="../media/image25.png"/><Relationship Id="rId3" Type="http://schemas.openxmlformats.org/officeDocument/2006/relationships/image" Target="../media/image20.png"/><Relationship Id="rId12" Type="http://schemas.openxmlformats.org/officeDocument/2006/relationships/image" Target="../media/image29.png"/><Relationship Id="rId17" Type="http://schemas.openxmlformats.org/officeDocument/2006/relationships/image" Target="../media/image34.jpeg"/><Relationship Id="rId25" Type="http://schemas.openxmlformats.org/officeDocument/2006/relationships/image" Target="../media/image42.jpeg"/><Relationship Id="rId33" Type="http://schemas.openxmlformats.org/officeDocument/2006/relationships/image" Target="../media/image50.png"/><Relationship Id="rId38" Type="http://schemas.openxmlformats.org/officeDocument/2006/relationships/image" Target="../media/image55.png"/><Relationship Id="rId46" Type="http://schemas.openxmlformats.org/officeDocument/2006/relationships/image" Target="../media/image61.png"/><Relationship Id="rId20" Type="http://schemas.openxmlformats.org/officeDocument/2006/relationships/image" Target="../media/image37.png"/><Relationship Id="rId41" Type="http://schemas.openxmlformats.org/officeDocument/2006/relationships/image" Target="../media/image63.png"/></Relationships>
</file>

<file path=ppt/slides/_rels/slide4.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jpeg"/><Relationship Id="rId39" Type="http://schemas.openxmlformats.org/officeDocument/2006/relationships/image" Target="../media/image57.png"/><Relationship Id="rId21" Type="http://schemas.openxmlformats.org/officeDocument/2006/relationships/image" Target="../media/image39.png"/><Relationship Id="rId34" Type="http://schemas.openxmlformats.org/officeDocument/2006/relationships/image" Target="../media/image52.png"/><Relationship Id="rId42" Type="http://schemas.openxmlformats.org/officeDocument/2006/relationships/image" Target="../media/image60.jpeg"/><Relationship Id="rId7" Type="http://schemas.openxmlformats.org/officeDocument/2006/relationships/image" Target="../media/image25.png"/><Relationship Id="rId2" Type="http://schemas.openxmlformats.org/officeDocument/2006/relationships/image" Target="../media/image20.png"/><Relationship Id="rId16" Type="http://schemas.openxmlformats.org/officeDocument/2006/relationships/image" Target="../media/image34.jpeg"/><Relationship Id="rId29"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jpe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png"/><Relationship Id="rId45" Type="http://schemas.openxmlformats.org/officeDocument/2006/relationships/image" Target="../media/image63.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png"/><Relationship Id="rId44" Type="http://schemas.openxmlformats.org/officeDocument/2006/relationships/image" Target="../media/image62.pn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png"/><Relationship Id="rId22" Type="http://schemas.openxmlformats.org/officeDocument/2006/relationships/image" Target="../media/image40.jpeg"/><Relationship Id="rId27" Type="http://schemas.openxmlformats.org/officeDocument/2006/relationships/image" Target="../media/image45.jpeg"/><Relationship Id="rId30" Type="http://schemas.openxmlformats.org/officeDocument/2006/relationships/image" Target="../media/image48.jpeg"/><Relationship Id="rId35" Type="http://schemas.openxmlformats.org/officeDocument/2006/relationships/image" Target="../media/image53.png"/><Relationship Id="rId43" Type="http://schemas.openxmlformats.org/officeDocument/2006/relationships/image" Target="../media/image61.png"/><Relationship Id="rId8" Type="http://schemas.openxmlformats.org/officeDocument/2006/relationships/image" Target="../media/image26.jpeg"/><Relationship Id="rId3" Type="http://schemas.openxmlformats.org/officeDocument/2006/relationships/image" Target="../media/image21.png"/><Relationship Id="rId12" Type="http://schemas.openxmlformats.org/officeDocument/2006/relationships/image" Target="../media/image30.jpe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png"/><Relationship Id="rId20" Type="http://schemas.openxmlformats.org/officeDocument/2006/relationships/image" Target="../media/image38.png"/><Relationship Id="rId41"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4FA9A0-299B-95FA-AD29-97437A7C1C90}"/>
              </a:ext>
            </a:extLst>
          </p:cNvPr>
          <p:cNvSpPr/>
          <p:nvPr/>
        </p:nvSpPr>
        <p:spPr>
          <a:xfrm>
            <a:off x="640084" y="1037977"/>
            <a:ext cx="251460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CO</a:t>
            </a:r>
            <a:r>
              <a:rPr lang="en-IE" sz="1400" b="1" baseline="-25000" dirty="0"/>
              <a:t>2</a:t>
            </a:r>
            <a:r>
              <a:rPr lang="en-IE" sz="1400" b="1" dirty="0"/>
              <a:t> from clinker</a:t>
            </a:r>
          </a:p>
        </p:txBody>
      </p:sp>
      <p:grpSp>
        <p:nvGrpSpPr>
          <p:cNvPr id="6" name="Group 5">
            <a:extLst>
              <a:ext uri="{FF2B5EF4-FFF2-40B4-BE49-F238E27FC236}">
                <a16:creationId xmlns:a16="http://schemas.microsoft.com/office/drawing/2014/main" id="{ACAF53FD-628E-6E49-2425-2A1115134D61}"/>
              </a:ext>
            </a:extLst>
          </p:cNvPr>
          <p:cNvGrpSpPr/>
          <p:nvPr/>
        </p:nvGrpSpPr>
        <p:grpSpPr>
          <a:xfrm>
            <a:off x="3177114" y="1037977"/>
            <a:ext cx="1852090" cy="731520"/>
            <a:chOff x="3177114" y="1037977"/>
            <a:chExt cx="1852090" cy="731520"/>
          </a:xfrm>
        </p:grpSpPr>
        <p:sp>
          <p:nvSpPr>
            <p:cNvPr id="30" name="Rectangle 29">
              <a:extLst>
                <a:ext uri="{FF2B5EF4-FFF2-40B4-BE49-F238E27FC236}">
                  <a16:creationId xmlns:a16="http://schemas.microsoft.com/office/drawing/2014/main" id="{F58060B9-8B87-DA4E-DA62-0990E8ECD980}"/>
                </a:ext>
              </a:extLst>
            </p:cNvPr>
            <p:cNvSpPr/>
            <p:nvPr/>
          </p:nvSpPr>
          <p:spPr>
            <a:xfrm>
              <a:off x="33832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clinker content in cement</a:t>
              </a:r>
            </a:p>
          </p:txBody>
        </p:sp>
        <p:sp>
          <p:nvSpPr>
            <p:cNvPr id="18" name="TextBox 17">
              <a:extLst>
                <a:ext uri="{FF2B5EF4-FFF2-40B4-BE49-F238E27FC236}">
                  <a16:creationId xmlns:a16="http://schemas.microsoft.com/office/drawing/2014/main" id="{897F018E-8C43-FA98-5C3E-0733E4D817D4}"/>
                </a:ext>
              </a:extLst>
            </p:cNvPr>
            <p:cNvSpPr txBox="1"/>
            <p:nvPr/>
          </p:nvSpPr>
          <p:spPr>
            <a:xfrm>
              <a:off x="3177114" y="1270051"/>
              <a:ext cx="182880" cy="338554"/>
            </a:xfrm>
            <a:prstGeom prst="rect">
              <a:avLst/>
            </a:prstGeom>
            <a:noFill/>
          </p:spPr>
          <p:txBody>
            <a:bodyPr wrap="square" rtlCol="0">
              <a:spAutoFit/>
            </a:bodyPr>
            <a:lstStyle/>
            <a:p>
              <a:pPr algn="ctr"/>
              <a:r>
                <a:rPr lang="en-US" sz="1600" b="1" dirty="0"/>
                <a:t>X</a:t>
              </a:r>
            </a:p>
          </p:txBody>
        </p:sp>
      </p:grpSp>
      <p:grpSp>
        <p:nvGrpSpPr>
          <p:cNvPr id="13" name="Group 12">
            <a:extLst>
              <a:ext uri="{FF2B5EF4-FFF2-40B4-BE49-F238E27FC236}">
                <a16:creationId xmlns:a16="http://schemas.microsoft.com/office/drawing/2014/main" id="{AD6C8FCA-5C36-BD5E-3443-12263DD05FA2}"/>
              </a:ext>
            </a:extLst>
          </p:cNvPr>
          <p:cNvGrpSpPr/>
          <p:nvPr/>
        </p:nvGrpSpPr>
        <p:grpSpPr>
          <a:xfrm>
            <a:off x="8698233" y="1037977"/>
            <a:ext cx="1817371" cy="731520"/>
            <a:chOff x="8698233" y="1037977"/>
            <a:chExt cx="1817371" cy="731520"/>
          </a:xfrm>
        </p:grpSpPr>
        <p:sp>
          <p:nvSpPr>
            <p:cNvPr id="8" name="Rectangle 7">
              <a:extLst>
                <a:ext uri="{FF2B5EF4-FFF2-40B4-BE49-F238E27FC236}">
                  <a16:creationId xmlns:a16="http://schemas.microsoft.com/office/drawing/2014/main" id="{2D5359BC-387A-1999-C95B-C04372E125F6}"/>
                </a:ext>
              </a:extLst>
            </p:cNvPr>
            <p:cNvSpPr/>
            <p:nvPr/>
          </p:nvSpPr>
          <p:spPr>
            <a:xfrm>
              <a:off x="88696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Extend life cycle, recycle</a:t>
              </a:r>
            </a:p>
          </p:txBody>
        </p:sp>
        <p:sp>
          <p:nvSpPr>
            <p:cNvPr id="50" name="TextBox 49">
              <a:extLst>
                <a:ext uri="{FF2B5EF4-FFF2-40B4-BE49-F238E27FC236}">
                  <a16:creationId xmlns:a16="http://schemas.microsoft.com/office/drawing/2014/main" id="{BCD3F721-AA90-42DB-ADB1-F17485D051E9}"/>
                </a:ext>
              </a:extLst>
            </p:cNvPr>
            <p:cNvSpPr txBox="1"/>
            <p:nvPr/>
          </p:nvSpPr>
          <p:spPr>
            <a:xfrm>
              <a:off x="8698233" y="1270051"/>
              <a:ext cx="182880" cy="338554"/>
            </a:xfrm>
            <a:prstGeom prst="rect">
              <a:avLst/>
            </a:prstGeom>
            <a:noFill/>
          </p:spPr>
          <p:txBody>
            <a:bodyPr wrap="square" rtlCol="0">
              <a:spAutoFit/>
            </a:bodyPr>
            <a:lstStyle/>
            <a:p>
              <a:pPr algn="ctr"/>
              <a:r>
                <a:rPr lang="en-US" sz="1600" b="1" dirty="0"/>
                <a:t>X</a:t>
              </a:r>
            </a:p>
          </p:txBody>
        </p:sp>
      </p:grpSp>
      <p:grpSp>
        <p:nvGrpSpPr>
          <p:cNvPr id="12" name="Group 11">
            <a:extLst>
              <a:ext uri="{FF2B5EF4-FFF2-40B4-BE49-F238E27FC236}">
                <a16:creationId xmlns:a16="http://schemas.microsoft.com/office/drawing/2014/main" id="{7194BC95-C12C-BB61-8BB7-1A3A4222812C}"/>
              </a:ext>
            </a:extLst>
          </p:cNvPr>
          <p:cNvGrpSpPr/>
          <p:nvPr/>
        </p:nvGrpSpPr>
        <p:grpSpPr>
          <a:xfrm>
            <a:off x="6858004" y="1037977"/>
            <a:ext cx="1828800" cy="731520"/>
            <a:chOff x="6858004" y="1037977"/>
            <a:chExt cx="1828800" cy="731520"/>
          </a:xfrm>
        </p:grpSpPr>
        <p:sp>
          <p:nvSpPr>
            <p:cNvPr id="7" name="Rectangle 6">
              <a:extLst>
                <a:ext uri="{FF2B5EF4-FFF2-40B4-BE49-F238E27FC236}">
                  <a16:creationId xmlns:a16="http://schemas.microsoft.com/office/drawing/2014/main" id="{FE39F210-B16F-9D37-C98A-635325B3F79E}"/>
                </a:ext>
              </a:extLst>
            </p:cNvPr>
            <p:cNvSpPr/>
            <p:nvPr/>
          </p:nvSpPr>
          <p:spPr>
            <a:xfrm>
              <a:off x="70408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concrete in functional units</a:t>
              </a:r>
            </a:p>
          </p:txBody>
        </p:sp>
        <p:sp>
          <p:nvSpPr>
            <p:cNvPr id="51" name="TextBox 50">
              <a:extLst>
                <a:ext uri="{FF2B5EF4-FFF2-40B4-BE49-F238E27FC236}">
                  <a16:creationId xmlns:a16="http://schemas.microsoft.com/office/drawing/2014/main" id="{9EC78385-4711-35FE-5AAB-A18C91BB59A9}"/>
                </a:ext>
              </a:extLst>
            </p:cNvPr>
            <p:cNvSpPr txBox="1"/>
            <p:nvPr/>
          </p:nvSpPr>
          <p:spPr>
            <a:xfrm>
              <a:off x="6858004" y="1270051"/>
              <a:ext cx="182880" cy="338554"/>
            </a:xfrm>
            <a:prstGeom prst="rect">
              <a:avLst/>
            </a:prstGeom>
            <a:noFill/>
          </p:spPr>
          <p:txBody>
            <a:bodyPr wrap="square" rtlCol="0">
              <a:spAutoFit/>
            </a:bodyPr>
            <a:lstStyle/>
            <a:p>
              <a:pPr algn="ctr"/>
              <a:r>
                <a:rPr lang="en-US" sz="1600" b="1" dirty="0"/>
                <a:t>X</a:t>
              </a:r>
            </a:p>
          </p:txBody>
        </p:sp>
      </p:grpSp>
      <p:grpSp>
        <p:nvGrpSpPr>
          <p:cNvPr id="15" name="Group 14">
            <a:extLst>
              <a:ext uri="{FF2B5EF4-FFF2-40B4-BE49-F238E27FC236}">
                <a16:creationId xmlns:a16="http://schemas.microsoft.com/office/drawing/2014/main" id="{E00974A3-6E6A-BF7B-28AF-3262BE6F0FBB}"/>
              </a:ext>
            </a:extLst>
          </p:cNvPr>
          <p:cNvGrpSpPr/>
          <p:nvPr/>
        </p:nvGrpSpPr>
        <p:grpSpPr>
          <a:xfrm>
            <a:off x="10607044" y="962339"/>
            <a:ext cx="1550484" cy="954107"/>
            <a:chOff x="10607044" y="962339"/>
            <a:chExt cx="1550484" cy="954107"/>
          </a:xfrm>
        </p:grpSpPr>
        <p:sp>
          <p:nvSpPr>
            <p:cNvPr id="52" name="TextBox 51">
              <a:extLst>
                <a:ext uri="{FF2B5EF4-FFF2-40B4-BE49-F238E27FC236}">
                  <a16:creationId xmlns:a16="http://schemas.microsoft.com/office/drawing/2014/main" id="{F7C9FD0F-4335-6849-9566-4C22173CF222}"/>
                </a:ext>
              </a:extLst>
            </p:cNvPr>
            <p:cNvSpPr txBox="1"/>
            <p:nvPr/>
          </p:nvSpPr>
          <p:spPr>
            <a:xfrm>
              <a:off x="10607044" y="1270051"/>
              <a:ext cx="182880" cy="338554"/>
            </a:xfrm>
            <a:prstGeom prst="rect">
              <a:avLst/>
            </a:prstGeom>
            <a:noFill/>
          </p:spPr>
          <p:txBody>
            <a:bodyPr wrap="square" rtlCol="0">
              <a:spAutoFit/>
            </a:bodyPr>
            <a:lstStyle/>
            <a:p>
              <a:pPr algn="ctr"/>
              <a:r>
                <a:rPr lang="en-US" sz="1600" b="1" dirty="0"/>
                <a:t>=</a:t>
              </a:r>
            </a:p>
          </p:txBody>
        </p:sp>
        <p:sp>
          <p:nvSpPr>
            <p:cNvPr id="95" name="TextBox 94">
              <a:extLst>
                <a:ext uri="{FF2B5EF4-FFF2-40B4-BE49-F238E27FC236}">
                  <a16:creationId xmlns:a16="http://schemas.microsoft.com/office/drawing/2014/main" id="{A82EB4EE-BC0F-8F88-D1DE-03809FD1ACB8}"/>
                </a:ext>
              </a:extLst>
            </p:cNvPr>
            <p:cNvSpPr txBox="1"/>
            <p:nvPr/>
          </p:nvSpPr>
          <p:spPr>
            <a:xfrm>
              <a:off x="10694488" y="962339"/>
              <a:ext cx="1463040" cy="954107"/>
            </a:xfrm>
            <a:prstGeom prst="rect">
              <a:avLst/>
            </a:prstGeom>
            <a:noFill/>
          </p:spPr>
          <p:txBody>
            <a:bodyPr wrap="square" rtlCol="0">
              <a:spAutoFit/>
            </a:bodyPr>
            <a:lstStyle/>
            <a:p>
              <a:pPr algn="ctr"/>
              <a:r>
                <a:rPr lang="en-IE" sz="1400" b="1" dirty="0">
                  <a:effectLst>
                    <a:outerShdw blurRad="50800" dist="50800" dir="5400000" algn="ctr" rotWithShape="0">
                      <a:schemeClr val="accent1"/>
                    </a:outerShdw>
                  </a:effectLst>
                </a:rPr>
                <a:t>Cement and Concrete Industry Decarbonization</a:t>
              </a:r>
            </a:p>
          </p:txBody>
        </p:sp>
      </p:grpSp>
      <p:grpSp>
        <p:nvGrpSpPr>
          <p:cNvPr id="9" name="Group 8">
            <a:extLst>
              <a:ext uri="{FF2B5EF4-FFF2-40B4-BE49-F238E27FC236}">
                <a16:creationId xmlns:a16="http://schemas.microsoft.com/office/drawing/2014/main" id="{A7D8E7F1-EBAE-F480-06ED-A342B927E05A}"/>
              </a:ext>
            </a:extLst>
          </p:cNvPr>
          <p:cNvGrpSpPr/>
          <p:nvPr/>
        </p:nvGrpSpPr>
        <p:grpSpPr>
          <a:xfrm>
            <a:off x="5040633" y="1037977"/>
            <a:ext cx="1817371" cy="731520"/>
            <a:chOff x="5040633" y="1037977"/>
            <a:chExt cx="1817371" cy="731520"/>
          </a:xfrm>
        </p:grpSpPr>
        <p:sp>
          <p:nvSpPr>
            <p:cNvPr id="32" name="Rectangle 31">
              <a:extLst>
                <a:ext uri="{FF2B5EF4-FFF2-40B4-BE49-F238E27FC236}">
                  <a16:creationId xmlns:a16="http://schemas.microsoft.com/office/drawing/2014/main" id="{9F7AEB7F-A4B6-2DB9-8FDB-9FB44D9E2DFB}"/>
                </a:ext>
              </a:extLst>
            </p:cNvPr>
            <p:cNvSpPr/>
            <p:nvPr/>
          </p:nvSpPr>
          <p:spPr>
            <a:xfrm>
              <a:off x="52120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cement content in concrete </a:t>
              </a:r>
            </a:p>
          </p:txBody>
        </p:sp>
        <p:sp>
          <p:nvSpPr>
            <p:cNvPr id="99" name="TextBox 98">
              <a:extLst>
                <a:ext uri="{FF2B5EF4-FFF2-40B4-BE49-F238E27FC236}">
                  <a16:creationId xmlns:a16="http://schemas.microsoft.com/office/drawing/2014/main" id="{DAAB4524-E78A-77D8-E4F7-72B543D9F226}"/>
                </a:ext>
              </a:extLst>
            </p:cNvPr>
            <p:cNvSpPr txBox="1"/>
            <p:nvPr/>
          </p:nvSpPr>
          <p:spPr>
            <a:xfrm>
              <a:off x="5040633" y="1270051"/>
              <a:ext cx="182880" cy="338554"/>
            </a:xfrm>
            <a:prstGeom prst="rect">
              <a:avLst/>
            </a:prstGeom>
            <a:noFill/>
          </p:spPr>
          <p:txBody>
            <a:bodyPr wrap="square" rtlCol="0">
              <a:spAutoFit/>
            </a:bodyPr>
            <a:lstStyle/>
            <a:p>
              <a:pPr algn="ctr"/>
              <a:r>
                <a:rPr lang="en-US" sz="1600" b="1" dirty="0"/>
                <a:t>X</a:t>
              </a:r>
            </a:p>
          </p:txBody>
        </p:sp>
      </p:grpSp>
      <p:grpSp>
        <p:nvGrpSpPr>
          <p:cNvPr id="17" name="Group 16">
            <a:extLst>
              <a:ext uri="{FF2B5EF4-FFF2-40B4-BE49-F238E27FC236}">
                <a16:creationId xmlns:a16="http://schemas.microsoft.com/office/drawing/2014/main" id="{9089A5C5-5FA7-20C5-9F98-65D53D30D6C0}"/>
              </a:ext>
            </a:extLst>
          </p:cNvPr>
          <p:cNvGrpSpPr/>
          <p:nvPr/>
        </p:nvGrpSpPr>
        <p:grpSpPr>
          <a:xfrm>
            <a:off x="621944" y="1952377"/>
            <a:ext cx="11585304" cy="3662039"/>
            <a:chOff x="621944" y="1952377"/>
            <a:chExt cx="11585304" cy="3662039"/>
          </a:xfrm>
        </p:grpSpPr>
        <p:sp>
          <p:nvSpPr>
            <p:cNvPr id="39" name="Rectangle 38">
              <a:extLst>
                <a:ext uri="{FF2B5EF4-FFF2-40B4-BE49-F238E27FC236}">
                  <a16:creationId xmlns:a16="http://schemas.microsoft.com/office/drawing/2014/main" id="{2D538737-8858-DF27-DA93-1D3518B2B361}"/>
                </a:ext>
              </a:extLst>
            </p:cNvPr>
            <p:cNvSpPr/>
            <p:nvPr/>
          </p:nvSpPr>
          <p:spPr>
            <a:xfrm>
              <a:off x="640080" y="4846320"/>
              <a:ext cx="9875520" cy="73152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endParaRPr lang="en-IE" sz="1400" b="1" dirty="0">
                <a:solidFill>
                  <a:schemeClr val="accent6">
                    <a:lumMod val="50000"/>
                  </a:schemeClr>
                </a:solidFill>
              </a:endParaRPr>
            </a:p>
          </p:txBody>
        </p:sp>
        <p:sp>
          <p:nvSpPr>
            <p:cNvPr id="58" name="TextBox 57">
              <a:extLst>
                <a:ext uri="{FF2B5EF4-FFF2-40B4-BE49-F238E27FC236}">
                  <a16:creationId xmlns:a16="http://schemas.microsoft.com/office/drawing/2014/main" id="{03C776AC-D112-49C7-C72B-0D313AC1FA53}"/>
                </a:ext>
              </a:extLst>
            </p:cNvPr>
            <p:cNvSpPr txBox="1"/>
            <p:nvPr/>
          </p:nvSpPr>
          <p:spPr>
            <a:xfrm>
              <a:off x="621944" y="4862461"/>
              <a:ext cx="742950" cy="307777"/>
            </a:xfrm>
            <a:prstGeom prst="rect">
              <a:avLst/>
            </a:prstGeom>
            <a:noFill/>
          </p:spPr>
          <p:txBody>
            <a:bodyPr wrap="square" rtlCol="0">
              <a:spAutoFit/>
            </a:bodyPr>
            <a:lstStyle/>
            <a:p>
              <a:r>
                <a:rPr lang="en-US" sz="1400" b="1" dirty="0">
                  <a:solidFill>
                    <a:schemeClr val="accent6">
                      <a:lumMod val="75000"/>
                    </a:schemeClr>
                  </a:solidFill>
                </a:rPr>
                <a:t>CCS</a:t>
              </a:r>
            </a:p>
          </p:txBody>
        </p:sp>
        <p:sp>
          <p:nvSpPr>
            <p:cNvPr id="114" name="TextBox 113">
              <a:extLst>
                <a:ext uri="{FF2B5EF4-FFF2-40B4-BE49-F238E27FC236}">
                  <a16:creationId xmlns:a16="http://schemas.microsoft.com/office/drawing/2014/main" id="{DA5D961A-EB82-6DBE-9692-D879CC2C4B79}"/>
                </a:ext>
              </a:extLst>
            </p:cNvPr>
            <p:cNvSpPr txBox="1"/>
            <p:nvPr/>
          </p:nvSpPr>
          <p:spPr>
            <a:xfrm>
              <a:off x="2682173" y="5112452"/>
              <a:ext cx="5838381" cy="276999"/>
            </a:xfrm>
            <a:prstGeom prst="rect">
              <a:avLst/>
            </a:prstGeom>
            <a:noFill/>
          </p:spPr>
          <p:txBody>
            <a:bodyPr wrap="square">
              <a:spAutoFit/>
            </a:bodyPr>
            <a:lstStyle/>
            <a:p>
              <a:pPr algn="ctr"/>
              <a:r>
                <a:rPr lang="en-IE" sz="1200" b="1" i="1" dirty="0">
                  <a:solidFill>
                    <a:schemeClr val="accent6">
                      <a:lumMod val="50000"/>
                    </a:schemeClr>
                  </a:solidFill>
                </a:rPr>
                <a:t>Capture of CO</a:t>
              </a:r>
              <a:r>
                <a:rPr lang="en-IE" sz="1200" b="1" i="1" baseline="-25000" dirty="0">
                  <a:solidFill>
                    <a:schemeClr val="accent6">
                      <a:lumMod val="50000"/>
                    </a:schemeClr>
                  </a:solidFill>
                </a:rPr>
                <a:t>2</a:t>
              </a:r>
              <a:r>
                <a:rPr lang="en-IE" sz="1200" b="1" i="1" dirty="0">
                  <a:solidFill>
                    <a:schemeClr val="accent6">
                      <a:lumMod val="50000"/>
                    </a:schemeClr>
                  </a:solidFill>
                </a:rPr>
                <a:t> from flue gases, and……… absorption of atmospheric CO</a:t>
              </a:r>
              <a:r>
                <a:rPr lang="en-IE" sz="1200" b="1" i="1" baseline="-25000" dirty="0">
                  <a:solidFill>
                    <a:schemeClr val="accent6">
                      <a:lumMod val="50000"/>
                    </a:schemeClr>
                  </a:solidFill>
                </a:rPr>
                <a:t>2</a:t>
              </a:r>
            </a:p>
          </p:txBody>
        </p:sp>
        <p:sp>
          <p:nvSpPr>
            <p:cNvPr id="111" name="Rectangle 110">
              <a:extLst>
                <a:ext uri="{FF2B5EF4-FFF2-40B4-BE49-F238E27FC236}">
                  <a16:creationId xmlns:a16="http://schemas.microsoft.com/office/drawing/2014/main" id="{FFA1E372-1FAB-34F5-C792-A2FD33DC57B6}"/>
                </a:ext>
              </a:extLst>
            </p:cNvPr>
            <p:cNvSpPr/>
            <p:nvPr/>
          </p:nvSpPr>
          <p:spPr>
            <a:xfrm>
              <a:off x="2011680" y="3141081"/>
              <a:ext cx="1143000" cy="155448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137160" rtlCol="0" anchor="ctr" anchorCtr="1"/>
            <a:lstStyle/>
            <a:p>
              <a:pPr algn="ctr"/>
              <a:r>
                <a:rPr lang="en-IE" sz="1400" b="1" dirty="0">
                  <a:solidFill>
                    <a:schemeClr val="accent6">
                      <a:lumMod val="50000"/>
                    </a:schemeClr>
                  </a:solidFill>
                </a:rPr>
                <a:t>Non-carbonate raw materials</a:t>
              </a:r>
            </a:p>
          </p:txBody>
        </p:sp>
        <p:sp>
          <p:nvSpPr>
            <p:cNvPr id="11" name="Rectangle 10">
              <a:extLst>
                <a:ext uri="{FF2B5EF4-FFF2-40B4-BE49-F238E27FC236}">
                  <a16:creationId xmlns:a16="http://schemas.microsoft.com/office/drawing/2014/main" id="{CB2CF23F-5183-545B-98D7-F5EBBF2647C9}"/>
                </a:ext>
              </a:extLst>
            </p:cNvPr>
            <p:cNvSpPr/>
            <p:nvPr/>
          </p:nvSpPr>
          <p:spPr>
            <a:xfrm>
              <a:off x="640084" y="1952377"/>
              <a:ext cx="1143000" cy="100584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200" b="1" dirty="0">
                  <a:solidFill>
                    <a:schemeClr val="accent6">
                      <a:lumMod val="50000"/>
                    </a:schemeClr>
                  </a:solidFill>
                </a:rPr>
                <a:t>Alt. fuels, </a:t>
              </a:r>
            </a:p>
            <a:p>
              <a:pPr algn="ctr"/>
              <a:r>
                <a:rPr lang="en-IE" sz="1200" b="1" dirty="0">
                  <a:solidFill>
                    <a:schemeClr val="accent6">
                      <a:lumMod val="50000"/>
                    </a:schemeClr>
                  </a:solidFill>
                </a:rPr>
                <a:t>waste heat recovery</a:t>
              </a:r>
            </a:p>
          </p:txBody>
        </p:sp>
        <p:sp>
          <p:nvSpPr>
            <p:cNvPr id="14" name="Rectangle 13">
              <a:extLst>
                <a:ext uri="{FF2B5EF4-FFF2-40B4-BE49-F238E27FC236}">
                  <a16:creationId xmlns:a16="http://schemas.microsoft.com/office/drawing/2014/main" id="{B175967C-02F3-153B-75C1-32D0855290DF}"/>
                </a:ext>
              </a:extLst>
            </p:cNvPr>
            <p:cNvSpPr/>
            <p:nvPr/>
          </p:nvSpPr>
          <p:spPr>
            <a:xfrm>
              <a:off x="7040884" y="1952377"/>
              <a:ext cx="164592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200" b="1" dirty="0">
                  <a:solidFill>
                    <a:schemeClr val="accent6">
                      <a:lumMod val="50000"/>
                    </a:schemeClr>
                  </a:solidFill>
                </a:rPr>
                <a:t>UHPC, high performance concrete</a:t>
              </a:r>
            </a:p>
          </p:txBody>
        </p:sp>
        <p:sp>
          <p:nvSpPr>
            <p:cNvPr id="16" name="Rectangle 15">
              <a:extLst>
                <a:ext uri="{FF2B5EF4-FFF2-40B4-BE49-F238E27FC236}">
                  <a16:creationId xmlns:a16="http://schemas.microsoft.com/office/drawing/2014/main" id="{46EC43C9-225D-594B-C294-F6B108619C99}"/>
                </a:ext>
              </a:extLst>
            </p:cNvPr>
            <p:cNvSpPr/>
            <p:nvPr/>
          </p:nvSpPr>
          <p:spPr>
            <a:xfrm>
              <a:off x="8869684" y="1952377"/>
              <a:ext cx="164592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45720" rtlCol="0" anchor="t"/>
            <a:lstStyle/>
            <a:p>
              <a:pPr algn="ctr"/>
              <a:r>
                <a:rPr lang="en-IE" sz="1200" b="1" dirty="0">
                  <a:solidFill>
                    <a:schemeClr val="accent6">
                      <a:lumMod val="50000"/>
                    </a:schemeClr>
                  </a:solidFill>
                </a:rPr>
                <a:t>Extend life cycle, recycled raw materials</a:t>
              </a:r>
            </a:p>
            <a:p>
              <a:pPr marL="285750" indent="-285750" algn="ctr">
                <a:buFontTx/>
                <a:buChar char="-"/>
              </a:pPr>
              <a:endParaRPr lang="en-IE" sz="1400" dirty="0">
                <a:solidFill>
                  <a:schemeClr val="accent6">
                    <a:lumMod val="50000"/>
                  </a:schemeClr>
                </a:solidFill>
              </a:endParaRPr>
            </a:p>
            <a:p>
              <a:pPr marL="285750" indent="-285750" algn="ctr">
                <a:buFontTx/>
                <a:buChar char="-"/>
              </a:pPr>
              <a:endParaRPr lang="en-IE" sz="1400" dirty="0">
                <a:solidFill>
                  <a:schemeClr val="accent6">
                    <a:lumMod val="50000"/>
                  </a:schemeClr>
                </a:solidFill>
              </a:endParaRPr>
            </a:p>
          </p:txBody>
        </p:sp>
        <p:sp>
          <p:nvSpPr>
            <p:cNvPr id="31" name="Rectangle 30">
              <a:extLst>
                <a:ext uri="{FF2B5EF4-FFF2-40B4-BE49-F238E27FC236}">
                  <a16:creationId xmlns:a16="http://schemas.microsoft.com/office/drawing/2014/main" id="{A061A5F9-6C68-E8F8-0A23-49592ECF7009}"/>
                </a:ext>
              </a:extLst>
            </p:cNvPr>
            <p:cNvSpPr/>
            <p:nvPr/>
          </p:nvSpPr>
          <p:spPr>
            <a:xfrm>
              <a:off x="3383284" y="1952377"/>
              <a:ext cx="109728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400" b="1" dirty="0">
                  <a:solidFill>
                    <a:schemeClr val="accent6">
                      <a:lumMod val="50000"/>
                    </a:schemeClr>
                  </a:solidFill>
                </a:rPr>
                <a:t>SCMs</a:t>
              </a:r>
            </a:p>
          </p:txBody>
        </p:sp>
        <p:sp>
          <p:nvSpPr>
            <p:cNvPr id="33" name="Rectangle 32">
              <a:extLst>
                <a:ext uri="{FF2B5EF4-FFF2-40B4-BE49-F238E27FC236}">
                  <a16:creationId xmlns:a16="http://schemas.microsoft.com/office/drawing/2014/main" id="{493682EE-B5E8-EC35-9A2F-0F2BD29821F6}"/>
                </a:ext>
              </a:extLst>
            </p:cNvPr>
            <p:cNvSpPr/>
            <p:nvPr/>
          </p:nvSpPr>
          <p:spPr>
            <a:xfrm>
              <a:off x="5943600" y="1952377"/>
              <a:ext cx="91440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t"/>
            <a:lstStyle/>
            <a:p>
              <a:pPr algn="ctr"/>
              <a:r>
                <a:rPr lang="en-IE" sz="1200" b="1" dirty="0">
                  <a:solidFill>
                    <a:schemeClr val="accent6">
                      <a:lumMod val="50000"/>
                    </a:schemeClr>
                  </a:solidFill>
                </a:rPr>
                <a:t>Optimized</a:t>
              </a:r>
            </a:p>
            <a:p>
              <a:pPr algn="ctr"/>
              <a:r>
                <a:rPr lang="en-IE" sz="1200" b="1" dirty="0">
                  <a:solidFill>
                    <a:schemeClr val="accent6">
                      <a:lumMod val="50000"/>
                    </a:schemeClr>
                  </a:solidFill>
                </a:rPr>
                <a:t>concrete</a:t>
              </a:r>
            </a:p>
            <a:p>
              <a:pPr algn="ctr"/>
              <a:r>
                <a:rPr lang="en-IE" sz="1200" b="1" dirty="0">
                  <a:solidFill>
                    <a:schemeClr val="accent6">
                      <a:lumMod val="50000"/>
                    </a:schemeClr>
                  </a:solidFill>
                </a:rPr>
                <a:t>mix design</a:t>
              </a:r>
            </a:p>
          </p:txBody>
        </p:sp>
        <p:sp>
          <p:nvSpPr>
            <p:cNvPr id="53" name="Rectangle 52">
              <a:extLst>
                <a:ext uri="{FF2B5EF4-FFF2-40B4-BE49-F238E27FC236}">
                  <a16:creationId xmlns:a16="http://schemas.microsoft.com/office/drawing/2014/main" id="{257F0889-81AA-548C-F83B-2ADF2D21516F}"/>
                </a:ext>
              </a:extLst>
            </p:cNvPr>
            <p:cNvSpPr/>
            <p:nvPr/>
          </p:nvSpPr>
          <p:spPr>
            <a:xfrm>
              <a:off x="2011684" y="1952377"/>
              <a:ext cx="1143000" cy="100584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200" b="1" dirty="0">
                  <a:solidFill>
                    <a:schemeClr val="accent6">
                      <a:lumMod val="50000"/>
                    </a:schemeClr>
                  </a:solidFill>
                </a:rPr>
                <a:t>Alternative cements</a:t>
              </a:r>
            </a:p>
          </p:txBody>
        </p:sp>
        <p:sp>
          <p:nvSpPr>
            <p:cNvPr id="54" name="Rectangle 53">
              <a:extLst>
                <a:ext uri="{FF2B5EF4-FFF2-40B4-BE49-F238E27FC236}">
                  <a16:creationId xmlns:a16="http://schemas.microsoft.com/office/drawing/2014/main" id="{376E639D-A271-1D92-DABD-A46E99C80A64}"/>
                </a:ext>
              </a:extLst>
            </p:cNvPr>
            <p:cNvSpPr/>
            <p:nvPr/>
          </p:nvSpPr>
          <p:spPr>
            <a:xfrm>
              <a:off x="640083" y="3141081"/>
              <a:ext cx="1143000" cy="173736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0" rtlCol="0" anchor="ctr" anchorCtr="1"/>
            <a:lstStyle/>
            <a:p>
              <a:pPr algn="ctr"/>
              <a:r>
                <a:rPr lang="en-IE" sz="1400" b="1" dirty="0">
                  <a:solidFill>
                    <a:schemeClr val="accent6">
                      <a:lumMod val="50000"/>
                    </a:schemeClr>
                  </a:solidFill>
                </a:rPr>
                <a:t>Separate calcination to facilitate CO</a:t>
              </a:r>
              <a:r>
                <a:rPr lang="en-IE" sz="1400" b="1" baseline="-25000" dirty="0">
                  <a:solidFill>
                    <a:schemeClr val="accent6">
                      <a:lumMod val="50000"/>
                    </a:schemeClr>
                  </a:solidFill>
                </a:rPr>
                <a:t>2</a:t>
              </a:r>
              <a:r>
                <a:rPr lang="en-IE" sz="1400" b="1" dirty="0">
                  <a:solidFill>
                    <a:schemeClr val="accent6">
                      <a:lumMod val="50000"/>
                    </a:schemeClr>
                  </a:solidFill>
                </a:rPr>
                <a:t> capture</a:t>
              </a:r>
            </a:p>
          </p:txBody>
        </p:sp>
        <p:sp>
          <p:nvSpPr>
            <p:cNvPr id="19" name="Right Brace 18">
              <a:extLst>
                <a:ext uri="{FF2B5EF4-FFF2-40B4-BE49-F238E27FC236}">
                  <a16:creationId xmlns:a16="http://schemas.microsoft.com/office/drawing/2014/main" id="{CEAB8AB9-4C80-3983-90AB-A503017C7D33}"/>
                </a:ext>
              </a:extLst>
            </p:cNvPr>
            <p:cNvSpPr/>
            <p:nvPr/>
          </p:nvSpPr>
          <p:spPr>
            <a:xfrm>
              <a:off x="10607044" y="1956816"/>
              <a:ext cx="290600" cy="3657600"/>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TextBox 81">
              <a:extLst>
                <a:ext uri="{FF2B5EF4-FFF2-40B4-BE49-F238E27FC236}">
                  <a16:creationId xmlns:a16="http://schemas.microsoft.com/office/drawing/2014/main" id="{43EBCCDC-3555-5882-CC67-3D73D8D52B9F}"/>
                </a:ext>
              </a:extLst>
            </p:cNvPr>
            <p:cNvSpPr txBox="1"/>
            <p:nvPr/>
          </p:nvSpPr>
          <p:spPr>
            <a:xfrm>
              <a:off x="10744208" y="3291840"/>
              <a:ext cx="1463040" cy="1169551"/>
            </a:xfrm>
            <a:prstGeom prst="rect">
              <a:avLst/>
            </a:prstGeom>
            <a:noFill/>
          </p:spPr>
          <p:txBody>
            <a:bodyPr wrap="square" rtlCol="0">
              <a:spAutoFit/>
            </a:bodyPr>
            <a:lstStyle/>
            <a:p>
              <a:pPr algn="ctr"/>
              <a:r>
                <a:rPr lang="en-IE" sz="1400" b="1" dirty="0">
                  <a:effectLst>
                    <a:outerShdw blurRad="50800" dist="50800" dir="5400000" algn="ctr" rotWithShape="0">
                      <a:schemeClr val="accent1"/>
                    </a:outerShdw>
                  </a:effectLst>
                </a:rPr>
                <a:t>Carbon emissions reduction levers, aka technology areas</a:t>
              </a:r>
            </a:p>
          </p:txBody>
        </p:sp>
        <p:sp>
          <p:nvSpPr>
            <p:cNvPr id="42" name="Rectangle 41">
              <a:extLst>
                <a:ext uri="{FF2B5EF4-FFF2-40B4-BE49-F238E27FC236}">
                  <a16:creationId xmlns:a16="http://schemas.microsoft.com/office/drawing/2014/main" id="{96A14828-5B49-BFFC-0BB1-D1FC2A505DC4}"/>
                </a:ext>
              </a:extLst>
            </p:cNvPr>
            <p:cNvSpPr/>
            <p:nvPr/>
          </p:nvSpPr>
          <p:spPr>
            <a:xfrm>
              <a:off x="2011680" y="3141081"/>
              <a:ext cx="1143000" cy="155448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137160" rtlCol="0" anchor="t" anchorCtr="0"/>
            <a:lstStyle/>
            <a:p>
              <a:pPr algn="ctr"/>
              <a:endParaRPr lang="en-IE" sz="1200" b="1" dirty="0">
                <a:solidFill>
                  <a:schemeClr val="accent6">
                    <a:lumMod val="50000"/>
                  </a:schemeClr>
                </a:solidFill>
              </a:endParaRPr>
            </a:p>
            <a:p>
              <a:pPr algn="ctr"/>
              <a:endParaRPr lang="en-IE" sz="1200" b="1" dirty="0">
                <a:solidFill>
                  <a:schemeClr val="accent6">
                    <a:lumMod val="50000"/>
                  </a:schemeClr>
                </a:solidFill>
              </a:endParaRPr>
            </a:p>
            <a:p>
              <a:pPr algn="ctr"/>
              <a:r>
                <a:rPr lang="en-IE" sz="1200" b="1" dirty="0">
                  <a:solidFill>
                    <a:schemeClr val="accent6">
                      <a:lumMod val="50000"/>
                    </a:schemeClr>
                  </a:solidFill>
                </a:rPr>
                <a:t>Non-carbonate  raw materials</a:t>
              </a:r>
            </a:p>
          </p:txBody>
        </p:sp>
        <p:sp>
          <p:nvSpPr>
            <p:cNvPr id="43" name="Rectangle 42">
              <a:extLst>
                <a:ext uri="{FF2B5EF4-FFF2-40B4-BE49-F238E27FC236}">
                  <a16:creationId xmlns:a16="http://schemas.microsoft.com/office/drawing/2014/main" id="{AB3711EC-A4A7-3CAE-68C5-BFAD6F7C3531}"/>
                </a:ext>
              </a:extLst>
            </p:cNvPr>
            <p:cNvSpPr/>
            <p:nvPr/>
          </p:nvSpPr>
          <p:spPr>
            <a:xfrm>
              <a:off x="4652013" y="1952377"/>
              <a:ext cx="109728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rIns="27432" bIns="182880" rtlCol="0" anchor="t"/>
            <a:lstStyle/>
            <a:p>
              <a:pPr algn="ctr">
                <a:spcBef>
                  <a:spcPts val="1500"/>
                </a:spcBef>
              </a:pPr>
              <a:r>
                <a:rPr lang="en-IE" sz="1200" b="1" dirty="0">
                  <a:solidFill>
                    <a:schemeClr val="accent6">
                      <a:lumMod val="50000"/>
                    </a:schemeClr>
                  </a:solidFill>
                </a:rPr>
                <a:t>HVLP, High Volume Limestone Powder </a:t>
              </a:r>
              <a:endParaRPr lang="en-IE" sz="1400" b="1" dirty="0">
                <a:solidFill>
                  <a:schemeClr val="accent6">
                    <a:lumMod val="50000"/>
                  </a:schemeClr>
                </a:solidFill>
              </a:endParaRPr>
            </a:p>
          </p:txBody>
        </p:sp>
        <p:sp>
          <p:nvSpPr>
            <p:cNvPr id="47" name="Rectangle 46">
              <a:extLst>
                <a:ext uri="{FF2B5EF4-FFF2-40B4-BE49-F238E27FC236}">
                  <a16:creationId xmlns:a16="http://schemas.microsoft.com/office/drawing/2014/main" id="{93F0494B-E4A8-2CEF-313E-4C9B0049ECD9}"/>
                </a:ext>
              </a:extLst>
            </p:cNvPr>
            <p:cNvSpPr/>
            <p:nvPr/>
          </p:nvSpPr>
          <p:spPr>
            <a:xfrm>
              <a:off x="640083" y="3141081"/>
              <a:ext cx="1143000" cy="173736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0" rtlCol="0" anchor="t" anchorCtr="0"/>
            <a:lstStyle/>
            <a:p>
              <a:pPr algn="ctr"/>
              <a:endParaRPr lang="en-IE" sz="1200" b="1" dirty="0">
                <a:solidFill>
                  <a:schemeClr val="accent6">
                    <a:lumMod val="50000"/>
                  </a:schemeClr>
                </a:solidFill>
              </a:endParaRPr>
            </a:p>
            <a:p>
              <a:pPr algn="ctr"/>
              <a:endParaRPr lang="en-IE" sz="1200" b="1" dirty="0">
                <a:solidFill>
                  <a:schemeClr val="accent6">
                    <a:lumMod val="50000"/>
                  </a:schemeClr>
                </a:solidFill>
              </a:endParaRPr>
            </a:p>
            <a:p>
              <a:pPr algn="ctr">
                <a:spcBef>
                  <a:spcPts val="500"/>
                </a:spcBef>
              </a:pPr>
              <a:r>
                <a:rPr lang="en-IE" sz="1200" b="1" dirty="0">
                  <a:solidFill>
                    <a:schemeClr val="accent6">
                      <a:lumMod val="50000"/>
                    </a:schemeClr>
                  </a:solidFill>
                </a:rPr>
                <a:t>Separate calcination, CO</a:t>
              </a:r>
              <a:r>
                <a:rPr lang="en-IE" sz="1200" b="1" baseline="-25000" dirty="0">
                  <a:solidFill>
                    <a:schemeClr val="accent6">
                      <a:lumMod val="50000"/>
                    </a:schemeClr>
                  </a:solidFill>
                </a:rPr>
                <a:t>2</a:t>
              </a:r>
              <a:r>
                <a:rPr lang="en-IE" sz="1200" b="1" dirty="0">
                  <a:solidFill>
                    <a:schemeClr val="accent6">
                      <a:lumMod val="50000"/>
                    </a:schemeClr>
                  </a:solidFill>
                </a:rPr>
                <a:t> capture</a:t>
              </a:r>
            </a:p>
          </p:txBody>
        </p:sp>
      </p:grpSp>
      <p:sp>
        <p:nvSpPr>
          <p:cNvPr id="49" name="TextBox 48">
            <a:extLst>
              <a:ext uri="{FF2B5EF4-FFF2-40B4-BE49-F238E27FC236}">
                <a16:creationId xmlns:a16="http://schemas.microsoft.com/office/drawing/2014/main" id="{C08C30C7-2593-CBF9-CF91-5FE66D9A81C8}"/>
              </a:ext>
            </a:extLst>
          </p:cNvPr>
          <p:cNvSpPr txBox="1"/>
          <p:nvPr/>
        </p:nvSpPr>
        <p:spPr>
          <a:xfrm>
            <a:off x="649209" y="1952361"/>
            <a:ext cx="1143000" cy="1097280"/>
          </a:xfrm>
          <a:prstGeom prst="rect">
            <a:avLst/>
          </a:prstGeom>
          <a:solidFill>
            <a:schemeClr val="bg1">
              <a:alpha val="70000"/>
            </a:schemeClr>
          </a:solidFill>
        </p:spPr>
        <p:txBody>
          <a:bodyPr wrap="square" rtlCol="0" anchor="ctr" anchorCtr="1">
            <a:noAutofit/>
          </a:bodyPr>
          <a:lstStyle/>
          <a:p>
            <a:pPr algn="ctr"/>
            <a:r>
              <a:rPr lang="en-US" sz="1600" b="1" dirty="0"/>
              <a:t>10-20%</a:t>
            </a:r>
          </a:p>
          <a:p>
            <a:pPr algn="ctr"/>
            <a:r>
              <a:rPr lang="en-US" sz="1200" b="1" dirty="0"/>
              <a:t>Near-Term</a:t>
            </a:r>
          </a:p>
          <a:p>
            <a:pPr algn="ctr"/>
            <a:r>
              <a:rPr lang="en-US" sz="1600" b="1" dirty="0"/>
              <a:t>&lt;20% </a:t>
            </a:r>
          </a:p>
          <a:p>
            <a:pPr algn="ctr"/>
            <a:r>
              <a:rPr lang="en-US" sz="1200" b="1" dirty="0"/>
              <a:t>Mid-Term</a:t>
            </a:r>
          </a:p>
          <a:p>
            <a:pPr algn="ctr"/>
            <a:r>
              <a:rPr lang="en-US" sz="1200" b="1" dirty="0"/>
              <a:t> (CNCA)</a:t>
            </a:r>
          </a:p>
        </p:txBody>
      </p:sp>
      <p:sp>
        <p:nvSpPr>
          <p:cNvPr id="55" name="TextBox 54">
            <a:extLst>
              <a:ext uri="{FF2B5EF4-FFF2-40B4-BE49-F238E27FC236}">
                <a16:creationId xmlns:a16="http://schemas.microsoft.com/office/drawing/2014/main" id="{D54CF737-38A1-B88A-9E18-B7FC2E333AF1}"/>
              </a:ext>
            </a:extLst>
          </p:cNvPr>
          <p:cNvSpPr txBox="1"/>
          <p:nvPr/>
        </p:nvSpPr>
        <p:spPr>
          <a:xfrm>
            <a:off x="3369544" y="1954161"/>
            <a:ext cx="1097280" cy="2743200"/>
          </a:xfrm>
          <a:prstGeom prst="rect">
            <a:avLst/>
          </a:prstGeom>
          <a:solidFill>
            <a:schemeClr val="bg1">
              <a:alpha val="70000"/>
            </a:schemeClr>
          </a:solidFill>
        </p:spPr>
        <p:txBody>
          <a:bodyPr wrap="square" rtlCol="0" anchor="ctr" anchorCtr="1">
            <a:noAutofit/>
          </a:bodyPr>
          <a:lstStyle/>
          <a:p>
            <a:pPr algn="ctr"/>
            <a:r>
              <a:rPr lang="en-US" sz="1600" b="1" dirty="0"/>
              <a:t>10-20%</a:t>
            </a:r>
          </a:p>
          <a:p>
            <a:pPr algn="ctr"/>
            <a:r>
              <a:rPr lang="en-US" sz="1200" b="1" dirty="0"/>
              <a:t>Mid-Term</a:t>
            </a:r>
          </a:p>
          <a:p>
            <a:pPr algn="ctr"/>
            <a:r>
              <a:rPr lang="en-US" sz="1200" b="1" dirty="0"/>
              <a:t>(CNCA)</a:t>
            </a:r>
          </a:p>
        </p:txBody>
      </p:sp>
      <p:sp>
        <p:nvSpPr>
          <p:cNvPr id="56" name="TextBox 55">
            <a:extLst>
              <a:ext uri="{FF2B5EF4-FFF2-40B4-BE49-F238E27FC236}">
                <a16:creationId xmlns:a16="http://schemas.microsoft.com/office/drawing/2014/main" id="{B3830FF2-39E0-5CB0-6592-19990B06E773}"/>
              </a:ext>
            </a:extLst>
          </p:cNvPr>
          <p:cNvSpPr txBox="1"/>
          <p:nvPr/>
        </p:nvSpPr>
        <p:spPr>
          <a:xfrm>
            <a:off x="639377" y="4846320"/>
            <a:ext cx="2560320" cy="731520"/>
          </a:xfrm>
          <a:prstGeom prst="rect">
            <a:avLst/>
          </a:prstGeom>
          <a:solidFill>
            <a:schemeClr val="bg1">
              <a:alpha val="70000"/>
            </a:schemeClr>
          </a:solidFill>
        </p:spPr>
        <p:txBody>
          <a:bodyPr wrap="square" rtlCol="0" anchor="ctr" anchorCtr="1">
            <a:noAutofit/>
          </a:bodyPr>
          <a:lstStyle/>
          <a:p>
            <a:pPr algn="ctr"/>
            <a:r>
              <a:rPr lang="en-US" sz="1600" b="1" dirty="0"/>
              <a:t>&gt;50%</a:t>
            </a:r>
          </a:p>
          <a:p>
            <a:pPr algn="ctr"/>
            <a:r>
              <a:rPr lang="en-US" sz="1200" b="1" dirty="0">
                <a:effectLst>
                  <a:outerShdw blurRad="50800" dist="50800" dir="5400000" algn="ctr" rotWithShape="0">
                    <a:srgbClr val="FF0000"/>
                  </a:outerShdw>
                </a:effectLst>
              </a:rPr>
              <a:t>Long-Term </a:t>
            </a:r>
          </a:p>
          <a:p>
            <a:pPr algn="ctr"/>
            <a:r>
              <a:rPr lang="en-US" sz="1200" b="1" dirty="0"/>
              <a:t>(CNCA)</a:t>
            </a:r>
          </a:p>
        </p:txBody>
      </p:sp>
      <p:sp>
        <p:nvSpPr>
          <p:cNvPr id="57" name="TextBox 56">
            <a:extLst>
              <a:ext uri="{FF2B5EF4-FFF2-40B4-BE49-F238E27FC236}">
                <a16:creationId xmlns:a16="http://schemas.microsoft.com/office/drawing/2014/main" id="{5267B85C-C287-2130-4906-5FEE6F4FCD5C}"/>
              </a:ext>
            </a:extLst>
          </p:cNvPr>
          <p:cNvSpPr txBox="1"/>
          <p:nvPr/>
        </p:nvSpPr>
        <p:spPr>
          <a:xfrm>
            <a:off x="2020809" y="1952361"/>
            <a:ext cx="1143000" cy="1005840"/>
          </a:xfrm>
          <a:prstGeom prst="rect">
            <a:avLst/>
          </a:prstGeom>
          <a:solidFill>
            <a:schemeClr val="bg1">
              <a:alpha val="70000"/>
            </a:schemeClr>
          </a:solidFill>
        </p:spPr>
        <p:txBody>
          <a:bodyPr wrap="square" rtlCol="0" anchor="ctr" anchorCtr="1">
            <a:noAutofit/>
          </a:bodyPr>
          <a:lstStyle/>
          <a:p>
            <a:pPr algn="ctr"/>
            <a:r>
              <a:rPr lang="en-US" sz="1600" b="1" dirty="0"/>
              <a:t>&lt;10%</a:t>
            </a:r>
          </a:p>
          <a:p>
            <a:pPr algn="ctr"/>
            <a:r>
              <a:rPr lang="en-US" sz="1200" b="1" dirty="0">
                <a:effectLst>
                  <a:outerShdw blurRad="50800" dist="50800" dir="5400000" algn="ctr" rotWithShape="0">
                    <a:srgbClr val="FF0000"/>
                  </a:outerShdw>
                </a:effectLst>
              </a:rPr>
              <a:t>Long-Term </a:t>
            </a:r>
            <a:r>
              <a:rPr lang="en-US" sz="1200" b="1" dirty="0"/>
              <a:t>(CNCA)</a:t>
            </a:r>
          </a:p>
        </p:txBody>
      </p:sp>
      <p:sp>
        <p:nvSpPr>
          <p:cNvPr id="59" name="TextBox 58">
            <a:extLst>
              <a:ext uri="{FF2B5EF4-FFF2-40B4-BE49-F238E27FC236}">
                <a16:creationId xmlns:a16="http://schemas.microsoft.com/office/drawing/2014/main" id="{EA1EB024-8F95-D920-6D7C-01A77642FECF}"/>
              </a:ext>
            </a:extLst>
          </p:cNvPr>
          <p:cNvSpPr txBox="1"/>
          <p:nvPr/>
        </p:nvSpPr>
        <p:spPr>
          <a:xfrm>
            <a:off x="4654296" y="1952361"/>
            <a:ext cx="1097280" cy="2743200"/>
          </a:xfrm>
          <a:prstGeom prst="rect">
            <a:avLst/>
          </a:prstGeom>
          <a:solidFill>
            <a:schemeClr val="bg1">
              <a:alpha val="70000"/>
            </a:schemeClr>
          </a:solidFill>
        </p:spPr>
        <p:txBody>
          <a:bodyPr wrap="square" rtlCol="0" anchor="ctr" anchorCtr="1">
            <a:noAutofit/>
          </a:bodyPr>
          <a:lstStyle/>
          <a:p>
            <a:pPr algn="ctr"/>
            <a:r>
              <a:rPr lang="en-US" sz="1600" b="1" dirty="0"/>
              <a:t>~10%</a:t>
            </a:r>
          </a:p>
          <a:p>
            <a:pPr algn="ctr"/>
            <a:r>
              <a:rPr lang="en-US" sz="1200" b="1" dirty="0"/>
              <a:t>Near Term</a:t>
            </a:r>
          </a:p>
          <a:p>
            <a:pPr algn="ctr"/>
            <a:r>
              <a:rPr lang="en-US" sz="1200" b="1" dirty="0"/>
              <a:t>(CNCA)</a:t>
            </a:r>
          </a:p>
          <a:p>
            <a:pPr algn="ctr"/>
            <a:r>
              <a:rPr lang="en-US" sz="1200" b="1" dirty="0">
                <a:solidFill>
                  <a:srgbClr val="FF0000"/>
                </a:solidFill>
              </a:rPr>
              <a:t>DONE</a:t>
            </a:r>
          </a:p>
        </p:txBody>
      </p:sp>
      <p:sp>
        <p:nvSpPr>
          <p:cNvPr id="60" name="TextBox 59">
            <a:extLst>
              <a:ext uri="{FF2B5EF4-FFF2-40B4-BE49-F238E27FC236}">
                <a16:creationId xmlns:a16="http://schemas.microsoft.com/office/drawing/2014/main" id="{4F6EA889-40CB-F3BF-6C13-89180EB88A4C}"/>
              </a:ext>
            </a:extLst>
          </p:cNvPr>
          <p:cNvSpPr txBox="1"/>
          <p:nvPr/>
        </p:nvSpPr>
        <p:spPr>
          <a:xfrm>
            <a:off x="5247564" y="497952"/>
            <a:ext cx="2651760" cy="502920"/>
          </a:xfrm>
          <a:prstGeom prst="rect">
            <a:avLst/>
          </a:prstGeom>
          <a:solidFill>
            <a:schemeClr val="bg1"/>
          </a:solidFill>
          <a:ln>
            <a:solidFill>
              <a:schemeClr val="accent6">
                <a:lumMod val="50000"/>
              </a:schemeClr>
            </a:solidFill>
          </a:ln>
        </p:spPr>
        <p:txBody>
          <a:bodyPr wrap="square" rtlCol="0" anchor="ctr" anchorCtr="1">
            <a:spAutoFit/>
          </a:bodyPr>
          <a:lstStyle/>
          <a:p>
            <a:pPr algn="ctr"/>
            <a:r>
              <a:rPr lang="en-US" sz="1400" b="1" dirty="0">
                <a:effectLst>
                  <a:outerShdw blurRad="50800" dist="50800" dir="5400000" algn="ctr" rotWithShape="0">
                    <a:srgbClr val="FFFF00"/>
                  </a:outerShdw>
                </a:effectLst>
              </a:rPr>
              <a:t>Building Code Barriers</a:t>
            </a:r>
          </a:p>
        </p:txBody>
      </p:sp>
      <p:sp>
        <p:nvSpPr>
          <p:cNvPr id="61" name="TextBox 60">
            <a:extLst>
              <a:ext uri="{FF2B5EF4-FFF2-40B4-BE49-F238E27FC236}">
                <a16:creationId xmlns:a16="http://schemas.microsoft.com/office/drawing/2014/main" id="{97D17318-21B8-6D96-3C09-300D6C41AC53}"/>
              </a:ext>
            </a:extLst>
          </p:cNvPr>
          <p:cNvSpPr txBox="1"/>
          <p:nvPr/>
        </p:nvSpPr>
        <p:spPr>
          <a:xfrm>
            <a:off x="2012439" y="512240"/>
            <a:ext cx="3017520" cy="502920"/>
          </a:xfrm>
          <a:prstGeom prst="rect">
            <a:avLst/>
          </a:prstGeom>
          <a:solidFill>
            <a:schemeClr val="bg1"/>
          </a:solidFill>
          <a:ln>
            <a:solidFill>
              <a:schemeClr val="accent6">
                <a:lumMod val="50000"/>
              </a:schemeClr>
            </a:solidFill>
          </a:ln>
        </p:spPr>
        <p:txBody>
          <a:bodyPr wrap="square" rtlCol="0" anchor="ctr" anchorCtr="1">
            <a:spAutoFit/>
          </a:bodyPr>
          <a:lstStyle/>
          <a:p>
            <a:pPr algn="ctr"/>
            <a:r>
              <a:rPr lang="en-US" sz="1400" b="1" dirty="0">
                <a:effectLst>
                  <a:outerShdw blurRad="50800" dist="50800" dir="5400000" algn="ctr" rotWithShape="0">
                    <a:srgbClr val="FFFF00"/>
                  </a:outerShdw>
                </a:effectLst>
              </a:rPr>
              <a:t>ASTM Standards Barriers</a:t>
            </a:r>
          </a:p>
        </p:txBody>
      </p:sp>
    </p:spTree>
    <p:extLst>
      <p:ext uri="{BB962C8B-B14F-4D97-AF65-F5344CB8AC3E}">
        <p14:creationId xmlns:p14="http://schemas.microsoft.com/office/powerpoint/2010/main" val="134039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0-#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dissolve">
                                      <p:cBhvr>
                                        <p:cTn id="43" dur="3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dissolve">
                                      <p:cBhvr>
                                        <p:cTn id="68" dur="500"/>
                                        <p:tgtEl>
                                          <p:spTgt spid="61"/>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dissolve">
                                      <p:cBhvr>
                                        <p:cTn id="7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9" grpId="0" animBg="1"/>
      <p:bldP spid="55" grpId="0" animBg="1"/>
      <p:bldP spid="56" grpId="0" animBg="1"/>
      <p:bldP spid="57" grpId="0" animBg="1"/>
      <p:bldP spid="59" grpId="0" animBg="1"/>
      <p:bldP spid="60" grpId="0" animBg="1"/>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2D538737-8858-DF27-DA93-1D3518B2B361}"/>
              </a:ext>
            </a:extLst>
          </p:cNvPr>
          <p:cNvSpPr/>
          <p:nvPr/>
        </p:nvSpPr>
        <p:spPr>
          <a:xfrm>
            <a:off x="640080" y="4846320"/>
            <a:ext cx="9875520" cy="73152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endParaRPr lang="en-IE" sz="1400" b="1" dirty="0">
              <a:solidFill>
                <a:schemeClr val="accent6">
                  <a:lumMod val="50000"/>
                </a:schemeClr>
              </a:solidFill>
            </a:endParaRPr>
          </a:p>
        </p:txBody>
      </p:sp>
      <p:sp>
        <p:nvSpPr>
          <p:cNvPr id="58" name="TextBox 57">
            <a:extLst>
              <a:ext uri="{FF2B5EF4-FFF2-40B4-BE49-F238E27FC236}">
                <a16:creationId xmlns:a16="http://schemas.microsoft.com/office/drawing/2014/main" id="{03C776AC-D112-49C7-C72B-0D313AC1FA53}"/>
              </a:ext>
            </a:extLst>
          </p:cNvPr>
          <p:cNvSpPr txBox="1"/>
          <p:nvPr/>
        </p:nvSpPr>
        <p:spPr>
          <a:xfrm>
            <a:off x="621944" y="4862461"/>
            <a:ext cx="742950" cy="307777"/>
          </a:xfrm>
          <a:prstGeom prst="rect">
            <a:avLst/>
          </a:prstGeom>
          <a:noFill/>
        </p:spPr>
        <p:txBody>
          <a:bodyPr wrap="square" rtlCol="0">
            <a:spAutoFit/>
          </a:bodyPr>
          <a:lstStyle/>
          <a:p>
            <a:r>
              <a:rPr lang="en-US" sz="1400" b="1" dirty="0">
                <a:solidFill>
                  <a:schemeClr val="accent6">
                    <a:lumMod val="75000"/>
                  </a:schemeClr>
                </a:solidFill>
              </a:rPr>
              <a:t>CCS</a:t>
            </a:r>
          </a:p>
        </p:txBody>
      </p:sp>
      <p:sp>
        <p:nvSpPr>
          <p:cNvPr id="111" name="Rectangle 110">
            <a:extLst>
              <a:ext uri="{FF2B5EF4-FFF2-40B4-BE49-F238E27FC236}">
                <a16:creationId xmlns:a16="http://schemas.microsoft.com/office/drawing/2014/main" id="{FFA1E372-1FAB-34F5-C792-A2FD33DC57B6}"/>
              </a:ext>
            </a:extLst>
          </p:cNvPr>
          <p:cNvSpPr/>
          <p:nvPr/>
        </p:nvSpPr>
        <p:spPr>
          <a:xfrm>
            <a:off x="2011680" y="3141081"/>
            <a:ext cx="1143000" cy="155448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137160" rtlCol="0" anchor="ctr" anchorCtr="1"/>
          <a:lstStyle/>
          <a:p>
            <a:pPr algn="ctr"/>
            <a:r>
              <a:rPr lang="en-IE" sz="1400" b="1" dirty="0">
                <a:solidFill>
                  <a:schemeClr val="accent6">
                    <a:lumMod val="50000"/>
                  </a:schemeClr>
                </a:solidFill>
              </a:rPr>
              <a:t>Non-carbonate raw materials</a:t>
            </a:r>
          </a:p>
        </p:txBody>
      </p:sp>
      <p:sp>
        <p:nvSpPr>
          <p:cNvPr id="11" name="Rectangle 10">
            <a:extLst>
              <a:ext uri="{FF2B5EF4-FFF2-40B4-BE49-F238E27FC236}">
                <a16:creationId xmlns:a16="http://schemas.microsoft.com/office/drawing/2014/main" id="{CB2CF23F-5183-545B-98D7-F5EBBF2647C9}"/>
              </a:ext>
            </a:extLst>
          </p:cNvPr>
          <p:cNvSpPr/>
          <p:nvPr/>
        </p:nvSpPr>
        <p:spPr>
          <a:xfrm>
            <a:off x="640084" y="1952377"/>
            <a:ext cx="1143000" cy="100584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200" b="1" dirty="0">
                <a:solidFill>
                  <a:schemeClr val="accent6">
                    <a:lumMod val="50000"/>
                  </a:schemeClr>
                </a:solidFill>
              </a:rPr>
              <a:t>Alt. fuels, </a:t>
            </a:r>
          </a:p>
          <a:p>
            <a:pPr algn="ctr"/>
            <a:r>
              <a:rPr lang="en-IE" sz="1200" b="1" dirty="0">
                <a:solidFill>
                  <a:schemeClr val="accent6">
                    <a:lumMod val="50000"/>
                  </a:schemeClr>
                </a:solidFill>
              </a:rPr>
              <a:t>waste heat recovery</a:t>
            </a:r>
          </a:p>
        </p:txBody>
      </p:sp>
      <p:sp>
        <p:nvSpPr>
          <p:cNvPr id="14" name="Rectangle 13">
            <a:extLst>
              <a:ext uri="{FF2B5EF4-FFF2-40B4-BE49-F238E27FC236}">
                <a16:creationId xmlns:a16="http://schemas.microsoft.com/office/drawing/2014/main" id="{B175967C-02F3-153B-75C1-32D0855290DF}"/>
              </a:ext>
            </a:extLst>
          </p:cNvPr>
          <p:cNvSpPr/>
          <p:nvPr/>
        </p:nvSpPr>
        <p:spPr>
          <a:xfrm>
            <a:off x="7040884" y="1952377"/>
            <a:ext cx="164592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200" b="1" dirty="0">
                <a:solidFill>
                  <a:schemeClr val="accent6">
                    <a:lumMod val="50000"/>
                  </a:schemeClr>
                </a:solidFill>
              </a:rPr>
              <a:t>UHPC, high performance concrete</a:t>
            </a:r>
          </a:p>
        </p:txBody>
      </p:sp>
      <p:sp>
        <p:nvSpPr>
          <p:cNvPr id="16" name="Rectangle 15">
            <a:extLst>
              <a:ext uri="{FF2B5EF4-FFF2-40B4-BE49-F238E27FC236}">
                <a16:creationId xmlns:a16="http://schemas.microsoft.com/office/drawing/2014/main" id="{46EC43C9-225D-594B-C294-F6B108619C99}"/>
              </a:ext>
            </a:extLst>
          </p:cNvPr>
          <p:cNvSpPr/>
          <p:nvPr/>
        </p:nvSpPr>
        <p:spPr>
          <a:xfrm>
            <a:off x="8869684" y="1952377"/>
            <a:ext cx="164592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45720" rtlCol="0" anchor="t"/>
          <a:lstStyle/>
          <a:p>
            <a:pPr algn="ctr"/>
            <a:r>
              <a:rPr lang="en-IE" sz="1200" b="1" dirty="0">
                <a:solidFill>
                  <a:schemeClr val="accent6">
                    <a:lumMod val="50000"/>
                  </a:schemeClr>
                </a:solidFill>
              </a:rPr>
              <a:t>Extend life cycle, recycled raw materials</a:t>
            </a:r>
          </a:p>
          <a:p>
            <a:pPr marL="285750" indent="-285750" algn="ctr">
              <a:buFontTx/>
              <a:buChar char="-"/>
            </a:pPr>
            <a:endParaRPr lang="en-IE" sz="1400" dirty="0">
              <a:solidFill>
                <a:schemeClr val="accent6">
                  <a:lumMod val="50000"/>
                </a:schemeClr>
              </a:solidFill>
            </a:endParaRPr>
          </a:p>
          <a:p>
            <a:pPr marL="285750" indent="-285750" algn="ctr">
              <a:buFontTx/>
              <a:buChar char="-"/>
            </a:pPr>
            <a:endParaRPr lang="en-IE" sz="1400" dirty="0">
              <a:solidFill>
                <a:schemeClr val="accent6">
                  <a:lumMod val="50000"/>
                </a:schemeClr>
              </a:solidFill>
            </a:endParaRPr>
          </a:p>
        </p:txBody>
      </p:sp>
      <p:sp>
        <p:nvSpPr>
          <p:cNvPr id="31" name="Rectangle 30">
            <a:extLst>
              <a:ext uri="{FF2B5EF4-FFF2-40B4-BE49-F238E27FC236}">
                <a16:creationId xmlns:a16="http://schemas.microsoft.com/office/drawing/2014/main" id="{A061A5F9-6C68-E8F8-0A23-49592ECF7009}"/>
              </a:ext>
            </a:extLst>
          </p:cNvPr>
          <p:cNvSpPr/>
          <p:nvPr/>
        </p:nvSpPr>
        <p:spPr>
          <a:xfrm>
            <a:off x="3383284" y="1952377"/>
            <a:ext cx="109728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400" b="1" dirty="0">
                <a:solidFill>
                  <a:schemeClr val="accent6">
                    <a:lumMod val="50000"/>
                  </a:schemeClr>
                </a:solidFill>
              </a:rPr>
              <a:t>SCMs</a:t>
            </a:r>
          </a:p>
        </p:txBody>
      </p:sp>
      <p:sp>
        <p:nvSpPr>
          <p:cNvPr id="33" name="Rectangle 32">
            <a:extLst>
              <a:ext uri="{FF2B5EF4-FFF2-40B4-BE49-F238E27FC236}">
                <a16:creationId xmlns:a16="http://schemas.microsoft.com/office/drawing/2014/main" id="{493682EE-B5E8-EC35-9A2F-0F2BD29821F6}"/>
              </a:ext>
            </a:extLst>
          </p:cNvPr>
          <p:cNvSpPr/>
          <p:nvPr/>
        </p:nvSpPr>
        <p:spPr>
          <a:xfrm>
            <a:off x="5943600" y="1952377"/>
            <a:ext cx="91440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t"/>
          <a:lstStyle/>
          <a:p>
            <a:pPr algn="ctr"/>
            <a:r>
              <a:rPr lang="en-IE" sz="1200" b="1" dirty="0">
                <a:solidFill>
                  <a:schemeClr val="accent6">
                    <a:lumMod val="50000"/>
                  </a:schemeClr>
                </a:solidFill>
              </a:rPr>
              <a:t>Optimized</a:t>
            </a:r>
          </a:p>
          <a:p>
            <a:pPr algn="ctr"/>
            <a:r>
              <a:rPr lang="en-IE" sz="1200" b="1" dirty="0">
                <a:solidFill>
                  <a:schemeClr val="accent6">
                    <a:lumMod val="50000"/>
                  </a:schemeClr>
                </a:solidFill>
              </a:rPr>
              <a:t>concrete</a:t>
            </a:r>
          </a:p>
          <a:p>
            <a:pPr algn="ctr"/>
            <a:r>
              <a:rPr lang="en-IE" sz="1200" b="1" dirty="0">
                <a:solidFill>
                  <a:schemeClr val="accent6">
                    <a:lumMod val="50000"/>
                  </a:schemeClr>
                </a:solidFill>
              </a:rPr>
              <a:t>mix design</a:t>
            </a:r>
          </a:p>
        </p:txBody>
      </p:sp>
      <p:sp>
        <p:nvSpPr>
          <p:cNvPr id="53" name="Rectangle 52">
            <a:extLst>
              <a:ext uri="{FF2B5EF4-FFF2-40B4-BE49-F238E27FC236}">
                <a16:creationId xmlns:a16="http://schemas.microsoft.com/office/drawing/2014/main" id="{257F0889-81AA-548C-F83B-2ADF2D21516F}"/>
              </a:ext>
            </a:extLst>
          </p:cNvPr>
          <p:cNvSpPr/>
          <p:nvPr/>
        </p:nvSpPr>
        <p:spPr>
          <a:xfrm>
            <a:off x="2011684" y="1952377"/>
            <a:ext cx="1143000" cy="100584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200" b="1" dirty="0">
                <a:solidFill>
                  <a:schemeClr val="accent6">
                    <a:lumMod val="50000"/>
                  </a:schemeClr>
                </a:solidFill>
              </a:rPr>
              <a:t>Alternative cements</a:t>
            </a:r>
          </a:p>
        </p:txBody>
      </p:sp>
      <p:sp>
        <p:nvSpPr>
          <p:cNvPr id="54" name="Rectangle 53">
            <a:extLst>
              <a:ext uri="{FF2B5EF4-FFF2-40B4-BE49-F238E27FC236}">
                <a16:creationId xmlns:a16="http://schemas.microsoft.com/office/drawing/2014/main" id="{376E639D-A271-1D92-DABD-A46E99C80A64}"/>
              </a:ext>
            </a:extLst>
          </p:cNvPr>
          <p:cNvSpPr/>
          <p:nvPr/>
        </p:nvSpPr>
        <p:spPr>
          <a:xfrm>
            <a:off x="640083" y="3141081"/>
            <a:ext cx="1143000" cy="173736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0" rtlCol="0" anchor="ctr" anchorCtr="1"/>
          <a:lstStyle/>
          <a:p>
            <a:pPr algn="ctr"/>
            <a:r>
              <a:rPr lang="en-IE" sz="1400" b="1" dirty="0">
                <a:solidFill>
                  <a:schemeClr val="accent6">
                    <a:lumMod val="50000"/>
                  </a:schemeClr>
                </a:solidFill>
              </a:rPr>
              <a:t>Separate calcination to facilitate CO</a:t>
            </a:r>
            <a:r>
              <a:rPr lang="en-IE" sz="1400" b="1" baseline="-25000" dirty="0">
                <a:solidFill>
                  <a:schemeClr val="accent6">
                    <a:lumMod val="50000"/>
                  </a:schemeClr>
                </a:solidFill>
              </a:rPr>
              <a:t>2</a:t>
            </a:r>
            <a:r>
              <a:rPr lang="en-IE" sz="1400" b="1" dirty="0">
                <a:solidFill>
                  <a:schemeClr val="accent6">
                    <a:lumMod val="50000"/>
                  </a:schemeClr>
                </a:solidFill>
              </a:rPr>
              <a:t> capture</a:t>
            </a:r>
          </a:p>
        </p:txBody>
      </p:sp>
      <p:sp>
        <p:nvSpPr>
          <p:cNvPr id="4" name="Rectangle 3">
            <a:extLst>
              <a:ext uri="{FF2B5EF4-FFF2-40B4-BE49-F238E27FC236}">
                <a16:creationId xmlns:a16="http://schemas.microsoft.com/office/drawing/2014/main" id="{A04FA9A0-299B-95FA-AD29-97437A7C1C90}"/>
              </a:ext>
            </a:extLst>
          </p:cNvPr>
          <p:cNvSpPr/>
          <p:nvPr/>
        </p:nvSpPr>
        <p:spPr>
          <a:xfrm>
            <a:off x="640084" y="1037977"/>
            <a:ext cx="251460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CO</a:t>
            </a:r>
            <a:r>
              <a:rPr lang="en-IE" sz="1400" b="1" baseline="-25000" dirty="0"/>
              <a:t>2</a:t>
            </a:r>
            <a:r>
              <a:rPr lang="en-IE" sz="1400" b="1" dirty="0"/>
              <a:t> from clinker</a:t>
            </a:r>
          </a:p>
        </p:txBody>
      </p:sp>
      <p:sp>
        <p:nvSpPr>
          <p:cNvPr id="7" name="Rectangle 6">
            <a:extLst>
              <a:ext uri="{FF2B5EF4-FFF2-40B4-BE49-F238E27FC236}">
                <a16:creationId xmlns:a16="http://schemas.microsoft.com/office/drawing/2014/main" id="{FE39F210-B16F-9D37-C98A-635325B3F79E}"/>
              </a:ext>
            </a:extLst>
          </p:cNvPr>
          <p:cNvSpPr/>
          <p:nvPr/>
        </p:nvSpPr>
        <p:spPr>
          <a:xfrm>
            <a:off x="70408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concrete in functional units</a:t>
            </a:r>
          </a:p>
        </p:txBody>
      </p:sp>
      <p:sp>
        <p:nvSpPr>
          <p:cNvPr id="8" name="Rectangle 7">
            <a:extLst>
              <a:ext uri="{FF2B5EF4-FFF2-40B4-BE49-F238E27FC236}">
                <a16:creationId xmlns:a16="http://schemas.microsoft.com/office/drawing/2014/main" id="{2D5359BC-387A-1999-C95B-C04372E125F6}"/>
              </a:ext>
            </a:extLst>
          </p:cNvPr>
          <p:cNvSpPr/>
          <p:nvPr/>
        </p:nvSpPr>
        <p:spPr>
          <a:xfrm>
            <a:off x="88696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Extend life cycle, recycle</a:t>
            </a:r>
          </a:p>
        </p:txBody>
      </p:sp>
      <p:sp>
        <p:nvSpPr>
          <p:cNvPr id="30" name="Rectangle 29">
            <a:extLst>
              <a:ext uri="{FF2B5EF4-FFF2-40B4-BE49-F238E27FC236}">
                <a16:creationId xmlns:a16="http://schemas.microsoft.com/office/drawing/2014/main" id="{F58060B9-8B87-DA4E-DA62-0990E8ECD980}"/>
              </a:ext>
            </a:extLst>
          </p:cNvPr>
          <p:cNvSpPr/>
          <p:nvPr/>
        </p:nvSpPr>
        <p:spPr>
          <a:xfrm>
            <a:off x="33832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clinker content in cement</a:t>
            </a:r>
          </a:p>
        </p:txBody>
      </p:sp>
      <p:sp>
        <p:nvSpPr>
          <p:cNvPr id="32" name="Rectangle 31">
            <a:extLst>
              <a:ext uri="{FF2B5EF4-FFF2-40B4-BE49-F238E27FC236}">
                <a16:creationId xmlns:a16="http://schemas.microsoft.com/office/drawing/2014/main" id="{9F7AEB7F-A4B6-2DB9-8FDB-9FB44D9E2DFB}"/>
              </a:ext>
            </a:extLst>
          </p:cNvPr>
          <p:cNvSpPr/>
          <p:nvPr/>
        </p:nvSpPr>
        <p:spPr>
          <a:xfrm>
            <a:off x="52120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cement content in concrete </a:t>
            </a:r>
          </a:p>
        </p:txBody>
      </p:sp>
      <p:sp>
        <p:nvSpPr>
          <p:cNvPr id="18" name="TextBox 17">
            <a:extLst>
              <a:ext uri="{FF2B5EF4-FFF2-40B4-BE49-F238E27FC236}">
                <a16:creationId xmlns:a16="http://schemas.microsoft.com/office/drawing/2014/main" id="{897F018E-8C43-FA98-5C3E-0733E4D817D4}"/>
              </a:ext>
            </a:extLst>
          </p:cNvPr>
          <p:cNvSpPr txBox="1"/>
          <p:nvPr/>
        </p:nvSpPr>
        <p:spPr>
          <a:xfrm>
            <a:off x="3177114" y="1270051"/>
            <a:ext cx="182880" cy="338554"/>
          </a:xfrm>
          <a:prstGeom prst="rect">
            <a:avLst/>
          </a:prstGeom>
          <a:noFill/>
        </p:spPr>
        <p:txBody>
          <a:bodyPr wrap="square" rtlCol="0">
            <a:spAutoFit/>
          </a:bodyPr>
          <a:lstStyle/>
          <a:p>
            <a:pPr algn="ctr"/>
            <a:r>
              <a:rPr lang="en-US" sz="1600" b="1" dirty="0"/>
              <a:t>X</a:t>
            </a:r>
          </a:p>
        </p:txBody>
      </p:sp>
      <p:sp>
        <p:nvSpPr>
          <p:cNvPr id="50" name="TextBox 49">
            <a:extLst>
              <a:ext uri="{FF2B5EF4-FFF2-40B4-BE49-F238E27FC236}">
                <a16:creationId xmlns:a16="http://schemas.microsoft.com/office/drawing/2014/main" id="{BCD3F721-AA90-42DB-ADB1-F17485D051E9}"/>
              </a:ext>
            </a:extLst>
          </p:cNvPr>
          <p:cNvSpPr txBox="1"/>
          <p:nvPr/>
        </p:nvSpPr>
        <p:spPr>
          <a:xfrm>
            <a:off x="8698233" y="1270051"/>
            <a:ext cx="182880" cy="338554"/>
          </a:xfrm>
          <a:prstGeom prst="rect">
            <a:avLst/>
          </a:prstGeom>
          <a:noFill/>
        </p:spPr>
        <p:txBody>
          <a:bodyPr wrap="square" rtlCol="0">
            <a:spAutoFit/>
          </a:bodyPr>
          <a:lstStyle/>
          <a:p>
            <a:pPr algn="ctr"/>
            <a:r>
              <a:rPr lang="en-US" sz="1600" b="1" dirty="0"/>
              <a:t>X</a:t>
            </a:r>
          </a:p>
        </p:txBody>
      </p:sp>
      <p:sp>
        <p:nvSpPr>
          <p:cNvPr id="51" name="TextBox 50">
            <a:extLst>
              <a:ext uri="{FF2B5EF4-FFF2-40B4-BE49-F238E27FC236}">
                <a16:creationId xmlns:a16="http://schemas.microsoft.com/office/drawing/2014/main" id="{9EC78385-4711-35FE-5AAB-A18C91BB59A9}"/>
              </a:ext>
            </a:extLst>
          </p:cNvPr>
          <p:cNvSpPr txBox="1"/>
          <p:nvPr/>
        </p:nvSpPr>
        <p:spPr>
          <a:xfrm>
            <a:off x="6858004" y="1270051"/>
            <a:ext cx="182880" cy="338554"/>
          </a:xfrm>
          <a:prstGeom prst="rect">
            <a:avLst/>
          </a:prstGeom>
          <a:noFill/>
        </p:spPr>
        <p:txBody>
          <a:bodyPr wrap="square" rtlCol="0">
            <a:spAutoFit/>
          </a:bodyPr>
          <a:lstStyle/>
          <a:p>
            <a:pPr algn="ctr"/>
            <a:r>
              <a:rPr lang="en-US" sz="1600" b="1" dirty="0"/>
              <a:t>X</a:t>
            </a:r>
          </a:p>
        </p:txBody>
      </p:sp>
      <p:sp>
        <p:nvSpPr>
          <p:cNvPr id="52" name="TextBox 51">
            <a:extLst>
              <a:ext uri="{FF2B5EF4-FFF2-40B4-BE49-F238E27FC236}">
                <a16:creationId xmlns:a16="http://schemas.microsoft.com/office/drawing/2014/main" id="{F7C9FD0F-4335-6849-9566-4C22173CF222}"/>
              </a:ext>
            </a:extLst>
          </p:cNvPr>
          <p:cNvSpPr txBox="1"/>
          <p:nvPr/>
        </p:nvSpPr>
        <p:spPr>
          <a:xfrm>
            <a:off x="10607044" y="1270051"/>
            <a:ext cx="182880" cy="338554"/>
          </a:xfrm>
          <a:prstGeom prst="rect">
            <a:avLst/>
          </a:prstGeom>
          <a:noFill/>
        </p:spPr>
        <p:txBody>
          <a:bodyPr wrap="square" rtlCol="0">
            <a:spAutoFit/>
          </a:bodyPr>
          <a:lstStyle/>
          <a:p>
            <a:pPr algn="ctr"/>
            <a:r>
              <a:rPr lang="en-US" sz="1600" b="1" dirty="0"/>
              <a:t>=</a:t>
            </a:r>
          </a:p>
        </p:txBody>
      </p:sp>
      <p:sp>
        <p:nvSpPr>
          <p:cNvPr id="95" name="TextBox 94">
            <a:extLst>
              <a:ext uri="{FF2B5EF4-FFF2-40B4-BE49-F238E27FC236}">
                <a16:creationId xmlns:a16="http://schemas.microsoft.com/office/drawing/2014/main" id="{A82EB4EE-BC0F-8F88-D1DE-03809FD1ACB8}"/>
              </a:ext>
            </a:extLst>
          </p:cNvPr>
          <p:cNvSpPr txBox="1"/>
          <p:nvPr/>
        </p:nvSpPr>
        <p:spPr>
          <a:xfrm>
            <a:off x="10694488" y="962339"/>
            <a:ext cx="1463040" cy="954107"/>
          </a:xfrm>
          <a:prstGeom prst="rect">
            <a:avLst/>
          </a:prstGeom>
          <a:noFill/>
        </p:spPr>
        <p:txBody>
          <a:bodyPr wrap="square" rtlCol="0">
            <a:spAutoFit/>
          </a:bodyPr>
          <a:lstStyle/>
          <a:p>
            <a:pPr algn="ctr"/>
            <a:r>
              <a:rPr lang="en-IE" sz="1400" b="1" dirty="0">
                <a:effectLst>
                  <a:outerShdw blurRad="50800" dist="50800" dir="5400000" algn="ctr" rotWithShape="0">
                    <a:schemeClr val="accent1"/>
                  </a:outerShdw>
                </a:effectLst>
              </a:rPr>
              <a:t>Cement and Concrete Industry Decarbonization</a:t>
            </a:r>
          </a:p>
        </p:txBody>
      </p:sp>
      <p:sp>
        <p:nvSpPr>
          <p:cNvPr id="99" name="TextBox 98">
            <a:extLst>
              <a:ext uri="{FF2B5EF4-FFF2-40B4-BE49-F238E27FC236}">
                <a16:creationId xmlns:a16="http://schemas.microsoft.com/office/drawing/2014/main" id="{DAAB4524-E78A-77D8-E4F7-72B543D9F226}"/>
              </a:ext>
            </a:extLst>
          </p:cNvPr>
          <p:cNvSpPr txBox="1"/>
          <p:nvPr/>
        </p:nvSpPr>
        <p:spPr>
          <a:xfrm>
            <a:off x="5040633" y="1270051"/>
            <a:ext cx="182880" cy="338554"/>
          </a:xfrm>
          <a:prstGeom prst="rect">
            <a:avLst/>
          </a:prstGeom>
          <a:noFill/>
        </p:spPr>
        <p:txBody>
          <a:bodyPr wrap="square" rtlCol="0">
            <a:spAutoFit/>
          </a:bodyPr>
          <a:lstStyle/>
          <a:p>
            <a:pPr algn="ctr"/>
            <a:r>
              <a:rPr lang="en-US" sz="1600" b="1" dirty="0"/>
              <a:t>X</a:t>
            </a:r>
          </a:p>
        </p:txBody>
      </p:sp>
      <p:sp>
        <p:nvSpPr>
          <p:cNvPr id="19" name="Right Brace 18">
            <a:extLst>
              <a:ext uri="{FF2B5EF4-FFF2-40B4-BE49-F238E27FC236}">
                <a16:creationId xmlns:a16="http://schemas.microsoft.com/office/drawing/2014/main" id="{CEAB8AB9-4C80-3983-90AB-A503017C7D33}"/>
              </a:ext>
            </a:extLst>
          </p:cNvPr>
          <p:cNvSpPr/>
          <p:nvPr/>
        </p:nvSpPr>
        <p:spPr>
          <a:xfrm>
            <a:off x="10607044" y="1956816"/>
            <a:ext cx="290600" cy="3657600"/>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TextBox 81">
            <a:extLst>
              <a:ext uri="{FF2B5EF4-FFF2-40B4-BE49-F238E27FC236}">
                <a16:creationId xmlns:a16="http://schemas.microsoft.com/office/drawing/2014/main" id="{43EBCCDC-3555-5882-CC67-3D73D8D52B9F}"/>
              </a:ext>
            </a:extLst>
          </p:cNvPr>
          <p:cNvSpPr txBox="1"/>
          <p:nvPr/>
        </p:nvSpPr>
        <p:spPr>
          <a:xfrm>
            <a:off x="10744208" y="3291840"/>
            <a:ext cx="1463040" cy="1169551"/>
          </a:xfrm>
          <a:prstGeom prst="rect">
            <a:avLst/>
          </a:prstGeom>
          <a:noFill/>
        </p:spPr>
        <p:txBody>
          <a:bodyPr wrap="square" rtlCol="0">
            <a:spAutoFit/>
          </a:bodyPr>
          <a:lstStyle/>
          <a:p>
            <a:pPr algn="ctr"/>
            <a:r>
              <a:rPr lang="en-IE" sz="1400" b="1" dirty="0">
                <a:effectLst>
                  <a:outerShdw blurRad="50800" dist="50800" dir="5400000" algn="ctr" rotWithShape="0">
                    <a:schemeClr val="accent1"/>
                  </a:outerShdw>
                </a:effectLst>
              </a:rPr>
              <a:t>Carbon emissions reduction levers, aka technology areas</a:t>
            </a:r>
          </a:p>
        </p:txBody>
      </p:sp>
      <p:sp>
        <p:nvSpPr>
          <p:cNvPr id="42" name="Rectangle 41">
            <a:extLst>
              <a:ext uri="{FF2B5EF4-FFF2-40B4-BE49-F238E27FC236}">
                <a16:creationId xmlns:a16="http://schemas.microsoft.com/office/drawing/2014/main" id="{96A14828-5B49-BFFC-0BB1-D1FC2A505DC4}"/>
              </a:ext>
            </a:extLst>
          </p:cNvPr>
          <p:cNvSpPr/>
          <p:nvPr/>
        </p:nvSpPr>
        <p:spPr>
          <a:xfrm>
            <a:off x="2011680" y="3141081"/>
            <a:ext cx="1143000" cy="155448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137160" rtlCol="0" anchor="t" anchorCtr="0"/>
          <a:lstStyle/>
          <a:p>
            <a:pPr algn="ctr"/>
            <a:endParaRPr lang="en-IE" sz="1200" b="1" dirty="0">
              <a:solidFill>
                <a:schemeClr val="accent6">
                  <a:lumMod val="50000"/>
                </a:schemeClr>
              </a:solidFill>
            </a:endParaRPr>
          </a:p>
          <a:p>
            <a:pPr algn="ctr"/>
            <a:endParaRPr lang="en-IE" sz="1200" b="1" dirty="0">
              <a:solidFill>
                <a:schemeClr val="accent6">
                  <a:lumMod val="50000"/>
                </a:schemeClr>
              </a:solidFill>
            </a:endParaRPr>
          </a:p>
          <a:p>
            <a:pPr algn="ctr"/>
            <a:r>
              <a:rPr lang="en-IE" sz="1200" b="1" dirty="0">
                <a:solidFill>
                  <a:schemeClr val="accent6">
                    <a:lumMod val="50000"/>
                  </a:schemeClr>
                </a:solidFill>
              </a:rPr>
              <a:t>Non-carbonate  raw materials</a:t>
            </a:r>
          </a:p>
        </p:txBody>
      </p:sp>
      <p:sp>
        <p:nvSpPr>
          <p:cNvPr id="43" name="Rectangle 42">
            <a:extLst>
              <a:ext uri="{FF2B5EF4-FFF2-40B4-BE49-F238E27FC236}">
                <a16:creationId xmlns:a16="http://schemas.microsoft.com/office/drawing/2014/main" id="{AB3711EC-A4A7-3CAE-68C5-BFAD6F7C3531}"/>
              </a:ext>
            </a:extLst>
          </p:cNvPr>
          <p:cNvSpPr/>
          <p:nvPr/>
        </p:nvSpPr>
        <p:spPr>
          <a:xfrm>
            <a:off x="4652013" y="1952377"/>
            <a:ext cx="109728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rIns="27432" bIns="182880" rtlCol="0" anchor="t"/>
          <a:lstStyle/>
          <a:p>
            <a:pPr algn="ctr">
              <a:spcBef>
                <a:spcPts val="1500"/>
              </a:spcBef>
            </a:pPr>
            <a:r>
              <a:rPr lang="en-IE" sz="1200" b="1" dirty="0">
                <a:solidFill>
                  <a:schemeClr val="accent6">
                    <a:lumMod val="50000"/>
                  </a:schemeClr>
                </a:solidFill>
              </a:rPr>
              <a:t>HVLP, High Volume Limestone Powder </a:t>
            </a:r>
            <a:endParaRPr lang="en-IE" sz="1400" b="1" dirty="0">
              <a:solidFill>
                <a:schemeClr val="accent6">
                  <a:lumMod val="50000"/>
                </a:schemeClr>
              </a:solidFill>
            </a:endParaRPr>
          </a:p>
        </p:txBody>
      </p:sp>
      <p:sp>
        <p:nvSpPr>
          <p:cNvPr id="47" name="Rectangle 46">
            <a:extLst>
              <a:ext uri="{FF2B5EF4-FFF2-40B4-BE49-F238E27FC236}">
                <a16:creationId xmlns:a16="http://schemas.microsoft.com/office/drawing/2014/main" id="{93F0494B-E4A8-2CEF-313E-4C9B0049ECD9}"/>
              </a:ext>
            </a:extLst>
          </p:cNvPr>
          <p:cNvSpPr/>
          <p:nvPr/>
        </p:nvSpPr>
        <p:spPr>
          <a:xfrm>
            <a:off x="640083" y="3141081"/>
            <a:ext cx="1143000" cy="173736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0" rtlCol="0" anchor="t" anchorCtr="0"/>
          <a:lstStyle/>
          <a:p>
            <a:pPr algn="ctr"/>
            <a:endParaRPr lang="en-IE" sz="1200" b="1" dirty="0">
              <a:solidFill>
                <a:schemeClr val="accent6">
                  <a:lumMod val="50000"/>
                </a:schemeClr>
              </a:solidFill>
            </a:endParaRPr>
          </a:p>
          <a:p>
            <a:pPr algn="ctr"/>
            <a:endParaRPr lang="en-IE" sz="1200" b="1" dirty="0">
              <a:solidFill>
                <a:schemeClr val="accent6">
                  <a:lumMod val="50000"/>
                </a:schemeClr>
              </a:solidFill>
            </a:endParaRPr>
          </a:p>
          <a:p>
            <a:pPr algn="ctr">
              <a:spcBef>
                <a:spcPts val="500"/>
              </a:spcBef>
            </a:pPr>
            <a:r>
              <a:rPr lang="en-IE" sz="1200" b="1" dirty="0">
                <a:solidFill>
                  <a:schemeClr val="accent6">
                    <a:lumMod val="50000"/>
                  </a:schemeClr>
                </a:solidFill>
              </a:rPr>
              <a:t>Separate calcination, CO</a:t>
            </a:r>
            <a:r>
              <a:rPr lang="en-IE" sz="1200" b="1" baseline="-25000" dirty="0">
                <a:solidFill>
                  <a:schemeClr val="accent6">
                    <a:lumMod val="50000"/>
                  </a:schemeClr>
                </a:solidFill>
              </a:rPr>
              <a:t>2</a:t>
            </a:r>
            <a:r>
              <a:rPr lang="en-IE" sz="1200" b="1" dirty="0">
                <a:solidFill>
                  <a:schemeClr val="accent6">
                    <a:lumMod val="50000"/>
                  </a:schemeClr>
                </a:solidFill>
              </a:rPr>
              <a:t> capture</a:t>
            </a:r>
          </a:p>
        </p:txBody>
      </p:sp>
      <p:sp>
        <p:nvSpPr>
          <p:cNvPr id="44" name="Rectangle 43">
            <a:extLst>
              <a:ext uri="{FF2B5EF4-FFF2-40B4-BE49-F238E27FC236}">
                <a16:creationId xmlns:a16="http://schemas.microsoft.com/office/drawing/2014/main" id="{783F3BD7-8CF9-B316-651D-7A1D6271D786}"/>
              </a:ext>
            </a:extLst>
          </p:cNvPr>
          <p:cNvSpPr/>
          <p:nvPr/>
        </p:nvSpPr>
        <p:spPr>
          <a:xfrm>
            <a:off x="4981995" y="3200400"/>
            <a:ext cx="822960" cy="128016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IE" sz="900" b="1" dirty="0">
                <a:solidFill>
                  <a:schemeClr val="accent6">
                    <a:lumMod val="50000"/>
                  </a:schemeClr>
                </a:solidFill>
              </a:rPr>
              <a:t>Enabling chemical admixtures, PCE, activators</a:t>
            </a:r>
          </a:p>
        </p:txBody>
      </p:sp>
      <p:sp>
        <p:nvSpPr>
          <p:cNvPr id="45" name="Rectangle 44">
            <a:extLst>
              <a:ext uri="{FF2B5EF4-FFF2-40B4-BE49-F238E27FC236}">
                <a16:creationId xmlns:a16="http://schemas.microsoft.com/office/drawing/2014/main" id="{D7F339AC-F7BD-1EB5-3FD7-6087D710F7D3}"/>
              </a:ext>
            </a:extLst>
          </p:cNvPr>
          <p:cNvSpPr/>
          <p:nvPr/>
        </p:nvSpPr>
        <p:spPr>
          <a:xfrm>
            <a:off x="5852145" y="3200400"/>
            <a:ext cx="822960" cy="128016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IE" sz="1000" b="1" dirty="0">
                <a:solidFill>
                  <a:schemeClr val="accent6">
                    <a:lumMod val="50000"/>
                  </a:schemeClr>
                </a:solidFill>
              </a:rPr>
              <a:t>Enabling nano nucleation additives</a:t>
            </a:r>
          </a:p>
        </p:txBody>
      </p:sp>
      <p:sp>
        <p:nvSpPr>
          <p:cNvPr id="46" name="Rectangle 45">
            <a:extLst>
              <a:ext uri="{FF2B5EF4-FFF2-40B4-BE49-F238E27FC236}">
                <a16:creationId xmlns:a16="http://schemas.microsoft.com/office/drawing/2014/main" id="{F472E209-75D7-199A-0644-A75D5C96C72E}"/>
              </a:ext>
            </a:extLst>
          </p:cNvPr>
          <p:cNvSpPr/>
          <p:nvPr/>
        </p:nvSpPr>
        <p:spPr>
          <a:xfrm>
            <a:off x="6720840" y="2926080"/>
            <a:ext cx="822960" cy="155448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000" b="1" dirty="0">
                <a:solidFill>
                  <a:schemeClr val="accent6">
                    <a:lumMod val="50000"/>
                  </a:schemeClr>
                </a:solidFill>
              </a:rPr>
              <a:t>Enabling mineral admixtures,  nano </a:t>
            </a:r>
            <a:r>
              <a:rPr lang="en-IE" sz="1000" b="1" dirty="0" err="1">
                <a:solidFill>
                  <a:schemeClr val="accent6">
                    <a:lumMod val="50000"/>
                  </a:schemeClr>
                </a:solidFill>
              </a:rPr>
              <a:t>fibers</a:t>
            </a:r>
            <a:r>
              <a:rPr lang="en-IE" sz="1000" b="1" dirty="0">
                <a:solidFill>
                  <a:schemeClr val="accent6">
                    <a:lumMod val="50000"/>
                  </a:schemeClr>
                </a:solidFill>
              </a:rPr>
              <a:t>,  graphene</a:t>
            </a:r>
          </a:p>
        </p:txBody>
      </p:sp>
      <p:grpSp>
        <p:nvGrpSpPr>
          <p:cNvPr id="48" name="Group 47">
            <a:extLst>
              <a:ext uri="{FF2B5EF4-FFF2-40B4-BE49-F238E27FC236}">
                <a16:creationId xmlns:a16="http://schemas.microsoft.com/office/drawing/2014/main" id="{1A37989A-7562-E554-07C8-211AB62B2D15}"/>
              </a:ext>
            </a:extLst>
          </p:cNvPr>
          <p:cNvGrpSpPr/>
          <p:nvPr/>
        </p:nvGrpSpPr>
        <p:grpSpPr>
          <a:xfrm>
            <a:off x="5894867" y="3928733"/>
            <a:ext cx="731520" cy="475873"/>
            <a:chOff x="5894867" y="4216072"/>
            <a:chExt cx="731520" cy="475873"/>
          </a:xfrm>
        </p:grpSpPr>
        <p:pic>
          <p:nvPicPr>
            <p:cNvPr id="49" name="Picture 40" descr="Specification Products Concrete Design Company Logo">
              <a:extLst>
                <a:ext uri="{FF2B5EF4-FFF2-40B4-BE49-F238E27FC236}">
                  <a16:creationId xmlns:a16="http://schemas.microsoft.com/office/drawing/2014/main" id="{F42873C0-26B2-2F99-E33B-92E582BB2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867" y="4216072"/>
              <a:ext cx="731520" cy="162211"/>
            </a:xfrm>
            <a:prstGeom prst="rect">
              <a:avLst/>
            </a:prstGeom>
            <a:solidFill>
              <a:schemeClr val="bg1">
                <a:lumMod val="50000"/>
              </a:schemeClr>
            </a:solidFill>
          </p:spPr>
        </p:pic>
        <p:pic>
          <p:nvPicPr>
            <p:cNvPr id="55" name="Picture 42" descr="Master Builders Solutions Construction Products">
              <a:extLst>
                <a:ext uri="{FF2B5EF4-FFF2-40B4-BE49-F238E27FC236}">
                  <a16:creationId xmlns:a16="http://schemas.microsoft.com/office/drawing/2014/main" id="{185FE142-3018-17B6-FD6B-F470A7DC0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196" y="4459982"/>
              <a:ext cx="640080" cy="2319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DC694368-7AF0-A4F6-C6F7-8A4DAF83CD08}"/>
              </a:ext>
            </a:extLst>
          </p:cNvPr>
          <p:cNvGrpSpPr/>
          <p:nvPr/>
        </p:nvGrpSpPr>
        <p:grpSpPr>
          <a:xfrm>
            <a:off x="5233018" y="3931465"/>
            <a:ext cx="367030" cy="528618"/>
            <a:chOff x="5233018" y="4195654"/>
            <a:chExt cx="367030" cy="528618"/>
          </a:xfrm>
        </p:grpSpPr>
        <p:pic>
          <p:nvPicPr>
            <p:cNvPr id="57" name="Picture 56">
              <a:extLst>
                <a:ext uri="{FF2B5EF4-FFF2-40B4-BE49-F238E27FC236}">
                  <a16:creationId xmlns:a16="http://schemas.microsoft.com/office/drawing/2014/main" id="{CC7299C9-7D66-BAB9-7623-F273AC3C5C89}"/>
                </a:ext>
              </a:extLst>
            </p:cNvPr>
            <p:cNvPicPr>
              <a:picLocks noChangeAspect="1"/>
            </p:cNvPicPr>
            <p:nvPr/>
          </p:nvPicPr>
          <p:blipFill>
            <a:blip r:embed="rId5"/>
            <a:stretch>
              <a:fillRect/>
            </a:stretch>
          </p:blipFill>
          <p:spPr>
            <a:xfrm>
              <a:off x="5233018" y="4503292"/>
              <a:ext cx="367030" cy="220980"/>
            </a:xfrm>
            <a:prstGeom prst="rect">
              <a:avLst/>
            </a:prstGeom>
          </p:spPr>
        </p:pic>
        <p:pic>
          <p:nvPicPr>
            <p:cNvPr id="59" name="Picture 46" descr="Sika AG - Wikipedia">
              <a:extLst>
                <a:ext uri="{FF2B5EF4-FFF2-40B4-BE49-F238E27FC236}">
                  <a16:creationId xmlns:a16="http://schemas.microsoft.com/office/drawing/2014/main" id="{F51DE8EA-E0BC-5021-FD73-4FF08BEDD7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5971" y="4195654"/>
              <a:ext cx="307686" cy="2648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7F8C8A07-7B89-423D-9780-688C4CBA71C0}"/>
              </a:ext>
            </a:extLst>
          </p:cNvPr>
          <p:cNvGrpSpPr/>
          <p:nvPr/>
        </p:nvGrpSpPr>
        <p:grpSpPr>
          <a:xfrm>
            <a:off x="6751311" y="3759930"/>
            <a:ext cx="786805" cy="706035"/>
            <a:chOff x="6751311" y="4109899"/>
            <a:chExt cx="786805" cy="706035"/>
          </a:xfrm>
        </p:grpSpPr>
        <p:pic>
          <p:nvPicPr>
            <p:cNvPr id="61" name="Picture 18" descr="Ceentek Pte Ltd (2020 Winner: Construction &amp; Engineering Awards) - Build  Magazine">
              <a:extLst>
                <a:ext uri="{FF2B5EF4-FFF2-40B4-BE49-F238E27FC236}">
                  <a16:creationId xmlns:a16="http://schemas.microsoft.com/office/drawing/2014/main" id="{72152D49-A2B1-22E8-FE6D-C1B901194B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7327" y="4109899"/>
              <a:ext cx="628650" cy="19431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0" descr="Smart Materials - Graphenano Nanotechnologies">
              <a:extLst>
                <a:ext uri="{FF2B5EF4-FFF2-40B4-BE49-F238E27FC236}">
                  <a16:creationId xmlns:a16="http://schemas.microsoft.com/office/drawing/2014/main" id="{95B3CC94-5FA4-E880-4F66-3EA60F3F9E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8471" y="4541614"/>
              <a:ext cx="616567" cy="27432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2" descr="GRAPHENE STAR LTD">
              <a:extLst>
                <a:ext uri="{FF2B5EF4-FFF2-40B4-BE49-F238E27FC236}">
                  <a16:creationId xmlns:a16="http://schemas.microsoft.com/office/drawing/2014/main" id="{E02277E0-8355-76E3-2335-C9D9356C66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1311" y="4390706"/>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Concrene Limited annouces grant of US patent &quot;Graphene Reinforced Concrete&quot;  - The Graphene Council">
              <a:extLst>
                <a:ext uri="{FF2B5EF4-FFF2-40B4-BE49-F238E27FC236}">
                  <a16:creationId xmlns:a16="http://schemas.microsoft.com/office/drawing/2014/main" id="{E865B820-571E-CEB0-110F-535A9EC154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2496" y="4332653"/>
              <a:ext cx="515620" cy="157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53AAF236-759A-56B9-508C-137783671053}"/>
              </a:ext>
            </a:extLst>
          </p:cNvPr>
          <p:cNvGrpSpPr/>
          <p:nvPr/>
        </p:nvGrpSpPr>
        <p:grpSpPr>
          <a:xfrm>
            <a:off x="791613" y="2617506"/>
            <a:ext cx="832550" cy="275930"/>
            <a:chOff x="791613" y="2617506"/>
            <a:chExt cx="832550" cy="275930"/>
          </a:xfrm>
        </p:grpSpPr>
        <p:pic>
          <p:nvPicPr>
            <p:cNvPr id="66" name="Picture 10" descr="WT ENERGY - Advanced Solutions">
              <a:extLst>
                <a:ext uri="{FF2B5EF4-FFF2-40B4-BE49-F238E27FC236}">
                  <a16:creationId xmlns:a16="http://schemas.microsoft.com/office/drawing/2014/main" id="{AF02726E-04C7-F163-3365-E4A90C044F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1613" y="2619116"/>
              <a:ext cx="307963" cy="2743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ynhelion - Crunchbase Company Profile &amp; Funding">
              <a:extLst>
                <a:ext uri="{FF2B5EF4-FFF2-40B4-BE49-F238E27FC236}">
                  <a16:creationId xmlns:a16="http://schemas.microsoft.com/office/drawing/2014/main" id="{17FE3887-8000-1EDE-58F6-334D057FFC3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2492" b="26738"/>
            <a:stretch/>
          </p:blipFill>
          <p:spPr bwMode="auto">
            <a:xfrm>
              <a:off x="1170740" y="2617506"/>
              <a:ext cx="453423" cy="2743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a:extLst>
              <a:ext uri="{FF2B5EF4-FFF2-40B4-BE49-F238E27FC236}">
                <a16:creationId xmlns:a16="http://schemas.microsoft.com/office/drawing/2014/main" id="{67C20E74-8C71-EF14-D9FA-FD95572F5264}"/>
              </a:ext>
            </a:extLst>
          </p:cNvPr>
          <p:cNvGrpSpPr/>
          <p:nvPr/>
        </p:nvGrpSpPr>
        <p:grpSpPr>
          <a:xfrm>
            <a:off x="2210322" y="2280822"/>
            <a:ext cx="1513102" cy="631336"/>
            <a:chOff x="2210322" y="2280822"/>
            <a:chExt cx="1513102" cy="631336"/>
          </a:xfrm>
        </p:grpSpPr>
        <p:grpSp>
          <p:nvGrpSpPr>
            <p:cNvPr id="69" name="Group 68">
              <a:extLst>
                <a:ext uri="{FF2B5EF4-FFF2-40B4-BE49-F238E27FC236}">
                  <a16:creationId xmlns:a16="http://schemas.microsoft.com/office/drawing/2014/main" id="{23AFA5EA-4589-E1F4-37B6-E46DE28E3E1E}"/>
                </a:ext>
              </a:extLst>
            </p:cNvPr>
            <p:cNvGrpSpPr/>
            <p:nvPr/>
          </p:nvGrpSpPr>
          <p:grpSpPr>
            <a:xfrm>
              <a:off x="2828074" y="2280822"/>
              <a:ext cx="895350" cy="631336"/>
              <a:chOff x="2828074" y="2280822"/>
              <a:chExt cx="895350" cy="631336"/>
            </a:xfrm>
          </p:grpSpPr>
          <p:pic>
            <p:nvPicPr>
              <p:cNvPr id="73" name="Picture 32" descr="Hoffmann Green Cement Technologies Announces That It Has Been Granted an  H-P2A Patent in Europe | Business Wire">
                <a:extLst>
                  <a:ext uri="{FF2B5EF4-FFF2-40B4-BE49-F238E27FC236}">
                    <a16:creationId xmlns:a16="http://schemas.microsoft.com/office/drawing/2014/main" id="{55A91864-64EC-8876-BF7F-6CBFE684FB5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9745" t="5719" r="29864"/>
              <a:stretch/>
            </p:blipFill>
            <p:spPr bwMode="auto">
              <a:xfrm>
                <a:off x="3072112" y="2280822"/>
                <a:ext cx="374848" cy="457200"/>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pic>
            <p:nvPicPr>
              <p:cNvPr id="74" name="Picture 34" descr="Ultra High Materials, Inc.">
                <a:extLst>
                  <a:ext uri="{FF2B5EF4-FFF2-40B4-BE49-F238E27FC236}">
                    <a16:creationId xmlns:a16="http://schemas.microsoft.com/office/drawing/2014/main" id="{3EA345C8-BE1C-499D-0FD2-259F2C3CC2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28074" y="2778808"/>
                <a:ext cx="895350" cy="133350"/>
              </a:xfrm>
              <a:prstGeom prst="rect">
                <a:avLst/>
              </a:prstGeom>
              <a:solidFill>
                <a:schemeClr val="bg1"/>
              </a:solidFill>
              <a:ln>
                <a:solidFill>
                  <a:schemeClr val="accent6">
                    <a:lumMod val="60000"/>
                    <a:lumOff val="40000"/>
                  </a:schemeClr>
                </a:solidFill>
              </a:ln>
            </p:spPr>
          </p:pic>
        </p:grpSp>
        <p:grpSp>
          <p:nvGrpSpPr>
            <p:cNvPr id="70" name="Group 69">
              <a:extLst>
                <a:ext uri="{FF2B5EF4-FFF2-40B4-BE49-F238E27FC236}">
                  <a16:creationId xmlns:a16="http://schemas.microsoft.com/office/drawing/2014/main" id="{CFDE7375-AD13-5C82-7367-D7F016295FCC}"/>
                </a:ext>
              </a:extLst>
            </p:cNvPr>
            <p:cNvGrpSpPr/>
            <p:nvPr/>
          </p:nvGrpSpPr>
          <p:grpSpPr>
            <a:xfrm>
              <a:off x="2210322" y="2360487"/>
              <a:ext cx="731520" cy="311547"/>
              <a:chOff x="2210322" y="2360487"/>
              <a:chExt cx="731520" cy="311547"/>
            </a:xfrm>
          </p:grpSpPr>
          <p:pic>
            <p:nvPicPr>
              <p:cNvPr id="71" name="Picture 12" descr="Biomason: Revolutionizing Cement with Biotechnology">
                <a:extLst>
                  <a:ext uri="{FF2B5EF4-FFF2-40B4-BE49-F238E27FC236}">
                    <a16:creationId xmlns:a16="http://schemas.microsoft.com/office/drawing/2014/main" id="{8E361051-62A6-4C57-ECA0-BD9B3BA96A8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919" t="15275" r="4879" b="16106"/>
              <a:stretch/>
            </p:blipFill>
            <p:spPr bwMode="auto">
              <a:xfrm>
                <a:off x="2242290" y="2360487"/>
                <a:ext cx="660211" cy="16557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6" descr="Home - Prometheus Materials">
                <a:extLst>
                  <a:ext uri="{FF2B5EF4-FFF2-40B4-BE49-F238E27FC236}">
                    <a16:creationId xmlns:a16="http://schemas.microsoft.com/office/drawing/2014/main" id="{59E24DB6-F482-4CDE-82C1-8CDA8EE1770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10322" y="2564494"/>
                <a:ext cx="731520" cy="1075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5" name="Picture 10" descr="Urban Mining Industries - Pozzotive® | LinkedIn">
            <a:extLst>
              <a:ext uri="{FF2B5EF4-FFF2-40B4-BE49-F238E27FC236}">
                <a16:creationId xmlns:a16="http://schemas.microsoft.com/office/drawing/2014/main" id="{57512303-8E54-9282-09A0-AE9D3A7D893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66160" y="227685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LC3 - Low Carbon Cement | Lausanne">
            <a:extLst>
              <a:ext uri="{FF2B5EF4-FFF2-40B4-BE49-F238E27FC236}">
                <a16:creationId xmlns:a16="http://schemas.microsoft.com/office/drawing/2014/main" id="{F7CD2168-F52E-0021-FB4B-D21D4C779BB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06240" y="3154680"/>
            <a:ext cx="548640" cy="548640"/>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66307ACE-1C07-7104-4BE9-3DA55EBD9908}"/>
              </a:ext>
            </a:extLst>
          </p:cNvPr>
          <p:cNvGrpSpPr/>
          <p:nvPr/>
        </p:nvGrpSpPr>
        <p:grpSpPr>
          <a:xfrm>
            <a:off x="6172200" y="2573976"/>
            <a:ext cx="643406" cy="535014"/>
            <a:chOff x="6172200" y="2573976"/>
            <a:chExt cx="643406" cy="535014"/>
          </a:xfrm>
        </p:grpSpPr>
        <p:pic>
          <p:nvPicPr>
            <p:cNvPr id="78" name="Picture 6" descr="Concrete.ai -- Optimizing for Impact">
              <a:extLst>
                <a:ext uri="{FF2B5EF4-FFF2-40B4-BE49-F238E27FC236}">
                  <a16:creationId xmlns:a16="http://schemas.microsoft.com/office/drawing/2014/main" id="{BEFBDFBF-7D59-B373-BA11-43AC3F16CE27}"/>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3620" t="27865" b="30608"/>
            <a:stretch/>
          </p:blipFill>
          <p:spPr bwMode="auto">
            <a:xfrm>
              <a:off x="6175526" y="2726461"/>
              <a:ext cx="640080" cy="14501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0" descr="Alcemy">
              <a:extLst>
                <a:ext uri="{FF2B5EF4-FFF2-40B4-BE49-F238E27FC236}">
                  <a16:creationId xmlns:a16="http://schemas.microsoft.com/office/drawing/2014/main" id="{CFDA4FF3-4766-04BA-7BBA-B632C9D8B26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72200" y="2924573"/>
              <a:ext cx="182880" cy="18441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2" descr="CarbonSense Technologies">
              <a:extLst>
                <a:ext uri="{FF2B5EF4-FFF2-40B4-BE49-F238E27FC236}">
                  <a16:creationId xmlns:a16="http://schemas.microsoft.com/office/drawing/2014/main" id="{41EAD36D-8360-4032-CDAB-22CD63293C0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72200" y="2573976"/>
              <a:ext cx="640080" cy="1168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a:extLst>
              <a:ext uri="{FF2B5EF4-FFF2-40B4-BE49-F238E27FC236}">
                <a16:creationId xmlns:a16="http://schemas.microsoft.com/office/drawing/2014/main" id="{791053AF-3D22-F59E-7977-20654BF07034}"/>
              </a:ext>
            </a:extLst>
          </p:cNvPr>
          <p:cNvGrpSpPr/>
          <p:nvPr/>
        </p:nvGrpSpPr>
        <p:grpSpPr>
          <a:xfrm>
            <a:off x="7247270" y="2468880"/>
            <a:ext cx="1359761" cy="778611"/>
            <a:chOff x="7247270" y="2970780"/>
            <a:chExt cx="1359761" cy="778611"/>
          </a:xfrm>
        </p:grpSpPr>
        <p:pic>
          <p:nvPicPr>
            <p:cNvPr id="83" name="Picture 34">
              <a:extLst>
                <a:ext uri="{FF2B5EF4-FFF2-40B4-BE49-F238E27FC236}">
                  <a16:creationId xmlns:a16="http://schemas.microsoft.com/office/drawing/2014/main" id="{B60D9C9F-511A-67E3-3B0B-D07317EA0A2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45641" y="3525871"/>
              <a:ext cx="961390" cy="22352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36" descr="Ductal">
              <a:extLst>
                <a:ext uri="{FF2B5EF4-FFF2-40B4-BE49-F238E27FC236}">
                  <a16:creationId xmlns:a16="http://schemas.microsoft.com/office/drawing/2014/main" id="{4A66AA4B-2AF3-1FA6-1D55-B68F24E68D1E}"/>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 t="17009" r="-2322" b="12303"/>
            <a:stretch/>
          </p:blipFill>
          <p:spPr bwMode="auto">
            <a:xfrm>
              <a:off x="7925041" y="3193704"/>
              <a:ext cx="584765" cy="22623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50" descr="nobg5Artboard 1@3x-1">
              <a:extLst>
                <a:ext uri="{FF2B5EF4-FFF2-40B4-BE49-F238E27FC236}">
                  <a16:creationId xmlns:a16="http://schemas.microsoft.com/office/drawing/2014/main" id="{43CADB74-1373-E74E-173E-64808741374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247270" y="2970780"/>
              <a:ext cx="1280160" cy="136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85">
            <a:extLst>
              <a:ext uri="{FF2B5EF4-FFF2-40B4-BE49-F238E27FC236}">
                <a16:creationId xmlns:a16="http://schemas.microsoft.com/office/drawing/2014/main" id="{69A099C9-3A96-D650-878E-C2F3ACF72E28}"/>
              </a:ext>
            </a:extLst>
          </p:cNvPr>
          <p:cNvGrpSpPr/>
          <p:nvPr/>
        </p:nvGrpSpPr>
        <p:grpSpPr>
          <a:xfrm>
            <a:off x="8961120" y="2468880"/>
            <a:ext cx="1500683" cy="1013723"/>
            <a:chOff x="8961120" y="2405764"/>
            <a:chExt cx="1500683" cy="1013723"/>
          </a:xfrm>
        </p:grpSpPr>
        <p:pic>
          <p:nvPicPr>
            <p:cNvPr id="87" name="Picture 36" descr="Holcim Launches ECOCycle to Scale Up Circular Construction - Rock Products  Magazine">
              <a:extLst>
                <a:ext uri="{FF2B5EF4-FFF2-40B4-BE49-F238E27FC236}">
                  <a16:creationId xmlns:a16="http://schemas.microsoft.com/office/drawing/2014/main" id="{4D73E75F-08DA-0A8F-84ED-3DA54CBB0651}"/>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5750" t="37243" r="14470" b="35422"/>
            <a:stretch/>
          </p:blipFill>
          <p:spPr bwMode="auto">
            <a:xfrm>
              <a:off x="9724004" y="2410337"/>
              <a:ext cx="700704" cy="18288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73F81994-083F-7791-F560-A181C2670EE6}"/>
                </a:ext>
              </a:extLst>
            </p:cNvPr>
            <p:cNvPicPr>
              <a:picLocks noChangeAspect="1"/>
            </p:cNvPicPr>
            <p:nvPr/>
          </p:nvPicPr>
          <p:blipFill>
            <a:blip r:embed="rId26"/>
            <a:stretch>
              <a:fillRect/>
            </a:stretch>
          </p:blipFill>
          <p:spPr>
            <a:xfrm>
              <a:off x="9058485" y="2405764"/>
              <a:ext cx="508000" cy="508000"/>
            </a:xfrm>
            <a:prstGeom prst="rect">
              <a:avLst/>
            </a:prstGeom>
          </p:spPr>
        </p:pic>
        <p:pic>
          <p:nvPicPr>
            <p:cNvPr id="89" name="Picture 2" descr="Kyle Stansbury - Sales Representative - Recycled Aggregate Materials Co ( RAMCO) | LinkedIn">
              <a:extLst>
                <a:ext uri="{FF2B5EF4-FFF2-40B4-BE49-F238E27FC236}">
                  <a16:creationId xmlns:a16="http://schemas.microsoft.com/office/drawing/2014/main" id="{D7920E5D-80FC-6A12-75F6-648729DADFD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961120" y="3024782"/>
              <a:ext cx="742950" cy="18491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a:extLst>
                <a:ext uri="{FF2B5EF4-FFF2-40B4-BE49-F238E27FC236}">
                  <a16:creationId xmlns:a16="http://schemas.microsoft.com/office/drawing/2014/main" id="{A0FE34D2-1F04-849F-9F6F-178DF15D627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681515" y="2686994"/>
              <a:ext cx="780288" cy="27432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Argent Materials">
              <a:extLst>
                <a:ext uri="{FF2B5EF4-FFF2-40B4-BE49-F238E27FC236}">
                  <a16:creationId xmlns:a16="http://schemas.microsoft.com/office/drawing/2014/main" id="{48945BDE-1CF0-430A-A14E-DF3D1D8B48A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773717" y="3035439"/>
              <a:ext cx="688086" cy="3840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01">
            <a:extLst>
              <a:ext uri="{FF2B5EF4-FFF2-40B4-BE49-F238E27FC236}">
                <a16:creationId xmlns:a16="http://schemas.microsoft.com/office/drawing/2014/main" id="{73D51DCA-164B-36DD-0AE9-F1E4D336FC42}"/>
              </a:ext>
            </a:extLst>
          </p:cNvPr>
          <p:cNvGrpSpPr/>
          <p:nvPr/>
        </p:nvGrpSpPr>
        <p:grpSpPr>
          <a:xfrm>
            <a:off x="619843" y="3131530"/>
            <a:ext cx="3108960" cy="411480"/>
            <a:chOff x="687810" y="3501902"/>
            <a:chExt cx="3108960" cy="411480"/>
          </a:xfrm>
        </p:grpSpPr>
        <p:sp>
          <p:nvSpPr>
            <p:cNvPr id="103" name="Rectangle 102">
              <a:extLst>
                <a:ext uri="{FF2B5EF4-FFF2-40B4-BE49-F238E27FC236}">
                  <a16:creationId xmlns:a16="http://schemas.microsoft.com/office/drawing/2014/main" id="{EB93A9C9-C04E-EC67-6BE8-F2A053B3A7DD}"/>
                </a:ext>
              </a:extLst>
            </p:cNvPr>
            <p:cNvSpPr/>
            <p:nvPr/>
          </p:nvSpPr>
          <p:spPr>
            <a:xfrm>
              <a:off x="687810" y="3501902"/>
              <a:ext cx="3108960" cy="411480"/>
            </a:xfrm>
            <a:prstGeom prst="rect">
              <a:avLst/>
            </a:prstGeom>
            <a:solidFill>
              <a:schemeClr val="bg1">
                <a:alpha val="35616"/>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64F5186-86D5-2865-90AC-74DEEAE7A138}"/>
                </a:ext>
              </a:extLst>
            </p:cNvPr>
            <p:cNvSpPr txBox="1"/>
            <p:nvPr/>
          </p:nvSpPr>
          <p:spPr>
            <a:xfrm>
              <a:off x="2032047" y="3535686"/>
              <a:ext cx="731520" cy="334002"/>
            </a:xfrm>
            <a:prstGeom prst="rect">
              <a:avLst/>
            </a:prstGeom>
            <a:noFill/>
          </p:spPr>
          <p:txBody>
            <a:bodyPr wrap="square" anchor="ctr" anchorCtr="1">
              <a:noAutofit/>
            </a:bodyPr>
            <a:lstStyle/>
            <a:p>
              <a:pPr algn="ctr"/>
              <a:r>
                <a:rPr lang="en-IE" sz="1050" i="1" dirty="0">
                  <a:solidFill>
                    <a:schemeClr val="accent6">
                      <a:lumMod val="50000"/>
                    </a:schemeClr>
                  </a:solidFill>
                </a:rPr>
                <a:t>Thermal Process</a:t>
              </a:r>
            </a:p>
          </p:txBody>
        </p:sp>
      </p:grpSp>
      <p:grpSp>
        <p:nvGrpSpPr>
          <p:cNvPr id="105" name="Group 104">
            <a:extLst>
              <a:ext uri="{FF2B5EF4-FFF2-40B4-BE49-F238E27FC236}">
                <a16:creationId xmlns:a16="http://schemas.microsoft.com/office/drawing/2014/main" id="{A5F3C81A-AAF4-AA7B-D4F2-E5FF8093688D}"/>
              </a:ext>
            </a:extLst>
          </p:cNvPr>
          <p:cNvGrpSpPr/>
          <p:nvPr/>
        </p:nvGrpSpPr>
        <p:grpSpPr>
          <a:xfrm>
            <a:off x="673625" y="3163985"/>
            <a:ext cx="1125957" cy="360991"/>
            <a:chOff x="673625" y="3154877"/>
            <a:chExt cx="1125957" cy="360991"/>
          </a:xfrm>
        </p:grpSpPr>
        <p:pic>
          <p:nvPicPr>
            <p:cNvPr id="106" name="Picture 48" descr="Calix Limited - Wikipedia">
              <a:extLst>
                <a:ext uri="{FF2B5EF4-FFF2-40B4-BE49-F238E27FC236}">
                  <a16:creationId xmlns:a16="http://schemas.microsoft.com/office/drawing/2014/main" id="{65BC086A-CFF1-7583-B0F6-87097D6F81D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73625" y="3154877"/>
              <a:ext cx="548640" cy="19964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4" descr="Direct Air Capture Startup Heirloom Raises $53MM Series A, Among the  Largest Investments in New Carbon Removal Technologies">
              <a:extLst>
                <a:ext uri="{FF2B5EF4-FFF2-40B4-BE49-F238E27FC236}">
                  <a16:creationId xmlns:a16="http://schemas.microsoft.com/office/drawing/2014/main" id="{E2C52EDC-6F19-231F-A119-B3C24014E1F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73977" y="3383280"/>
              <a:ext cx="496062" cy="13258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Furno: We made cement agile, scalable and carbon neutral.">
              <a:extLst>
                <a:ext uri="{FF2B5EF4-FFF2-40B4-BE49-F238E27FC236}">
                  <a16:creationId xmlns:a16="http://schemas.microsoft.com/office/drawing/2014/main" id="{7FC0F2A6-BC76-527F-21C8-F6AC775F1101}"/>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9473" t="29654" r="7023" b="23431"/>
            <a:stretch/>
          </p:blipFill>
          <p:spPr bwMode="auto">
            <a:xfrm>
              <a:off x="1258727" y="3167014"/>
              <a:ext cx="540855" cy="170166"/>
            </a:xfrm>
            <a:prstGeom prst="rect">
              <a:avLst/>
            </a:prstGeom>
            <a:noFill/>
            <a:extLst>
              <a:ext uri="{909E8E84-426E-40DD-AFC4-6F175D3DCCD1}">
                <a14:hiddenFill xmlns:a14="http://schemas.microsoft.com/office/drawing/2010/main">
                  <a:solidFill>
                    <a:srgbClr val="FFFFFF"/>
                  </a:solidFill>
                </a14:hiddenFill>
              </a:ext>
            </a:extLst>
          </p:spPr>
        </p:pic>
      </p:grpSp>
      <p:pic>
        <p:nvPicPr>
          <p:cNvPr id="109" name="Picture 108">
            <a:extLst>
              <a:ext uri="{FF2B5EF4-FFF2-40B4-BE49-F238E27FC236}">
                <a16:creationId xmlns:a16="http://schemas.microsoft.com/office/drawing/2014/main" id="{ABDC19E9-4F97-EF51-9A6A-0D8CB0FEFD69}"/>
              </a:ext>
            </a:extLst>
          </p:cNvPr>
          <p:cNvPicPr>
            <a:picLocks noChangeAspect="1"/>
          </p:cNvPicPr>
          <p:nvPr/>
        </p:nvPicPr>
        <p:blipFill rotWithShape="1">
          <a:blip r:embed="rId33"/>
          <a:srcRect l="13624" t="30652" r="12479" b="26223"/>
          <a:stretch/>
        </p:blipFill>
        <p:spPr>
          <a:xfrm>
            <a:off x="3017520" y="3202047"/>
            <a:ext cx="626747" cy="182880"/>
          </a:xfrm>
          <a:prstGeom prst="rect">
            <a:avLst/>
          </a:prstGeom>
        </p:spPr>
      </p:pic>
      <p:grpSp>
        <p:nvGrpSpPr>
          <p:cNvPr id="110" name="Group 109">
            <a:extLst>
              <a:ext uri="{FF2B5EF4-FFF2-40B4-BE49-F238E27FC236}">
                <a16:creationId xmlns:a16="http://schemas.microsoft.com/office/drawing/2014/main" id="{E1E355CE-5732-7965-380F-F0B08C3C2DD4}"/>
              </a:ext>
            </a:extLst>
          </p:cNvPr>
          <p:cNvGrpSpPr/>
          <p:nvPr/>
        </p:nvGrpSpPr>
        <p:grpSpPr>
          <a:xfrm>
            <a:off x="640080" y="4136830"/>
            <a:ext cx="2560320" cy="569737"/>
            <a:chOff x="640080" y="4136830"/>
            <a:chExt cx="2560320" cy="569737"/>
          </a:xfrm>
        </p:grpSpPr>
        <p:sp>
          <p:nvSpPr>
            <p:cNvPr id="112" name="Rectangle 111">
              <a:extLst>
                <a:ext uri="{FF2B5EF4-FFF2-40B4-BE49-F238E27FC236}">
                  <a16:creationId xmlns:a16="http://schemas.microsoft.com/office/drawing/2014/main" id="{B885D4D0-1DBE-EBB0-60FD-BF67FE11BA89}"/>
                </a:ext>
              </a:extLst>
            </p:cNvPr>
            <p:cNvSpPr/>
            <p:nvPr/>
          </p:nvSpPr>
          <p:spPr>
            <a:xfrm>
              <a:off x="640080" y="4136830"/>
              <a:ext cx="2514600" cy="548640"/>
            </a:xfrm>
            <a:prstGeom prst="rect">
              <a:avLst/>
            </a:prstGeom>
            <a:solidFill>
              <a:schemeClr val="bg1">
                <a:alpha val="35616"/>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D2918B91-61C6-C5A6-BD22-722BF018DF41}"/>
                </a:ext>
              </a:extLst>
            </p:cNvPr>
            <p:cNvSpPr txBox="1"/>
            <p:nvPr/>
          </p:nvSpPr>
          <p:spPr>
            <a:xfrm>
              <a:off x="1737360" y="4466180"/>
              <a:ext cx="1463040" cy="240387"/>
            </a:xfrm>
            <a:prstGeom prst="rect">
              <a:avLst/>
            </a:prstGeom>
            <a:noFill/>
          </p:spPr>
          <p:txBody>
            <a:bodyPr wrap="none" lIns="0" anchor="ctr" anchorCtr="1">
              <a:noAutofit/>
            </a:bodyPr>
            <a:lstStyle/>
            <a:p>
              <a:r>
                <a:rPr lang="en-IE" sz="1050" i="1" dirty="0">
                  <a:solidFill>
                    <a:schemeClr val="accent6">
                      <a:lumMod val="50000"/>
                    </a:schemeClr>
                  </a:solidFill>
                </a:rPr>
                <a:t>Electrochemical Process</a:t>
              </a:r>
            </a:p>
          </p:txBody>
        </p:sp>
      </p:grpSp>
      <p:grpSp>
        <p:nvGrpSpPr>
          <p:cNvPr id="118" name="Group 117">
            <a:extLst>
              <a:ext uri="{FF2B5EF4-FFF2-40B4-BE49-F238E27FC236}">
                <a16:creationId xmlns:a16="http://schemas.microsoft.com/office/drawing/2014/main" id="{670EF823-C6B7-4A1D-6AC7-7C6B62CE7E15}"/>
              </a:ext>
            </a:extLst>
          </p:cNvPr>
          <p:cNvGrpSpPr/>
          <p:nvPr/>
        </p:nvGrpSpPr>
        <p:grpSpPr>
          <a:xfrm>
            <a:off x="914400" y="4190166"/>
            <a:ext cx="731520" cy="441960"/>
            <a:chOff x="914400" y="4190166"/>
            <a:chExt cx="731520" cy="441960"/>
          </a:xfrm>
        </p:grpSpPr>
        <p:pic>
          <p:nvPicPr>
            <p:cNvPr id="119" name="Picture 20" descr="Zero Emissions Cement | Chement">
              <a:extLst>
                <a:ext uri="{FF2B5EF4-FFF2-40B4-BE49-F238E27FC236}">
                  <a16:creationId xmlns:a16="http://schemas.microsoft.com/office/drawing/2014/main" id="{54B07C0E-E628-BC50-5607-D34778CD4EA0}"/>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14400" y="4510206"/>
              <a:ext cx="731520" cy="12192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2" descr="Sublime Systems Secures $40 Million Series A to Electrify and Scale  Decarbonized Cement Production | Business Wire">
              <a:extLst>
                <a:ext uri="{FF2B5EF4-FFF2-40B4-BE49-F238E27FC236}">
                  <a16:creationId xmlns:a16="http://schemas.microsoft.com/office/drawing/2014/main" id="{AEF6A442-A4DB-1833-45FF-2F893E4BC922}"/>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8938" t="26185" r="20519" b="28186"/>
            <a:stretch/>
          </p:blipFill>
          <p:spPr bwMode="auto">
            <a:xfrm>
              <a:off x="914400" y="4190166"/>
              <a:ext cx="731520" cy="275658"/>
            </a:xfrm>
            <a:prstGeom prst="rect">
              <a:avLst/>
            </a:prstGeom>
            <a:noFill/>
            <a:extLst>
              <a:ext uri="{909E8E84-426E-40DD-AFC4-6F175D3DCCD1}">
                <a14:hiddenFill xmlns:a14="http://schemas.microsoft.com/office/drawing/2010/main">
                  <a:solidFill>
                    <a:srgbClr val="FFFFFF"/>
                  </a:solidFill>
                </a14:hiddenFill>
              </a:ext>
            </a:extLst>
          </p:spPr>
        </p:pic>
      </p:grpSp>
      <p:pic>
        <p:nvPicPr>
          <p:cNvPr id="121" name="Picture 4" descr="Brimstone to Produce the World's First Carbon-Negative Portland Cement |  Business Wire">
            <a:extLst>
              <a:ext uri="{FF2B5EF4-FFF2-40B4-BE49-F238E27FC236}">
                <a16:creationId xmlns:a16="http://schemas.microsoft.com/office/drawing/2014/main" id="{013C9BA0-2E8C-D8DD-8812-D3857411C83A}"/>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27462" b="23360"/>
          <a:stretch/>
        </p:blipFill>
        <p:spPr bwMode="auto">
          <a:xfrm>
            <a:off x="2075688" y="4190166"/>
            <a:ext cx="914400" cy="23424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 descr="Fortera closes Series B funding round, co-led by Temasek and Khosla  Ventures, marking the commercialization phase of its next generation cement">
            <a:extLst>
              <a:ext uri="{FF2B5EF4-FFF2-40B4-BE49-F238E27FC236}">
                <a16:creationId xmlns:a16="http://schemas.microsoft.com/office/drawing/2014/main" id="{A94EE0F9-84A4-6235-8A21-F901BBF7C8D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113938" y="4551483"/>
            <a:ext cx="548640" cy="499613"/>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EE74EE9-9CBA-2C72-C824-C205550563FA}"/>
              </a:ext>
            </a:extLst>
          </p:cNvPr>
          <p:cNvGrpSpPr/>
          <p:nvPr/>
        </p:nvGrpSpPr>
        <p:grpSpPr>
          <a:xfrm>
            <a:off x="713794" y="5071899"/>
            <a:ext cx="9143822" cy="471796"/>
            <a:chOff x="713794" y="5071899"/>
            <a:chExt cx="9143822" cy="471796"/>
          </a:xfrm>
        </p:grpSpPr>
        <p:sp>
          <p:nvSpPr>
            <p:cNvPr id="114" name="TextBox 113">
              <a:extLst>
                <a:ext uri="{FF2B5EF4-FFF2-40B4-BE49-F238E27FC236}">
                  <a16:creationId xmlns:a16="http://schemas.microsoft.com/office/drawing/2014/main" id="{DA5D961A-EB82-6DBE-9692-D879CC2C4B79}"/>
                </a:ext>
              </a:extLst>
            </p:cNvPr>
            <p:cNvSpPr txBox="1"/>
            <p:nvPr/>
          </p:nvSpPr>
          <p:spPr>
            <a:xfrm>
              <a:off x="2682173" y="5112452"/>
              <a:ext cx="5838381" cy="276999"/>
            </a:xfrm>
            <a:prstGeom prst="rect">
              <a:avLst/>
            </a:prstGeom>
            <a:noFill/>
          </p:spPr>
          <p:txBody>
            <a:bodyPr wrap="square">
              <a:spAutoFit/>
            </a:bodyPr>
            <a:lstStyle/>
            <a:p>
              <a:r>
                <a:rPr lang="en-IE" sz="1200" b="1" i="1" dirty="0">
                  <a:solidFill>
                    <a:schemeClr val="accent6">
                      <a:lumMod val="50000"/>
                    </a:schemeClr>
                  </a:solidFill>
                </a:rPr>
                <a:t>                     Capture of CO</a:t>
              </a:r>
              <a:r>
                <a:rPr lang="en-IE" sz="1200" b="1" i="1" baseline="-25000" dirty="0">
                  <a:solidFill>
                    <a:schemeClr val="accent6">
                      <a:lumMod val="50000"/>
                    </a:schemeClr>
                  </a:solidFill>
                </a:rPr>
                <a:t>2</a:t>
              </a:r>
              <a:r>
                <a:rPr lang="en-IE" sz="1200" b="1" i="1" dirty="0">
                  <a:solidFill>
                    <a:schemeClr val="accent6">
                      <a:lumMod val="50000"/>
                    </a:schemeClr>
                  </a:solidFill>
                </a:rPr>
                <a:t> from flue gases, and…    </a:t>
              </a:r>
              <a:endParaRPr lang="en-IE" sz="1200" b="1" i="1" baseline="-25000" dirty="0">
                <a:solidFill>
                  <a:schemeClr val="accent6">
                    <a:lumMod val="50000"/>
                  </a:schemeClr>
                </a:solidFill>
              </a:endParaRPr>
            </a:p>
          </p:txBody>
        </p:sp>
        <p:grpSp>
          <p:nvGrpSpPr>
            <p:cNvPr id="2" name="Group 1">
              <a:extLst>
                <a:ext uri="{FF2B5EF4-FFF2-40B4-BE49-F238E27FC236}">
                  <a16:creationId xmlns:a16="http://schemas.microsoft.com/office/drawing/2014/main" id="{F2BD168B-6D55-EC74-D6F1-7CF2CC965C8C}"/>
                </a:ext>
              </a:extLst>
            </p:cNvPr>
            <p:cNvGrpSpPr/>
            <p:nvPr/>
          </p:nvGrpSpPr>
          <p:grpSpPr>
            <a:xfrm>
              <a:off x="713794" y="5071899"/>
              <a:ext cx="9143822" cy="471796"/>
              <a:chOff x="713794" y="5060324"/>
              <a:chExt cx="9143822" cy="471796"/>
            </a:xfrm>
          </p:grpSpPr>
          <p:pic>
            <p:nvPicPr>
              <p:cNvPr id="124" name="Picture 8" descr="Permanent Carbon Capture | Blue Planet Systems | Los Gatos">
                <a:extLst>
                  <a:ext uri="{FF2B5EF4-FFF2-40B4-BE49-F238E27FC236}">
                    <a16:creationId xmlns:a16="http://schemas.microsoft.com/office/drawing/2014/main" id="{F8FAB563-B62E-85A9-A569-42B00DE79DF6}"/>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85703" y="5060324"/>
                <a:ext cx="640080" cy="243196"/>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8" descr="CarbonCapture Inc. Announces Five Megaton Direct Air Capture and Storage  Project in Wyoming | Business Wire">
                <a:extLst>
                  <a:ext uri="{FF2B5EF4-FFF2-40B4-BE49-F238E27FC236}">
                    <a16:creationId xmlns:a16="http://schemas.microsoft.com/office/drawing/2014/main" id="{965588B2-1178-EF2C-9232-C51C41015C05}"/>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13794" y="5349240"/>
                <a:ext cx="1016428" cy="18288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 descr="Home - Carbon Upcycling">
                <a:extLst>
                  <a:ext uri="{FF2B5EF4-FFF2-40B4-BE49-F238E27FC236}">
                    <a16:creationId xmlns:a16="http://schemas.microsoft.com/office/drawing/2014/main" id="{8AAD23CA-7DAE-66FB-5616-5B03DBE1053B}"/>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027120" y="5349239"/>
                <a:ext cx="830496" cy="18288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0" name="Group 129">
            <a:extLst>
              <a:ext uri="{FF2B5EF4-FFF2-40B4-BE49-F238E27FC236}">
                <a16:creationId xmlns:a16="http://schemas.microsoft.com/office/drawing/2014/main" id="{6087479D-F6DE-04F8-1F7B-A7146F4BF13B}"/>
              </a:ext>
            </a:extLst>
          </p:cNvPr>
          <p:cNvGrpSpPr/>
          <p:nvPr/>
        </p:nvGrpSpPr>
        <p:grpSpPr>
          <a:xfrm>
            <a:off x="662288" y="5715000"/>
            <a:ext cx="9875520" cy="731520"/>
            <a:chOff x="662288" y="5715000"/>
            <a:chExt cx="9875520" cy="731520"/>
          </a:xfrm>
        </p:grpSpPr>
        <p:grpSp>
          <p:nvGrpSpPr>
            <p:cNvPr id="131" name="Group 130">
              <a:extLst>
                <a:ext uri="{FF2B5EF4-FFF2-40B4-BE49-F238E27FC236}">
                  <a16:creationId xmlns:a16="http://schemas.microsoft.com/office/drawing/2014/main" id="{6D10BD19-282F-8258-36D6-D9C6E118FF6E}"/>
                </a:ext>
              </a:extLst>
            </p:cNvPr>
            <p:cNvGrpSpPr/>
            <p:nvPr/>
          </p:nvGrpSpPr>
          <p:grpSpPr>
            <a:xfrm>
              <a:off x="662288" y="5715000"/>
              <a:ext cx="9875520" cy="731520"/>
              <a:chOff x="662288" y="5715000"/>
              <a:chExt cx="9875520" cy="731520"/>
            </a:xfrm>
          </p:grpSpPr>
          <p:sp>
            <p:nvSpPr>
              <p:cNvPr id="133" name="Rectangle 132">
                <a:extLst>
                  <a:ext uri="{FF2B5EF4-FFF2-40B4-BE49-F238E27FC236}">
                    <a16:creationId xmlns:a16="http://schemas.microsoft.com/office/drawing/2014/main" id="{00A7004B-E52D-7DC2-F33B-60315E818EF6}"/>
                  </a:ext>
                </a:extLst>
              </p:cNvPr>
              <p:cNvSpPr/>
              <p:nvPr/>
            </p:nvSpPr>
            <p:spPr>
              <a:xfrm>
                <a:off x="662288" y="5715000"/>
                <a:ext cx="9875520" cy="731520"/>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endParaRPr lang="en-IE" sz="1400" b="1" dirty="0">
                  <a:solidFill>
                    <a:schemeClr val="accent6">
                      <a:lumMod val="50000"/>
                    </a:schemeClr>
                  </a:solidFill>
                </a:endParaRPr>
              </a:p>
            </p:txBody>
          </p:sp>
          <p:sp>
            <p:nvSpPr>
              <p:cNvPr id="134" name="TextBox 133">
                <a:extLst>
                  <a:ext uri="{FF2B5EF4-FFF2-40B4-BE49-F238E27FC236}">
                    <a16:creationId xmlns:a16="http://schemas.microsoft.com/office/drawing/2014/main" id="{754E72D3-53CC-0DBE-5B1F-82C72F9D95CA}"/>
                  </a:ext>
                </a:extLst>
              </p:cNvPr>
              <p:cNvSpPr txBox="1"/>
              <p:nvPr/>
            </p:nvSpPr>
            <p:spPr>
              <a:xfrm>
                <a:off x="684964" y="5795307"/>
                <a:ext cx="742950" cy="307777"/>
              </a:xfrm>
              <a:prstGeom prst="rect">
                <a:avLst/>
              </a:prstGeom>
              <a:noFill/>
            </p:spPr>
            <p:txBody>
              <a:bodyPr wrap="square" rtlCol="0">
                <a:spAutoFit/>
              </a:bodyPr>
              <a:lstStyle/>
              <a:p>
                <a:r>
                  <a:rPr lang="en-US" sz="1400" b="1" dirty="0">
                    <a:solidFill>
                      <a:schemeClr val="accent6">
                        <a:lumMod val="75000"/>
                      </a:schemeClr>
                    </a:solidFill>
                  </a:rPr>
                  <a:t>CCU</a:t>
                </a:r>
              </a:p>
            </p:txBody>
          </p:sp>
        </p:grpSp>
        <p:sp>
          <p:nvSpPr>
            <p:cNvPr id="132" name="TextBox 131">
              <a:extLst>
                <a:ext uri="{FF2B5EF4-FFF2-40B4-BE49-F238E27FC236}">
                  <a16:creationId xmlns:a16="http://schemas.microsoft.com/office/drawing/2014/main" id="{AF9AE955-DAC7-4F77-E879-05AD59DB0E3A}"/>
                </a:ext>
              </a:extLst>
            </p:cNvPr>
            <p:cNvSpPr txBox="1"/>
            <p:nvPr/>
          </p:nvSpPr>
          <p:spPr>
            <a:xfrm>
              <a:off x="3322542" y="5938245"/>
              <a:ext cx="4572975" cy="276999"/>
            </a:xfrm>
            <a:prstGeom prst="rect">
              <a:avLst/>
            </a:prstGeom>
            <a:noFill/>
          </p:spPr>
          <p:txBody>
            <a:bodyPr wrap="square" anchor="ctr" anchorCtr="1">
              <a:spAutoFit/>
            </a:bodyPr>
            <a:lstStyle/>
            <a:p>
              <a:pPr algn="ctr"/>
              <a:r>
                <a:rPr lang="en-IE" sz="1200" b="1" i="1" dirty="0">
                  <a:solidFill>
                    <a:schemeClr val="accent6">
                      <a:lumMod val="50000"/>
                    </a:schemeClr>
                  </a:solidFill>
                </a:rPr>
                <a:t>Utilization and sequestration of commercial sources of captured  CO</a:t>
              </a:r>
              <a:r>
                <a:rPr lang="en-IE" sz="1200" b="1" i="1" baseline="-25000" dirty="0">
                  <a:solidFill>
                    <a:schemeClr val="accent6">
                      <a:lumMod val="50000"/>
                    </a:schemeClr>
                  </a:solidFill>
                </a:rPr>
                <a:t>2</a:t>
              </a:r>
              <a:r>
                <a:rPr lang="en-IE" sz="1200" b="1" i="1" dirty="0">
                  <a:solidFill>
                    <a:schemeClr val="accent6">
                      <a:lumMod val="50000"/>
                    </a:schemeClr>
                  </a:solidFill>
                </a:rPr>
                <a:t> </a:t>
              </a:r>
            </a:p>
          </p:txBody>
        </p:sp>
      </p:grpSp>
      <p:pic>
        <p:nvPicPr>
          <p:cNvPr id="135" name="Picture 16" descr="CarbonCure Technologies - Crunchbase Company Profile &amp; Funding">
            <a:extLst>
              <a:ext uri="{FF2B5EF4-FFF2-40B4-BE49-F238E27FC236}">
                <a16:creationId xmlns:a16="http://schemas.microsoft.com/office/drawing/2014/main" id="{856C243A-9406-64D2-ECA2-6A8C00CE3F90}"/>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27209" t="29990" r="27208" b="27881"/>
          <a:stretch/>
        </p:blipFill>
        <p:spPr bwMode="auto">
          <a:xfrm>
            <a:off x="1236984" y="5886669"/>
            <a:ext cx="365760" cy="338049"/>
          </a:xfrm>
          <a:prstGeom prst="rect">
            <a:avLst/>
          </a:prstGeom>
          <a:noFill/>
          <a:extLst>
            <a:ext uri="{909E8E84-426E-40DD-AFC4-6F175D3DCCD1}">
              <a14:hiddenFill xmlns:a14="http://schemas.microsoft.com/office/drawing/2010/main">
                <a:solidFill>
                  <a:srgbClr val="FFFFFF"/>
                </a:solidFill>
              </a14:hiddenFill>
            </a:ext>
          </a:extLst>
        </p:spPr>
      </p:pic>
      <p:grpSp>
        <p:nvGrpSpPr>
          <p:cNvPr id="136" name="Group 135">
            <a:extLst>
              <a:ext uri="{FF2B5EF4-FFF2-40B4-BE49-F238E27FC236}">
                <a16:creationId xmlns:a16="http://schemas.microsoft.com/office/drawing/2014/main" id="{20660CD9-8030-1FCB-2855-8CE9FFD2AA57}"/>
              </a:ext>
            </a:extLst>
          </p:cNvPr>
          <p:cNvGrpSpPr/>
          <p:nvPr/>
        </p:nvGrpSpPr>
        <p:grpSpPr>
          <a:xfrm>
            <a:off x="2103120" y="5777828"/>
            <a:ext cx="1005840" cy="632342"/>
            <a:chOff x="2057400" y="5812553"/>
            <a:chExt cx="1005840" cy="632342"/>
          </a:xfrm>
        </p:grpSpPr>
        <p:pic>
          <p:nvPicPr>
            <p:cNvPr id="137" name="Picture 46" descr="Carbix - SOSV">
              <a:extLst>
                <a:ext uri="{FF2B5EF4-FFF2-40B4-BE49-F238E27FC236}">
                  <a16:creationId xmlns:a16="http://schemas.microsoft.com/office/drawing/2014/main" id="{4F48BA22-7087-0253-1421-1876F2D37FCA}"/>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060976" y="6007608"/>
              <a:ext cx="4530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8" descr="Solidia® – Making Sustainability Business As Usual℠">
              <a:extLst>
                <a:ext uri="{FF2B5EF4-FFF2-40B4-BE49-F238E27FC236}">
                  <a16:creationId xmlns:a16="http://schemas.microsoft.com/office/drawing/2014/main" id="{5086C5F1-AB0D-12E1-10FE-0DCC88C2064E}"/>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l="21964" t="21428" r="21883" b="20651"/>
            <a:stretch/>
          </p:blipFill>
          <p:spPr bwMode="auto">
            <a:xfrm>
              <a:off x="2544720" y="6007608"/>
              <a:ext cx="506574" cy="27432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4" descr="Harsco Invests $3 Million Into Carbicrete - CarbiCrete">
              <a:extLst>
                <a:ext uri="{FF2B5EF4-FFF2-40B4-BE49-F238E27FC236}">
                  <a16:creationId xmlns:a16="http://schemas.microsoft.com/office/drawing/2014/main" id="{84E0CD65-99B3-CFC4-0FF3-0C1E584C5AD9}"/>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27551" r="26800"/>
            <a:stretch/>
          </p:blipFill>
          <p:spPr bwMode="auto">
            <a:xfrm>
              <a:off x="2057400" y="5812553"/>
              <a:ext cx="640080" cy="144893"/>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CarbonBuilt | Ultra-Low Carbon Concrete for Industrial Decarbonization">
              <a:extLst>
                <a:ext uri="{FF2B5EF4-FFF2-40B4-BE49-F238E27FC236}">
                  <a16:creationId xmlns:a16="http://schemas.microsoft.com/office/drawing/2014/main" id="{D9177D4E-232D-27C7-E4FE-FD646E5B78C8}"/>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057400" y="6327275"/>
              <a:ext cx="1005840" cy="1176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6A59B350-F7AB-1625-CB24-38ED5F90863D}"/>
              </a:ext>
            </a:extLst>
          </p:cNvPr>
          <p:cNvGrpSpPr/>
          <p:nvPr/>
        </p:nvGrpSpPr>
        <p:grpSpPr>
          <a:xfrm>
            <a:off x="2118222" y="4937941"/>
            <a:ext cx="7650755" cy="453779"/>
            <a:chOff x="2103120" y="4937760"/>
            <a:chExt cx="7650755" cy="453779"/>
          </a:xfrm>
        </p:grpSpPr>
        <p:grpSp>
          <p:nvGrpSpPr>
            <p:cNvPr id="127" name="Group 126">
              <a:extLst>
                <a:ext uri="{FF2B5EF4-FFF2-40B4-BE49-F238E27FC236}">
                  <a16:creationId xmlns:a16="http://schemas.microsoft.com/office/drawing/2014/main" id="{CECD5114-6E1C-68E0-CD25-473AA70D9C0C}"/>
                </a:ext>
              </a:extLst>
            </p:cNvPr>
            <p:cNvGrpSpPr/>
            <p:nvPr/>
          </p:nvGrpSpPr>
          <p:grpSpPr>
            <a:xfrm>
              <a:off x="2103120" y="4937760"/>
              <a:ext cx="7650755" cy="342414"/>
              <a:chOff x="2103120" y="4937760"/>
              <a:chExt cx="7650755" cy="342414"/>
            </a:xfrm>
          </p:grpSpPr>
          <p:pic>
            <p:nvPicPr>
              <p:cNvPr id="128" name="Picture 30" descr="Neustark - Member of the World Alliance">
                <a:extLst>
                  <a:ext uri="{FF2B5EF4-FFF2-40B4-BE49-F238E27FC236}">
                    <a16:creationId xmlns:a16="http://schemas.microsoft.com/office/drawing/2014/main" id="{85E434B8-505F-EA8F-B25A-332ADB1E356C}"/>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9022355" y="4937760"/>
                <a:ext cx="731520" cy="34241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0" descr="Carbon Limit - HG Ventures">
                <a:extLst>
                  <a:ext uri="{FF2B5EF4-FFF2-40B4-BE49-F238E27FC236}">
                    <a16:creationId xmlns:a16="http://schemas.microsoft.com/office/drawing/2014/main" id="{45E92D43-92E4-5D87-C77E-253E517D76F2}"/>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103120" y="4937760"/>
                <a:ext cx="480060" cy="32004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C827960E-10AA-982F-9E4F-BDE915D67448}"/>
                </a:ext>
              </a:extLst>
            </p:cNvPr>
            <p:cNvSpPr txBox="1"/>
            <p:nvPr/>
          </p:nvSpPr>
          <p:spPr>
            <a:xfrm>
              <a:off x="2834573" y="5114540"/>
              <a:ext cx="5838381" cy="276999"/>
            </a:xfrm>
            <a:prstGeom prst="rect">
              <a:avLst/>
            </a:prstGeom>
            <a:noFill/>
          </p:spPr>
          <p:txBody>
            <a:bodyPr wrap="square">
              <a:spAutoFit/>
            </a:bodyPr>
            <a:lstStyle/>
            <a:p>
              <a:pPr algn="ctr"/>
              <a:r>
                <a:rPr lang="en-IE" sz="1200" b="1" i="1" dirty="0">
                  <a:solidFill>
                    <a:schemeClr val="accent6">
                      <a:lumMod val="50000"/>
                    </a:schemeClr>
                  </a:solidFill>
                </a:rPr>
                <a:t>		           absorption of atmospheric CO</a:t>
              </a:r>
              <a:r>
                <a:rPr lang="en-IE" sz="1200" b="1" i="1" baseline="-25000" dirty="0">
                  <a:solidFill>
                    <a:schemeClr val="accent6">
                      <a:lumMod val="50000"/>
                    </a:schemeClr>
                  </a:solidFill>
                </a:rPr>
                <a:t>2</a:t>
              </a:r>
            </a:p>
          </p:txBody>
        </p:sp>
      </p:grpSp>
      <p:sp>
        <p:nvSpPr>
          <p:cNvPr id="143" name="Rectangle 142">
            <a:extLst>
              <a:ext uri="{FF2B5EF4-FFF2-40B4-BE49-F238E27FC236}">
                <a16:creationId xmlns:a16="http://schemas.microsoft.com/office/drawing/2014/main" id="{B4553CD7-D230-36EF-FAF2-250BF66BD110}"/>
              </a:ext>
            </a:extLst>
          </p:cNvPr>
          <p:cNvSpPr/>
          <p:nvPr/>
        </p:nvSpPr>
        <p:spPr>
          <a:xfrm>
            <a:off x="1999712" y="1951825"/>
            <a:ext cx="2468880" cy="4480560"/>
          </a:xfrm>
          <a:prstGeom prst="rect">
            <a:avLst/>
          </a:prstGeom>
          <a:solidFill>
            <a:srgbClr val="FFC000">
              <a:alpha val="80000"/>
            </a:srgb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tIns="1280160" rtlCol="0" anchor="ctr"/>
          <a:lstStyle/>
          <a:p>
            <a:pPr algn="ctr"/>
            <a:endParaRPr lang="en-US" sz="1400" b="1" i="1" dirty="0">
              <a:solidFill>
                <a:schemeClr val="tx1"/>
              </a:solidFill>
            </a:endParaRPr>
          </a:p>
          <a:p>
            <a:pPr algn="ctr"/>
            <a:endParaRPr lang="en-US" sz="1400" b="1" i="1" dirty="0">
              <a:solidFill>
                <a:schemeClr val="tx1"/>
              </a:solidFill>
            </a:endParaRPr>
          </a:p>
          <a:p>
            <a:pPr algn="ctr"/>
            <a:endParaRPr lang="en-US" sz="1400" b="1" i="1" dirty="0">
              <a:solidFill>
                <a:schemeClr val="tx1"/>
              </a:solidFill>
            </a:endParaRPr>
          </a:p>
          <a:p>
            <a:pPr algn="ctr"/>
            <a:r>
              <a:rPr lang="en-US" sz="1400" b="1" i="1" dirty="0">
                <a:solidFill>
                  <a:schemeClr val="tx1"/>
                </a:solidFill>
              </a:rPr>
              <a:t>Scalable? </a:t>
            </a:r>
          </a:p>
          <a:p>
            <a:pPr algn="ctr"/>
            <a:r>
              <a:rPr lang="en-US" sz="1400" b="1" i="1" dirty="0">
                <a:solidFill>
                  <a:schemeClr val="tx1"/>
                </a:solidFill>
              </a:rPr>
              <a:t>Requires non-carbonate minerals, industrial byproducts, select mining wastes;</a:t>
            </a:r>
          </a:p>
          <a:p>
            <a:pPr algn="ctr"/>
            <a:endParaRPr lang="en-US" sz="1400" b="1" i="1" dirty="0">
              <a:solidFill>
                <a:schemeClr val="tx1"/>
              </a:solidFill>
            </a:endParaRPr>
          </a:p>
          <a:p>
            <a:pPr algn="ctr"/>
            <a:endParaRPr lang="en-US" sz="1400" b="1" i="1" dirty="0">
              <a:solidFill>
                <a:schemeClr val="tx1"/>
              </a:solidFill>
            </a:endParaRPr>
          </a:p>
          <a:p>
            <a:pPr algn="ctr"/>
            <a:endParaRPr lang="en-US" sz="1400" b="1" i="1" dirty="0">
              <a:solidFill>
                <a:schemeClr val="tx1"/>
              </a:solidFill>
            </a:endParaRPr>
          </a:p>
          <a:p>
            <a:pPr algn="ctr"/>
            <a:endParaRPr lang="en-US" sz="1400" b="1" i="1" dirty="0">
              <a:solidFill>
                <a:schemeClr val="tx1"/>
              </a:solidFill>
            </a:endParaRPr>
          </a:p>
          <a:p>
            <a:pPr algn="ctr"/>
            <a:endParaRPr lang="en-US" sz="1400" b="1" i="1" dirty="0">
              <a:solidFill>
                <a:schemeClr val="tx1"/>
              </a:solidFill>
            </a:endParaRPr>
          </a:p>
          <a:p>
            <a:pPr algn="ctr"/>
            <a:r>
              <a:rPr lang="en-US" sz="1400" b="1" i="1" dirty="0">
                <a:solidFill>
                  <a:schemeClr val="tx1"/>
                </a:solidFill>
              </a:rPr>
              <a:t>w/limited availability</a:t>
            </a:r>
          </a:p>
          <a:p>
            <a:pPr algn="ctr"/>
            <a:endParaRPr lang="en-US" sz="1400" b="1" i="1" dirty="0">
              <a:solidFill>
                <a:schemeClr val="tx1"/>
              </a:solidFill>
            </a:endParaRPr>
          </a:p>
          <a:p>
            <a:pPr algn="ctr"/>
            <a:endParaRPr lang="en-US" sz="1400" b="1" i="1" dirty="0">
              <a:solidFill>
                <a:schemeClr val="tx1"/>
              </a:solidFill>
            </a:endParaRPr>
          </a:p>
          <a:p>
            <a:pPr algn="ctr"/>
            <a:endParaRPr lang="en-US" sz="1400" b="1" i="1" dirty="0">
              <a:solidFill>
                <a:schemeClr val="tx1"/>
              </a:solidFill>
            </a:endParaRPr>
          </a:p>
          <a:p>
            <a:pPr algn="ctr"/>
            <a:endParaRPr lang="en-US" sz="1400" b="1" i="1" dirty="0">
              <a:solidFill>
                <a:schemeClr val="tx1"/>
              </a:solidFill>
            </a:endParaRPr>
          </a:p>
          <a:p>
            <a:pPr algn="ctr"/>
            <a:endParaRPr lang="en-US" sz="1400" b="1" i="1" dirty="0">
              <a:solidFill>
                <a:schemeClr val="tx1"/>
              </a:solidFill>
            </a:endParaRPr>
          </a:p>
          <a:p>
            <a:pPr algn="ctr"/>
            <a:endParaRPr lang="en-US" sz="1400" b="1" i="1" dirty="0">
              <a:solidFill>
                <a:schemeClr val="tx1"/>
              </a:solidFill>
            </a:endParaRPr>
          </a:p>
          <a:p>
            <a:pPr algn="ctr"/>
            <a:endParaRPr lang="en-US" sz="1400" b="1" i="1" dirty="0">
              <a:solidFill>
                <a:schemeClr val="tx1"/>
              </a:solidFill>
            </a:endParaRPr>
          </a:p>
          <a:p>
            <a:pPr algn="ctr"/>
            <a:endParaRPr lang="en-US" sz="1400" b="1" i="1" dirty="0">
              <a:solidFill>
                <a:schemeClr val="tx1"/>
              </a:solidFill>
            </a:endParaRPr>
          </a:p>
          <a:p>
            <a:pPr algn="ctr"/>
            <a:endParaRPr lang="en-US" sz="1400" b="1" i="1" dirty="0">
              <a:solidFill>
                <a:schemeClr val="tx1"/>
              </a:solidFill>
            </a:endParaRPr>
          </a:p>
          <a:p>
            <a:pPr algn="ctr"/>
            <a:endParaRPr lang="en-US" sz="1400" b="1" i="1" dirty="0">
              <a:solidFill>
                <a:schemeClr val="tx1"/>
              </a:solidFill>
            </a:endParaRPr>
          </a:p>
        </p:txBody>
      </p:sp>
      <p:sp>
        <p:nvSpPr>
          <p:cNvPr id="142" name="Rectangle 141">
            <a:extLst>
              <a:ext uri="{FF2B5EF4-FFF2-40B4-BE49-F238E27FC236}">
                <a16:creationId xmlns:a16="http://schemas.microsoft.com/office/drawing/2014/main" id="{43A8DC85-6792-F5E5-0CB5-D6793106CE59}"/>
              </a:ext>
            </a:extLst>
          </p:cNvPr>
          <p:cNvSpPr/>
          <p:nvPr/>
        </p:nvSpPr>
        <p:spPr>
          <a:xfrm>
            <a:off x="665340" y="4142352"/>
            <a:ext cx="2606040" cy="548640"/>
          </a:xfrm>
          <a:prstGeom prst="rect">
            <a:avLst/>
          </a:prstGeom>
          <a:solidFill>
            <a:srgbClr val="FFC000">
              <a:alpha val="80000"/>
            </a:srgb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i="1" dirty="0">
                <a:solidFill>
                  <a:schemeClr val="tx1"/>
                </a:solidFill>
              </a:rPr>
              <a:t>Feasible? Requires cement</a:t>
            </a:r>
          </a:p>
          <a:p>
            <a:pPr algn="ctr"/>
            <a:r>
              <a:rPr lang="en-US" sz="1400" b="1" i="1" dirty="0">
                <a:solidFill>
                  <a:schemeClr val="tx1"/>
                </a:solidFill>
              </a:rPr>
              <a:t> plants be wet, re-built, re-located?</a:t>
            </a:r>
          </a:p>
        </p:txBody>
      </p:sp>
      <p:sp>
        <p:nvSpPr>
          <p:cNvPr id="141" name="Rectangle 140">
            <a:extLst>
              <a:ext uri="{FF2B5EF4-FFF2-40B4-BE49-F238E27FC236}">
                <a16:creationId xmlns:a16="http://schemas.microsoft.com/office/drawing/2014/main" id="{B31688E4-6DF9-03A2-CC91-3C715C9618C5}"/>
              </a:ext>
            </a:extLst>
          </p:cNvPr>
          <p:cNvSpPr/>
          <p:nvPr/>
        </p:nvSpPr>
        <p:spPr>
          <a:xfrm>
            <a:off x="670687" y="5715000"/>
            <a:ext cx="9875520" cy="731520"/>
          </a:xfrm>
          <a:prstGeom prst="rect">
            <a:avLst/>
          </a:prstGeom>
          <a:solidFill>
            <a:srgbClr val="FF0000">
              <a:alpha val="50000"/>
            </a:srgb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i="1" dirty="0"/>
              <a:t>Not cement industry decarbonization. It’s another carbon storage option. Carbon captured elsewhere, that has embodied carbon!</a:t>
            </a:r>
          </a:p>
        </p:txBody>
      </p:sp>
    </p:spTree>
    <p:extLst>
      <p:ext uri="{BB962C8B-B14F-4D97-AF65-F5344CB8AC3E}">
        <p14:creationId xmlns:p14="http://schemas.microsoft.com/office/powerpoint/2010/main" val="337173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dissolv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dissolv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dissolv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dissolve">
                                      <p:cBhvr>
                                        <p:cTn id="42" dur="500"/>
                                        <p:tgtEl>
                                          <p:spTgt spid="6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dissolve">
                                      <p:cBhvr>
                                        <p:cTn id="47" dur="500"/>
                                        <p:tgtEl>
                                          <p:spTgt spid="7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dissolve">
                                      <p:cBhvr>
                                        <p:cTn id="52" dur="500"/>
                                        <p:tgtEl>
                                          <p:spTgt spid="7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dissolve">
                                      <p:cBhvr>
                                        <p:cTn id="57" dur="500"/>
                                        <p:tgtEl>
                                          <p:spTgt spid="7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dissolve">
                                      <p:cBhvr>
                                        <p:cTn id="62" dur="500"/>
                                        <p:tgtEl>
                                          <p:spTgt spid="81"/>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dissolve">
                                      <p:cBhvr>
                                        <p:cTn id="67" dur="500"/>
                                        <p:tgtEl>
                                          <p:spTgt spid="86"/>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102"/>
                                        </p:tgtEl>
                                        <p:attrNameLst>
                                          <p:attrName>style.visibility</p:attrName>
                                        </p:attrNameLst>
                                      </p:cBhvr>
                                      <p:to>
                                        <p:strVal val="visible"/>
                                      </p:to>
                                    </p:set>
                                    <p:animEffect transition="in" filter="dissolve">
                                      <p:cBhvr>
                                        <p:cTn id="72" dur="500"/>
                                        <p:tgtEl>
                                          <p:spTgt spid="102"/>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105"/>
                                        </p:tgtEl>
                                        <p:attrNameLst>
                                          <p:attrName>style.visibility</p:attrName>
                                        </p:attrNameLst>
                                      </p:cBhvr>
                                      <p:to>
                                        <p:strVal val="visible"/>
                                      </p:to>
                                    </p:set>
                                    <p:animEffect transition="in" filter="dissolve">
                                      <p:cBhvr>
                                        <p:cTn id="77" dur="500"/>
                                        <p:tgtEl>
                                          <p:spTgt spid="105"/>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109"/>
                                        </p:tgtEl>
                                        <p:attrNameLst>
                                          <p:attrName>style.visibility</p:attrName>
                                        </p:attrNameLst>
                                      </p:cBhvr>
                                      <p:to>
                                        <p:strVal val="visible"/>
                                      </p:to>
                                    </p:set>
                                    <p:animEffect transition="in" filter="dissolve">
                                      <p:cBhvr>
                                        <p:cTn id="82" dur="500"/>
                                        <p:tgtEl>
                                          <p:spTgt spid="109"/>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110"/>
                                        </p:tgtEl>
                                        <p:attrNameLst>
                                          <p:attrName>style.visibility</p:attrName>
                                        </p:attrNameLst>
                                      </p:cBhvr>
                                      <p:to>
                                        <p:strVal val="visible"/>
                                      </p:to>
                                    </p:set>
                                    <p:animEffect transition="in" filter="dissolve">
                                      <p:cBhvr>
                                        <p:cTn id="87" dur="500"/>
                                        <p:tgtEl>
                                          <p:spTgt spid="110"/>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118"/>
                                        </p:tgtEl>
                                        <p:attrNameLst>
                                          <p:attrName>style.visibility</p:attrName>
                                        </p:attrNameLst>
                                      </p:cBhvr>
                                      <p:to>
                                        <p:strVal val="visible"/>
                                      </p:to>
                                    </p:set>
                                    <p:animEffect transition="in" filter="dissolve">
                                      <p:cBhvr>
                                        <p:cTn id="92" dur="500"/>
                                        <p:tgtEl>
                                          <p:spTgt spid="118"/>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121"/>
                                        </p:tgtEl>
                                        <p:attrNameLst>
                                          <p:attrName>style.visibility</p:attrName>
                                        </p:attrNameLst>
                                      </p:cBhvr>
                                      <p:to>
                                        <p:strVal val="visible"/>
                                      </p:to>
                                    </p:set>
                                    <p:animEffect transition="in" filter="dissolve">
                                      <p:cBhvr>
                                        <p:cTn id="97" dur="500"/>
                                        <p:tgtEl>
                                          <p:spTgt spid="121"/>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nodeType="clickEffect">
                                  <p:stCondLst>
                                    <p:cond delay="0"/>
                                  </p:stCondLst>
                                  <p:childTnLst>
                                    <p:set>
                                      <p:cBhvr>
                                        <p:cTn id="101" dur="1" fill="hold">
                                          <p:stCondLst>
                                            <p:cond delay="0"/>
                                          </p:stCondLst>
                                        </p:cTn>
                                        <p:tgtEl>
                                          <p:spTgt spid="122"/>
                                        </p:tgtEl>
                                        <p:attrNameLst>
                                          <p:attrName>style.visibility</p:attrName>
                                        </p:attrNameLst>
                                      </p:cBhvr>
                                      <p:to>
                                        <p:strVal val="visible"/>
                                      </p:to>
                                    </p:set>
                                    <p:animEffect transition="in" filter="dissolve">
                                      <p:cBhvr>
                                        <p:cTn id="102" dur="500"/>
                                        <p:tgtEl>
                                          <p:spTgt spid="122"/>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dissolve">
                                      <p:cBhvr>
                                        <p:cTn id="107" dur="500"/>
                                        <p:tgtEl>
                                          <p:spTgt spid="9"/>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nodeType="click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dissolve">
                                      <p:cBhvr>
                                        <p:cTn id="112" dur="500"/>
                                        <p:tgtEl>
                                          <p:spTgt spid="6"/>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130"/>
                                        </p:tgtEl>
                                        <p:attrNameLst>
                                          <p:attrName>style.visibility</p:attrName>
                                        </p:attrNameLst>
                                      </p:cBhvr>
                                      <p:to>
                                        <p:strVal val="visible"/>
                                      </p:to>
                                    </p:set>
                                    <p:anim calcmode="lin" valueType="num">
                                      <p:cBhvr additive="base">
                                        <p:cTn id="117" dur="500" fill="hold"/>
                                        <p:tgtEl>
                                          <p:spTgt spid="130"/>
                                        </p:tgtEl>
                                        <p:attrNameLst>
                                          <p:attrName>ppt_x</p:attrName>
                                        </p:attrNameLst>
                                      </p:cBhvr>
                                      <p:tavLst>
                                        <p:tav tm="0">
                                          <p:val>
                                            <p:strVal val="#ppt_x"/>
                                          </p:val>
                                        </p:tav>
                                        <p:tav tm="100000">
                                          <p:val>
                                            <p:strVal val="#ppt_x"/>
                                          </p:val>
                                        </p:tav>
                                      </p:tavLst>
                                    </p:anim>
                                    <p:anim calcmode="lin" valueType="num">
                                      <p:cBhvr additive="base">
                                        <p:cTn id="118" dur="500" fill="hold"/>
                                        <p:tgtEl>
                                          <p:spTgt spid="130"/>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9" presetClass="entr" presetSubtype="0" fill="hold" nodeType="clickEffect">
                                  <p:stCondLst>
                                    <p:cond delay="0"/>
                                  </p:stCondLst>
                                  <p:childTnLst>
                                    <p:set>
                                      <p:cBhvr>
                                        <p:cTn id="122" dur="1" fill="hold">
                                          <p:stCondLst>
                                            <p:cond delay="0"/>
                                          </p:stCondLst>
                                        </p:cTn>
                                        <p:tgtEl>
                                          <p:spTgt spid="135"/>
                                        </p:tgtEl>
                                        <p:attrNameLst>
                                          <p:attrName>style.visibility</p:attrName>
                                        </p:attrNameLst>
                                      </p:cBhvr>
                                      <p:to>
                                        <p:strVal val="visible"/>
                                      </p:to>
                                    </p:set>
                                    <p:animEffect transition="in" filter="dissolve">
                                      <p:cBhvr>
                                        <p:cTn id="123" dur="500"/>
                                        <p:tgtEl>
                                          <p:spTgt spid="135"/>
                                        </p:tgtEl>
                                      </p:cBhvr>
                                    </p:animEffect>
                                  </p:childTnLst>
                                </p:cTn>
                              </p:par>
                            </p:childTnLst>
                          </p:cTn>
                        </p:par>
                      </p:childTnLst>
                    </p:cTn>
                  </p:par>
                  <p:par>
                    <p:cTn id="124" fill="hold">
                      <p:stCondLst>
                        <p:cond delay="indefinite"/>
                      </p:stCondLst>
                      <p:childTnLst>
                        <p:par>
                          <p:cTn id="125" fill="hold">
                            <p:stCondLst>
                              <p:cond delay="0"/>
                            </p:stCondLst>
                            <p:childTnLst>
                              <p:par>
                                <p:cTn id="126" presetID="9" presetClass="entr" presetSubtype="0" fill="hold" nodeType="clickEffect">
                                  <p:stCondLst>
                                    <p:cond delay="0"/>
                                  </p:stCondLst>
                                  <p:childTnLst>
                                    <p:set>
                                      <p:cBhvr>
                                        <p:cTn id="127" dur="1" fill="hold">
                                          <p:stCondLst>
                                            <p:cond delay="0"/>
                                          </p:stCondLst>
                                        </p:cTn>
                                        <p:tgtEl>
                                          <p:spTgt spid="136"/>
                                        </p:tgtEl>
                                        <p:attrNameLst>
                                          <p:attrName>style.visibility</p:attrName>
                                        </p:attrNameLst>
                                      </p:cBhvr>
                                      <p:to>
                                        <p:strVal val="visible"/>
                                      </p:to>
                                    </p:set>
                                    <p:animEffect transition="in" filter="dissolve">
                                      <p:cBhvr>
                                        <p:cTn id="128" dur="500"/>
                                        <p:tgtEl>
                                          <p:spTgt spid="136"/>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141"/>
                                        </p:tgtEl>
                                        <p:attrNameLst>
                                          <p:attrName>style.visibility</p:attrName>
                                        </p:attrNameLst>
                                      </p:cBhvr>
                                      <p:to>
                                        <p:strVal val="visible"/>
                                      </p:to>
                                    </p:set>
                                    <p:anim calcmode="lin" valueType="num">
                                      <p:cBhvr>
                                        <p:cTn id="133" dur="500" fill="hold"/>
                                        <p:tgtEl>
                                          <p:spTgt spid="141"/>
                                        </p:tgtEl>
                                        <p:attrNameLst>
                                          <p:attrName>ppt_w</p:attrName>
                                        </p:attrNameLst>
                                      </p:cBhvr>
                                      <p:tavLst>
                                        <p:tav tm="0">
                                          <p:val>
                                            <p:fltVal val="0"/>
                                          </p:val>
                                        </p:tav>
                                        <p:tav tm="100000">
                                          <p:val>
                                            <p:strVal val="#ppt_w"/>
                                          </p:val>
                                        </p:tav>
                                      </p:tavLst>
                                    </p:anim>
                                    <p:anim calcmode="lin" valueType="num">
                                      <p:cBhvr>
                                        <p:cTn id="134" dur="500" fill="hold"/>
                                        <p:tgtEl>
                                          <p:spTgt spid="141"/>
                                        </p:tgtEl>
                                        <p:attrNameLst>
                                          <p:attrName>ppt_h</p:attrName>
                                        </p:attrNameLst>
                                      </p:cBhvr>
                                      <p:tavLst>
                                        <p:tav tm="0">
                                          <p:val>
                                            <p:fltVal val="0"/>
                                          </p:val>
                                        </p:tav>
                                        <p:tav tm="100000">
                                          <p:val>
                                            <p:strVal val="#ppt_h"/>
                                          </p:val>
                                        </p:tav>
                                      </p:tavLst>
                                    </p:anim>
                                    <p:animEffect transition="in" filter="fade">
                                      <p:cBhvr>
                                        <p:cTn id="135" dur="500"/>
                                        <p:tgtEl>
                                          <p:spTgt spid="141"/>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142"/>
                                        </p:tgtEl>
                                        <p:attrNameLst>
                                          <p:attrName>style.visibility</p:attrName>
                                        </p:attrNameLst>
                                      </p:cBhvr>
                                      <p:to>
                                        <p:strVal val="visible"/>
                                      </p:to>
                                    </p:set>
                                    <p:anim calcmode="lin" valueType="num">
                                      <p:cBhvr>
                                        <p:cTn id="140" dur="500" fill="hold"/>
                                        <p:tgtEl>
                                          <p:spTgt spid="142"/>
                                        </p:tgtEl>
                                        <p:attrNameLst>
                                          <p:attrName>ppt_w</p:attrName>
                                        </p:attrNameLst>
                                      </p:cBhvr>
                                      <p:tavLst>
                                        <p:tav tm="0">
                                          <p:val>
                                            <p:fltVal val="0"/>
                                          </p:val>
                                        </p:tav>
                                        <p:tav tm="100000">
                                          <p:val>
                                            <p:strVal val="#ppt_w"/>
                                          </p:val>
                                        </p:tav>
                                      </p:tavLst>
                                    </p:anim>
                                    <p:anim calcmode="lin" valueType="num">
                                      <p:cBhvr>
                                        <p:cTn id="141" dur="500" fill="hold"/>
                                        <p:tgtEl>
                                          <p:spTgt spid="142"/>
                                        </p:tgtEl>
                                        <p:attrNameLst>
                                          <p:attrName>ppt_h</p:attrName>
                                        </p:attrNameLst>
                                      </p:cBhvr>
                                      <p:tavLst>
                                        <p:tav tm="0">
                                          <p:val>
                                            <p:fltVal val="0"/>
                                          </p:val>
                                        </p:tav>
                                        <p:tav tm="100000">
                                          <p:val>
                                            <p:strVal val="#ppt_h"/>
                                          </p:val>
                                        </p:tav>
                                      </p:tavLst>
                                    </p:anim>
                                    <p:animEffect transition="in" filter="fade">
                                      <p:cBhvr>
                                        <p:cTn id="142" dur="500"/>
                                        <p:tgtEl>
                                          <p:spTgt spid="142"/>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143"/>
                                        </p:tgtEl>
                                        <p:attrNameLst>
                                          <p:attrName>style.visibility</p:attrName>
                                        </p:attrNameLst>
                                      </p:cBhvr>
                                      <p:to>
                                        <p:strVal val="visible"/>
                                      </p:to>
                                    </p:set>
                                    <p:anim calcmode="lin" valueType="num">
                                      <p:cBhvr>
                                        <p:cTn id="147" dur="500" fill="hold"/>
                                        <p:tgtEl>
                                          <p:spTgt spid="143"/>
                                        </p:tgtEl>
                                        <p:attrNameLst>
                                          <p:attrName>ppt_w</p:attrName>
                                        </p:attrNameLst>
                                      </p:cBhvr>
                                      <p:tavLst>
                                        <p:tav tm="0">
                                          <p:val>
                                            <p:fltVal val="0"/>
                                          </p:val>
                                        </p:tav>
                                        <p:tav tm="100000">
                                          <p:val>
                                            <p:strVal val="#ppt_w"/>
                                          </p:val>
                                        </p:tav>
                                      </p:tavLst>
                                    </p:anim>
                                    <p:anim calcmode="lin" valueType="num">
                                      <p:cBhvr>
                                        <p:cTn id="148" dur="500" fill="hold"/>
                                        <p:tgtEl>
                                          <p:spTgt spid="143"/>
                                        </p:tgtEl>
                                        <p:attrNameLst>
                                          <p:attrName>ppt_h</p:attrName>
                                        </p:attrNameLst>
                                      </p:cBhvr>
                                      <p:tavLst>
                                        <p:tav tm="0">
                                          <p:val>
                                            <p:fltVal val="0"/>
                                          </p:val>
                                        </p:tav>
                                        <p:tav tm="100000">
                                          <p:val>
                                            <p:strVal val="#ppt_h"/>
                                          </p:val>
                                        </p:tav>
                                      </p:tavLst>
                                    </p:anim>
                                    <p:animEffect transition="in" filter="fade">
                                      <p:cBhvr>
                                        <p:cTn id="149"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143" grpId="0" animBg="1"/>
      <p:bldP spid="142" grpId="0" animBg="1"/>
      <p:bldP spid="1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72EC76-79F9-1BBB-6DE7-07B77753E674}"/>
              </a:ext>
            </a:extLst>
          </p:cNvPr>
          <p:cNvGrpSpPr/>
          <p:nvPr/>
        </p:nvGrpSpPr>
        <p:grpSpPr>
          <a:xfrm>
            <a:off x="621944" y="962339"/>
            <a:ext cx="11585304" cy="4652077"/>
            <a:chOff x="621944" y="962339"/>
            <a:chExt cx="11585304" cy="4652077"/>
          </a:xfrm>
        </p:grpSpPr>
        <p:sp>
          <p:nvSpPr>
            <p:cNvPr id="39" name="Rectangle 38">
              <a:extLst>
                <a:ext uri="{FF2B5EF4-FFF2-40B4-BE49-F238E27FC236}">
                  <a16:creationId xmlns:a16="http://schemas.microsoft.com/office/drawing/2014/main" id="{2D538737-8858-DF27-DA93-1D3518B2B361}"/>
                </a:ext>
              </a:extLst>
            </p:cNvPr>
            <p:cNvSpPr/>
            <p:nvPr/>
          </p:nvSpPr>
          <p:spPr>
            <a:xfrm>
              <a:off x="640080" y="4846320"/>
              <a:ext cx="9875520" cy="73152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endParaRPr lang="en-IE" sz="1400" b="1" dirty="0">
                <a:solidFill>
                  <a:schemeClr val="accent6">
                    <a:lumMod val="50000"/>
                  </a:schemeClr>
                </a:solidFill>
              </a:endParaRPr>
            </a:p>
          </p:txBody>
        </p:sp>
        <p:sp>
          <p:nvSpPr>
            <p:cNvPr id="58" name="TextBox 57">
              <a:extLst>
                <a:ext uri="{FF2B5EF4-FFF2-40B4-BE49-F238E27FC236}">
                  <a16:creationId xmlns:a16="http://schemas.microsoft.com/office/drawing/2014/main" id="{03C776AC-D112-49C7-C72B-0D313AC1FA53}"/>
                </a:ext>
              </a:extLst>
            </p:cNvPr>
            <p:cNvSpPr txBox="1"/>
            <p:nvPr/>
          </p:nvSpPr>
          <p:spPr>
            <a:xfrm>
              <a:off x="621944" y="4862461"/>
              <a:ext cx="742950" cy="307777"/>
            </a:xfrm>
            <a:prstGeom prst="rect">
              <a:avLst/>
            </a:prstGeom>
            <a:noFill/>
          </p:spPr>
          <p:txBody>
            <a:bodyPr wrap="square" rtlCol="0">
              <a:spAutoFit/>
            </a:bodyPr>
            <a:lstStyle/>
            <a:p>
              <a:r>
                <a:rPr lang="en-US" sz="1400" b="1" dirty="0">
                  <a:solidFill>
                    <a:schemeClr val="accent6">
                      <a:lumMod val="75000"/>
                    </a:schemeClr>
                  </a:solidFill>
                </a:rPr>
                <a:t>CCS</a:t>
              </a:r>
            </a:p>
          </p:txBody>
        </p:sp>
        <p:sp>
          <p:nvSpPr>
            <p:cNvPr id="114" name="TextBox 113">
              <a:extLst>
                <a:ext uri="{FF2B5EF4-FFF2-40B4-BE49-F238E27FC236}">
                  <a16:creationId xmlns:a16="http://schemas.microsoft.com/office/drawing/2014/main" id="{DA5D961A-EB82-6DBE-9692-D879CC2C4B79}"/>
                </a:ext>
              </a:extLst>
            </p:cNvPr>
            <p:cNvSpPr txBox="1"/>
            <p:nvPr/>
          </p:nvSpPr>
          <p:spPr>
            <a:xfrm>
              <a:off x="2682173" y="5112452"/>
              <a:ext cx="5838381" cy="276999"/>
            </a:xfrm>
            <a:prstGeom prst="rect">
              <a:avLst/>
            </a:prstGeom>
            <a:noFill/>
          </p:spPr>
          <p:txBody>
            <a:bodyPr wrap="square">
              <a:spAutoFit/>
            </a:bodyPr>
            <a:lstStyle/>
            <a:p>
              <a:pPr algn="ctr"/>
              <a:r>
                <a:rPr lang="en-IE" sz="1200" b="1" i="1" dirty="0">
                  <a:solidFill>
                    <a:schemeClr val="accent6">
                      <a:lumMod val="50000"/>
                    </a:schemeClr>
                  </a:solidFill>
                </a:rPr>
                <a:t>Capture of CO</a:t>
              </a:r>
              <a:r>
                <a:rPr lang="en-IE" sz="1200" b="1" i="1" baseline="-25000" dirty="0">
                  <a:solidFill>
                    <a:schemeClr val="accent6">
                      <a:lumMod val="50000"/>
                    </a:schemeClr>
                  </a:solidFill>
                </a:rPr>
                <a:t>2</a:t>
              </a:r>
              <a:r>
                <a:rPr lang="en-IE" sz="1200" b="1" i="1" dirty="0">
                  <a:solidFill>
                    <a:schemeClr val="accent6">
                      <a:lumMod val="50000"/>
                    </a:schemeClr>
                  </a:solidFill>
                </a:rPr>
                <a:t> from flue gases, and……… absorption of atmospheric CO</a:t>
              </a:r>
              <a:r>
                <a:rPr lang="en-IE" sz="1200" b="1" i="1" baseline="-25000" dirty="0">
                  <a:solidFill>
                    <a:schemeClr val="accent6">
                      <a:lumMod val="50000"/>
                    </a:schemeClr>
                  </a:solidFill>
                </a:rPr>
                <a:t>2</a:t>
              </a:r>
            </a:p>
          </p:txBody>
        </p:sp>
        <p:sp>
          <p:nvSpPr>
            <p:cNvPr id="111" name="Rectangle 110">
              <a:extLst>
                <a:ext uri="{FF2B5EF4-FFF2-40B4-BE49-F238E27FC236}">
                  <a16:creationId xmlns:a16="http://schemas.microsoft.com/office/drawing/2014/main" id="{FFA1E372-1FAB-34F5-C792-A2FD33DC57B6}"/>
                </a:ext>
              </a:extLst>
            </p:cNvPr>
            <p:cNvSpPr/>
            <p:nvPr/>
          </p:nvSpPr>
          <p:spPr>
            <a:xfrm>
              <a:off x="2011680" y="3141081"/>
              <a:ext cx="1143000" cy="155448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137160" rtlCol="0" anchor="ctr" anchorCtr="1"/>
            <a:lstStyle/>
            <a:p>
              <a:pPr algn="ctr"/>
              <a:r>
                <a:rPr lang="en-IE" sz="1400" b="1" dirty="0">
                  <a:solidFill>
                    <a:schemeClr val="accent6">
                      <a:lumMod val="50000"/>
                    </a:schemeClr>
                  </a:solidFill>
                </a:rPr>
                <a:t>Non-carbonate raw materials</a:t>
              </a:r>
            </a:p>
          </p:txBody>
        </p:sp>
        <p:sp>
          <p:nvSpPr>
            <p:cNvPr id="11" name="Rectangle 10">
              <a:extLst>
                <a:ext uri="{FF2B5EF4-FFF2-40B4-BE49-F238E27FC236}">
                  <a16:creationId xmlns:a16="http://schemas.microsoft.com/office/drawing/2014/main" id="{CB2CF23F-5183-545B-98D7-F5EBBF2647C9}"/>
                </a:ext>
              </a:extLst>
            </p:cNvPr>
            <p:cNvSpPr/>
            <p:nvPr/>
          </p:nvSpPr>
          <p:spPr>
            <a:xfrm>
              <a:off x="640084" y="1952377"/>
              <a:ext cx="1143000" cy="100584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200" b="1" dirty="0">
                  <a:solidFill>
                    <a:schemeClr val="accent6">
                      <a:lumMod val="50000"/>
                    </a:schemeClr>
                  </a:solidFill>
                </a:rPr>
                <a:t>Alt. fuels, </a:t>
              </a:r>
            </a:p>
            <a:p>
              <a:pPr algn="ctr"/>
              <a:r>
                <a:rPr lang="en-IE" sz="1200" b="1" dirty="0">
                  <a:solidFill>
                    <a:schemeClr val="accent6">
                      <a:lumMod val="50000"/>
                    </a:schemeClr>
                  </a:solidFill>
                </a:rPr>
                <a:t>waste heat recovery</a:t>
              </a:r>
            </a:p>
          </p:txBody>
        </p:sp>
        <p:sp>
          <p:nvSpPr>
            <p:cNvPr id="14" name="Rectangle 13">
              <a:extLst>
                <a:ext uri="{FF2B5EF4-FFF2-40B4-BE49-F238E27FC236}">
                  <a16:creationId xmlns:a16="http://schemas.microsoft.com/office/drawing/2014/main" id="{B175967C-02F3-153B-75C1-32D0855290DF}"/>
                </a:ext>
              </a:extLst>
            </p:cNvPr>
            <p:cNvSpPr/>
            <p:nvPr/>
          </p:nvSpPr>
          <p:spPr>
            <a:xfrm>
              <a:off x="7040884" y="1952377"/>
              <a:ext cx="164592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200" b="1" dirty="0">
                  <a:solidFill>
                    <a:schemeClr val="accent6">
                      <a:lumMod val="50000"/>
                    </a:schemeClr>
                  </a:solidFill>
                </a:rPr>
                <a:t>UHPC, high performance concrete</a:t>
              </a:r>
            </a:p>
          </p:txBody>
        </p:sp>
        <p:sp>
          <p:nvSpPr>
            <p:cNvPr id="16" name="Rectangle 15">
              <a:extLst>
                <a:ext uri="{FF2B5EF4-FFF2-40B4-BE49-F238E27FC236}">
                  <a16:creationId xmlns:a16="http://schemas.microsoft.com/office/drawing/2014/main" id="{46EC43C9-225D-594B-C294-F6B108619C99}"/>
                </a:ext>
              </a:extLst>
            </p:cNvPr>
            <p:cNvSpPr/>
            <p:nvPr/>
          </p:nvSpPr>
          <p:spPr>
            <a:xfrm>
              <a:off x="8869684" y="1952377"/>
              <a:ext cx="164592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45720" rtlCol="0" anchor="t"/>
            <a:lstStyle/>
            <a:p>
              <a:pPr algn="ctr"/>
              <a:r>
                <a:rPr lang="en-IE" sz="1200" b="1" dirty="0">
                  <a:solidFill>
                    <a:schemeClr val="accent6">
                      <a:lumMod val="50000"/>
                    </a:schemeClr>
                  </a:solidFill>
                </a:rPr>
                <a:t>Extend life cycle, recycled raw materials</a:t>
              </a:r>
            </a:p>
            <a:p>
              <a:pPr marL="285750" indent="-285750" algn="ctr">
                <a:buFontTx/>
                <a:buChar char="-"/>
              </a:pPr>
              <a:endParaRPr lang="en-IE" sz="1400" dirty="0">
                <a:solidFill>
                  <a:schemeClr val="accent6">
                    <a:lumMod val="50000"/>
                  </a:schemeClr>
                </a:solidFill>
              </a:endParaRPr>
            </a:p>
            <a:p>
              <a:pPr marL="285750" indent="-285750" algn="ctr">
                <a:buFontTx/>
                <a:buChar char="-"/>
              </a:pPr>
              <a:endParaRPr lang="en-IE" sz="1400" dirty="0">
                <a:solidFill>
                  <a:schemeClr val="accent6">
                    <a:lumMod val="50000"/>
                  </a:schemeClr>
                </a:solidFill>
              </a:endParaRPr>
            </a:p>
          </p:txBody>
        </p:sp>
        <p:sp>
          <p:nvSpPr>
            <p:cNvPr id="31" name="Rectangle 30">
              <a:extLst>
                <a:ext uri="{FF2B5EF4-FFF2-40B4-BE49-F238E27FC236}">
                  <a16:creationId xmlns:a16="http://schemas.microsoft.com/office/drawing/2014/main" id="{A061A5F9-6C68-E8F8-0A23-49592ECF7009}"/>
                </a:ext>
              </a:extLst>
            </p:cNvPr>
            <p:cNvSpPr/>
            <p:nvPr/>
          </p:nvSpPr>
          <p:spPr>
            <a:xfrm>
              <a:off x="3383284" y="1952377"/>
              <a:ext cx="109728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400" b="1" dirty="0">
                  <a:solidFill>
                    <a:schemeClr val="accent6">
                      <a:lumMod val="50000"/>
                    </a:schemeClr>
                  </a:solidFill>
                </a:rPr>
                <a:t>SCMs</a:t>
              </a:r>
            </a:p>
          </p:txBody>
        </p:sp>
        <p:sp>
          <p:nvSpPr>
            <p:cNvPr id="33" name="Rectangle 32">
              <a:extLst>
                <a:ext uri="{FF2B5EF4-FFF2-40B4-BE49-F238E27FC236}">
                  <a16:creationId xmlns:a16="http://schemas.microsoft.com/office/drawing/2014/main" id="{493682EE-B5E8-EC35-9A2F-0F2BD29821F6}"/>
                </a:ext>
              </a:extLst>
            </p:cNvPr>
            <p:cNvSpPr/>
            <p:nvPr/>
          </p:nvSpPr>
          <p:spPr>
            <a:xfrm>
              <a:off x="5943600" y="1952377"/>
              <a:ext cx="91440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t"/>
            <a:lstStyle/>
            <a:p>
              <a:pPr algn="ctr"/>
              <a:r>
                <a:rPr lang="en-IE" sz="1200" b="1" dirty="0">
                  <a:solidFill>
                    <a:schemeClr val="accent6">
                      <a:lumMod val="50000"/>
                    </a:schemeClr>
                  </a:solidFill>
                </a:rPr>
                <a:t>Optimized</a:t>
              </a:r>
            </a:p>
            <a:p>
              <a:pPr algn="ctr"/>
              <a:r>
                <a:rPr lang="en-IE" sz="1200" b="1" dirty="0">
                  <a:solidFill>
                    <a:schemeClr val="accent6">
                      <a:lumMod val="50000"/>
                    </a:schemeClr>
                  </a:solidFill>
                </a:rPr>
                <a:t>concrete</a:t>
              </a:r>
            </a:p>
            <a:p>
              <a:pPr algn="ctr"/>
              <a:r>
                <a:rPr lang="en-IE" sz="1200" b="1" dirty="0">
                  <a:solidFill>
                    <a:schemeClr val="accent6">
                      <a:lumMod val="50000"/>
                    </a:schemeClr>
                  </a:solidFill>
                </a:rPr>
                <a:t>mix design</a:t>
              </a:r>
            </a:p>
          </p:txBody>
        </p:sp>
        <p:sp>
          <p:nvSpPr>
            <p:cNvPr id="53" name="Rectangle 52">
              <a:extLst>
                <a:ext uri="{FF2B5EF4-FFF2-40B4-BE49-F238E27FC236}">
                  <a16:creationId xmlns:a16="http://schemas.microsoft.com/office/drawing/2014/main" id="{257F0889-81AA-548C-F83B-2ADF2D21516F}"/>
                </a:ext>
              </a:extLst>
            </p:cNvPr>
            <p:cNvSpPr/>
            <p:nvPr/>
          </p:nvSpPr>
          <p:spPr>
            <a:xfrm>
              <a:off x="2011684" y="1952377"/>
              <a:ext cx="1143000" cy="100584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200" b="1" dirty="0">
                  <a:solidFill>
                    <a:schemeClr val="accent6">
                      <a:lumMod val="50000"/>
                    </a:schemeClr>
                  </a:solidFill>
                </a:rPr>
                <a:t>Alternative cements</a:t>
              </a:r>
            </a:p>
          </p:txBody>
        </p:sp>
        <p:sp>
          <p:nvSpPr>
            <p:cNvPr id="54" name="Rectangle 53">
              <a:extLst>
                <a:ext uri="{FF2B5EF4-FFF2-40B4-BE49-F238E27FC236}">
                  <a16:creationId xmlns:a16="http://schemas.microsoft.com/office/drawing/2014/main" id="{376E639D-A271-1D92-DABD-A46E99C80A64}"/>
                </a:ext>
              </a:extLst>
            </p:cNvPr>
            <p:cNvSpPr/>
            <p:nvPr/>
          </p:nvSpPr>
          <p:spPr>
            <a:xfrm>
              <a:off x="640083" y="3141081"/>
              <a:ext cx="1143000" cy="173736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0" rtlCol="0" anchor="ctr" anchorCtr="1"/>
            <a:lstStyle/>
            <a:p>
              <a:pPr algn="ctr"/>
              <a:r>
                <a:rPr lang="en-IE" sz="1400" b="1" dirty="0">
                  <a:solidFill>
                    <a:schemeClr val="accent6">
                      <a:lumMod val="50000"/>
                    </a:schemeClr>
                  </a:solidFill>
                </a:rPr>
                <a:t>Separate calcination to facilitate CO</a:t>
              </a:r>
              <a:r>
                <a:rPr lang="en-IE" sz="1400" b="1" baseline="-25000" dirty="0">
                  <a:solidFill>
                    <a:schemeClr val="accent6">
                      <a:lumMod val="50000"/>
                    </a:schemeClr>
                  </a:solidFill>
                </a:rPr>
                <a:t>2</a:t>
              </a:r>
              <a:r>
                <a:rPr lang="en-IE" sz="1400" b="1" dirty="0">
                  <a:solidFill>
                    <a:schemeClr val="accent6">
                      <a:lumMod val="50000"/>
                    </a:schemeClr>
                  </a:solidFill>
                </a:rPr>
                <a:t> capture</a:t>
              </a:r>
            </a:p>
          </p:txBody>
        </p:sp>
        <p:sp>
          <p:nvSpPr>
            <p:cNvPr id="4" name="Rectangle 3">
              <a:extLst>
                <a:ext uri="{FF2B5EF4-FFF2-40B4-BE49-F238E27FC236}">
                  <a16:creationId xmlns:a16="http://schemas.microsoft.com/office/drawing/2014/main" id="{A04FA9A0-299B-95FA-AD29-97437A7C1C90}"/>
                </a:ext>
              </a:extLst>
            </p:cNvPr>
            <p:cNvSpPr/>
            <p:nvPr/>
          </p:nvSpPr>
          <p:spPr>
            <a:xfrm>
              <a:off x="640084" y="1037977"/>
              <a:ext cx="251460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CO</a:t>
              </a:r>
              <a:r>
                <a:rPr lang="en-IE" sz="1400" b="1" baseline="-25000" dirty="0"/>
                <a:t>2</a:t>
              </a:r>
              <a:r>
                <a:rPr lang="en-IE" sz="1400" b="1" dirty="0"/>
                <a:t> from clinker</a:t>
              </a:r>
            </a:p>
          </p:txBody>
        </p:sp>
        <p:sp>
          <p:nvSpPr>
            <p:cNvPr id="7" name="Rectangle 6">
              <a:extLst>
                <a:ext uri="{FF2B5EF4-FFF2-40B4-BE49-F238E27FC236}">
                  <a16:creationId xmlns:a16="http://schemas.microsoft.com/office/drawing/2014/main" id="{FE39F210-B16F-9D37-C98A-635325B3F79E}"/>
                </a:ext>
              </a:extLst>
            </p:cNvPr>
            <p:cNvSpPr/>
            <p:nvPr/>
          </p:nvSpPr>
          <p:spPr>
            <a:xfrm>
              <a:off x="70408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concrete in functional units</a:t>
              </a:r>
            </a:p>
          </p:txBody>
        </p:sp>
        <p:sp>
          <p:nvSpPr>
            <p:cNvPr id="8" name="Rectangle 7">
              <a:extLst>
                <a:ext uri="{FF2B5EF4-FFF2-40B4-BE49-F238E27FC236}">
                  <a16:creationId xmlns:a16="http://schemas.microsoft.com/office/drawing/2014/main" id="{2D5359BC-387A-1999-C95B-C04372E125F6}"/>
                </a:ext>
              </a:extLst>
            </p:cNvPr>
            <p:cNvSpPr/>
            <p:nvPr/>
          </p:nvSpPr>
          <p:spPr>
            <a:xfrm>
              <a:off x="88696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Extend life cycle, recycle</a:t>
              </a:r>
            </a:p>
          </p:txBody>
        </p:sp>
        <p:sp>
          <p:nvSpPr>
            <p:cNvPr id="30" name="Rectangle 29">
              <a:extLst>
                <a:ext uri="{FF2B5EF4-FFF2-40B4-BE49-F238E27FC236}">
                  <a16:creationId xmlns:a16="http://schemas.microsoft.com/office/drawing/2014/main" id="{F58060B9-8B87-DA4E-DA62-0990E8ECD980}"/>
                </a:ext>
              </a:extLst>
            </p:cNvPr>
            <p:cNvSpPr/>
            <p:nvPr/>
          </p:nvSpPr>
          <p:spPr>
            <a:xfrm>
              <a:off x="33832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clinker content in cement</a:t>
              </a:r>
            </a:p>
          </p:txBody>
        </p:sp>
        <p:sp>
          <p:nvSpPr>
            <p:cNvPr id="32" name="Rectangle 31">
              <a:extLst>
                <a:ext uri="{FF2B5EF4-FFF2-40B4-BE49-F238E27FC236}">
                  <a16:creationId xmlns:a16="http://schemas.microsoft.com/office/drawing/2014/main" id="{9F7AEB7F-A4B6-2DB9-8FDB-9FB44D9E2DFB}"/>
                </a:ext>
              </a:extLst>
            </p:cNvPr>
            <p:cNvSpPr/>
            <p:nvPr/>
          </p:nvSpPr>
          <p:spPr>
            <a:xfrm>
              <a:off x="52120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cement content in concrete </a:t>
              </a:r>
            </a:p>
          </p:txBody>
        </p:sp>
        <p:sp>
          <p:nvSpPr>
            <p:cNvPr id="18" name="TextBox 17">
              <a:extLst>
                <a:ext uri="{FF2B5EF4-FFF2-40B4-BE49-F238E27FC236}">
                  <a16:creationId xmlns:a16="http://schemas.microsoft.com/office/drawing/2014/main" id="{897F018E-8C43-FA98-5C3E-0733E4D817D4}"/>
                </a:ext>
              </a:extLst>
            </p:cNvPr>
            <p:cNvSpPr txBox="1"/>
            <p:nvPr/>
          </p:nvSpPr>
          <p:spPr>
            <a:xfrm>
              <a:off x="3177114" y="1270051"/>
              <a:ext cx="182880" cy="338554"/>
            </a:xfrm>
            <a:prstGeom prst="rect">
              <a:avLst/>
            </a:prstGeom>
            <a:noFill/>
          </p:spPr>
          <p:txBody>
            <a:bodyPr wrap="square" rtlCol="0">
              <a:spAutoFit/>
            </a:bodyPr>
            <a:lstStyle/>
            <a:p>
              <a:pPr algn="ctr"/>
              <a:r>
                <a:rPr lang="en-US" sz="1600" b="1" dirty="0"/>
                <a:t>X</a:t>
              </a:r>
            </a:p>
          </p:txBody>
        </p:sp>
        <p:sp>
          <p:nvSpPr>
            <p:cNvPr id="50" name="TextBox 49">
              <a:extLst>
                <a:ext uri="{FF2B5EF4-FFF2-40B4-BE49-F238E27FC236}">
                  <a16:creationId xmlns:a16="http://schemas.microsoft.com/office/drawing/2014/main" id="{BCD3F721-AA90-42DB-ADB1-F17485D051E9}"/>
                </a:ext>
              </a:extLst>
            </p:cNvPr>
            <p:cNvSpPr txBox="1"/>
            <p:nvPr/>
          </p:nvSpPr>
          <p:spPr>
            <a:xfrm>
              <a:off x="8698233" y="1270051"/>
              <a:ext cx="182880" cy="338554"/>
            </a:xfrm>
            <a:prstGeom prst="rect">
              <a:avLst/>
            </a:prstGeom>
            <a:noFill/>
          </p:spPr>
          <p:txBody>
            <a:bodyPr wrap="square" rtlCol="0">
              <a:spAutoFit/>
            </a:bodyPr>
            <a:lstStyle/>
            <a:p>
              <a:pPr algn="ctr"/>
              <a:r>
                <a:rPr lang="en-US" sz="1600" b="1" dirty="0"/>
                <a:t>X</a:t>
              </a:r>
            </a:p>
          </p:txBody>
        </p:sp>
        <p:sp>
          <p:nvSpPr>
            <p:cNvPr id="51" name="TextBox 50">
              <a:extLst>
                <a:ext uri="{FF2B5EF4-FFF2-40B4-BE49-F238E27FC236}">
                  <a16:creationId xmlns:a16="http://schemas.microsoft.com/office/drawing/2014/main" id="{9EC78385-4711-35FE-5AAB-A18C91BB59A9}"/>
                </a:ext>
              </a:extLst>
            </p:cNvPr>
            <p:cNvSpPr txBox="1"/>
            <p:nvPr/>
          </p:nvSpPr>
          <p:spPr>
            <a:xfrm>
              <a:off x="6858004" y="1270051"/>
              <a:ext cx="182880" cy="338554"/>
            </a:xfrm>
            <a:prstGeom prst="rect">
              <a:avLst/>
            </a:prstGeom>
            <a:noFill/>
          </p:spPr>
          <p:txBody>
            <a:bodyPr wrap="square" rtlCol="0">
              <a:spAutoFit/>
            </a:bodyPr>
            <a:lstStyle/>
            <a:p>
              <a:pPr algn="ctr"/>
              <a:r>
                <a:rPr lang="en-US" sz="1600" b="1" dirty="0"/>
                <a:t>X</a:t>
              </a:r>
            </a:p>
          </p:txBody>
        </p:sp>
        <p:sp>
          <p:nvSpPr>
            <p:cNvPr id="52" name="TextBox 51">
              <a:extLst>
                <a:ext uri="{FF2B5EF4-FFF2-40B4-BE49-F238E27FC236}">
                  <a16:creationId xmlns:a16="http://schemas.microsoft.com/office/drawing/2014/main" id="{F7C9FD0F-4335-6849-9566-4C22173CF222}"/>
                </a:ext>
              </a:extLst>
            </p:cNvPr>
            <p:cNvSpPr txBox="1"/>
            <p:nvPr/>
          </p:nvSpPr>
          <p:spPr>
            <a:xfrm>
              <a:off x="10607044" y="1270051"/>
              <a:ext cx="182880" cy="338554"/>
            </a:xfrm>
            <a:prstGeom prst="rect">
              <a:avLst/>
            </a:prstGeom>
            <a:noFill/>
          </p:spPr>
          <p:txBody>
            <a:bodyPr wrap="square" rtlCol="0">
              <a:spAutoFit/>
            </a:bodyPr>
            <a:lstStyle/>
            <a:p>
              <a:pPr algn="ctr"/>
              <a:r>
                <a:rPr lang="en-US" sz="1600" b="1" dirty="0"/>
                <a:t>=</a:t>
              </a:r>
            </a:p>
          </p:txBody>
        </p:sp>
        <p:sp>
          <p:nvSpPr>
            <p:cNvPr id="95" name="TextBox 94">
              <a:extLst>
                <a:ext uri="{FF2B5EF4-FFF2-40B4-BE49-F238E27FC236}">
                  <a16:creationId xmlns:a16="http://schemas.microsoft.com/office/drawing/2014/main" id="{A82EB4EE-BC0F-8F88-D1DE-03809FD1ACB8}"/>
                </a:ext>
              </a:extLst>
            </p:cNvPr>
            <p:cNvSpPr txBox="1"/>
            <p:nvPr/>
          </p:nvSpPr>
          <p:spPr>
            <a:xfrm>
              <a:off x="10694488" y="962339"/>
              <a:ext cx="1463040" cy="954107"/>
            </a:xfrm>
            <a:prstGeom prst="rect">
              <a:avLst/>
            </a:prstGeom>
            <a:noFill/>
          </p:spPr>
          <p:txBody>
            <a:bodyPr wrap="square" rtlCol="0">
              <a:spAutoFit/>
            </a:bodyPr>
            <a:lstStyle/>
            <a:p>
              <a:pPr algn="ctr"/>
              <a:r>
                <a:rPr lang="en-IE" sz="1400" b="1" dirty="0">
                  <a:effectLst>
                    <a:outerShdw blurRad="50800" dist="50800" dir="5400000" algn="ctr" rotWithShape="0">
                      <a:schemeClr val="accent1"/>
                    </a:outerShdw>
                  </a:effectLst>
                </a:rPr>
                <a:t>Cement and Concrete Industry Decarbonization</a:t>
              </a:r>
            </a:p>
          </p:txBody>
        </p:sp>
        <p:sp>
          <p:nvSpPr>
            <p:cNvPr id="99" name="TextBox 98">
              <a:extLst>
                <a:ext uri="{FF2B5EF4-FFF2-40B4-BE49-F238E27FC236}">
                  <a16:creationId xmlns:a16="http://schemas.microsoft.com/office/drawing/2014/main" id="{DAAB4524-E78A-77D8-E4F7-72B543D9F226}"/>
                </a:ext>
              </a:extLst>
            </p:cNvPr>
            <p:cNvSpPr txBox="1"/>
            <p:nvPr/>
          </p:nvSpPr>
          <p:spPr>
            <a:xfrm>
              <a:off x="5040633" y="1270051"/>
              <a:ext cx="182880" cy="338554"/>
            </a:xfrm>
            <a:prstGeom prst="rect">
              <a:avLst/>
            </a:prstGeom>
            <a:noFill/>
          </p:spPr>
          <p:txBody>
            <a:bodyPr wrap="square" rtlCol="0">
              <a:spAutoFit/>
            </a:bodyPr>
            <a:lstStyle/>
            <a:p>
              <a:pPr algn="ctr"/>
              <a:r>
                <a:rPr lang="en-US" sz="1600" b="1" dirty="0"/>
                <a:t>X</a:t>
              </a:r>
            </a:p>
          </p:txBody>
        </p:sp>
        <p:sp>
          <p:nvSpPr>
            <p:cNvPr id="19" name="Right Brace 18">
              <a:extLst>
                <a:ext uri="{FF2B5EF4-FFF2-40B4-BE49-F238E27FC236}">
                  <a16:creationId xmlns:a16="http://schemas.microsoft.com/office/drawing/2014/main" id="{CEAB8AB9-4C80-3983-90AB-A503017C7D33}"/>
                </a:ext>
              </a:extLst>
            </p:cNvPr>
            <p:cNvSpPr/>
            <p:nvPr/>
          </p:nvSpPr>
          <p:spPr>
            <a:xfrm>
              <a:off x="10607044" y="1956816"/>
              <a:ext cx="290600" cy="3657600"/>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TextBox 81">
              <a:extLst>
                <a:ext uri="{FF2B5EF4-FFF2-40B4-BE49-F238E27FC236}">
                  <a16:creationId xmlns:a16="http://schemas.microsoft.com/office/drawing/2014/main" id="{43EBCCDC-3555-5882-CC67-3D73D8D52B9F}"/>
                </a:ext>
              </a:extLst>
            </p:cNvPr>
            <p:cNvSpPr txBox="1"/>
            <p:nvPr/>
          </p:nvSpPr>
          <p:spPr>
            <a:xfrm>
              <a:off x="10744208" y="3291840"/>
              <a:ext cx="1463040" cy="1169551"/>
            </a:xfrm>
            <a:prstGeom prst="rect">
              <a:avLst/>
            </a:prstGeom>
            <a:noFill/>
          </p:spPr>
          <p:txBody>
            <a:bodyPr wrap="square" rtlCol="0">
              <a:spAutoFit/>
            </a:bodyPr>
            <a:lstStyle/>
            <a:p>
              <a:pPr algn="ctr"/>
              <a:r>
                <a:rPr lang="en-IE" sz="1400" b="1" dirty="0">
                  <a:effectLst>
                    <a:outerShdw blurRad="50800" dist="50800" dir="5400000" algn="ctr" rotWithShape="0">
                      <a:schemeClr val="accent1"/>
                    </a:outerShdw>
                  </a:effectLst>
                </a:rPr>
                <a:t>Carbon emissions reduction levers, aka technology areas</a:t>
              </a:r>
            </a:p>
          </p:txBody>
        </p:sp>
        <p:sp>
          <p:nvSpPr>
            <p:cNvPr id="42" name="Rectangle 41">
              <a:extLst>
                <a:ext uri="{FF2B5EF4-FFF2-40B4-BE49-F238E27FC236}">
                  <a16:creationId xmlns:a16="http://schemas.microsoft.com/office/drawing/2014/main" id="{96A14828-5B49-BFFC-0BB1-D1FC2A505DC4}"/>
                </a:ext>
              </a:extLst>
            </p:cNvPr>
            <p:cNvSpPr/>
            <p:nvPr/>
          </p:nvSpPr>
          <p:spPr>
            <a:xfrm>
              <a:off x="2011680" y="3141081"/>
              <a:ext cx="1143000" cy="155448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137160" rtlCol="0" anchor="t" anchorCtr="0"/>
            <a:lstStyle/>
            <a:p>
              <a:pPr algn="ctr"/>
              <a:endParaRPr lang="en-IE" sz="1200" b="1" dirty="0">
                <a:solidFill>
                  <a:schemeClr val="accent6">
                    <a:lumMod val="50000"/>
                  </a:schemeClr>
                </a:solidFill>
              </a:endParaRPr>
            </a:p>
            <a:p>
              <a:pPr algn="ctr"/>
              <a:endParaRPr lang="en-IE" sz="1200" b="1" dirty="0">
                <a:solidFill>
                  <a:schemeClr val="accent6">
                    <a:lumMod val="50000"/>
                  </a:schemeClr>
                </a:solidFill>
              </a:endParaRPr>
            </a:p>
            <a:p>
              <a:pPr algn="ctr"/>
              <a:r>
                <a:rPr lang="en-IE" sz="1200" b="1" dirty="0">
                  <a:solidFill>
                    <a:schemeClr val="accent6">
                      <a:lumMod val="50000"/>
                    </a:schemeClr>
                  </a:solidFill>
                </a:rPr>
                <a:t>Non-carbonate  raw materials</a:t>
              </a:r>
            </a:p>
          </p:txBody>
        </p:sp>
        <p:sp>
          <p:nvSpPr>
            <p:cNvPr id="43" name="Rectangle 42">
              <a:extLst>
                <a:ext uri="{FF2B5EF4-FFF2-40B4-BE49-F238E27FC236}">
                  <a16:creationId xmlns:a16="http://schemas.microsoft.com/office/drawing/2014/main" id="{AB3711EC-A4A7-3CAE-68C5-BFAD6F7C3531}"/>
                </a:ext>
              </a:extLst>
            </p:cNvPr>
            <p:cNvSpPr/>
            <p:nvPr/>
          </p:nvSpPr>
          <p:spPr>
            <a:xfrm>
              <a:off x="4652013" y="1952377"/>
              <a:ext cx="109728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rIns="27432" bIns="182880" rtlCol="0" anchor="t"/>
            <a:lstStyle/>
            <a:p>
              <a:pPr algn="ctr">
                <a:spcBef>
                  <a:spcPts val="1500"/>
                </a:spcBef>
              </a:pPr>
              <a:r>
                <a:rPr lang="en-IE" sz="1200" b="1" dirty="0">
                  <a:solidFill>
                    <a:schemeClr val="accent6">
                      <a:lumMod val="50000"/>
                    </a:schemeClr>
                  </a:solidFill>
                </a:rPr>
                <a:t>HVLP, High Volume Limestone Powder </a:t>
              </a:r>
              <a:endParaRPr lang="en-IE" sz="1400" b="1" dirty="0">
                <a:solidFill>
                  <a:schemeClr val="accent6">
                    <a:lumMod val="50000"/>
                  </a:schemeClr>
                </a:solidFill>
              </a:endParaRPr>
            </a:p>
          </p:txBody>
        </p:sp>
        <p:sp>
          <p:nvSpPr>
            <p:cNvPr id="47" name="Rectangle 46">
              <a:extLst>
                <a:ext uri="{FF2B5EF4-FFF2-40B4-BE49-F238E27FC236}">
                  <a16:creationId xmlns:a16="http://schemas.microsoft.com/office/drawing/2014/main" id="{93F0494B-E4A8-2CEF-313E-4C9B0049ECD9}"/>
                </a:ext>
              </a:extLst>
            </p:cNvPr>
            <p:cNvSpPr/>
            <p:nvPr/>
          </p:nvSpPr>
          <p:spPr>
            <a:xfrm>
              <a:off x="640083" y="3141081"/>
              <a:ext cx="1143000" cy="173736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0" rtlCol="0" anchor="t" anchorCtr="0"/>
            <a:lstStyle/>
            <a:p>
              <a:pPr algn="ctr"/>
              <a:endParaRPr lang="en-IE" sz="1200" b="1" dirty="0">
                <a:solidFill>
                  <a:schemeClr val="accent6">
                    <a:lumMod val="50000"/>
                  </a:schemeClr>
                </a:solidFill>
              </a:endParaRPr>
            </a:p>
            <a:p>
              <a:pPr algn="ctr"/>
              <a:endParaRPr lang="en-IE" sz="1200" b="1" dirty="0">
                <a:solidFill>
                  <a:schemeClr val="accent6">
                    <a:lumMod val="50000"/>
                  </a:schemeClr>
                </a:solidFill>
              </a:endParaRPr>
            </a:p>
            <a:p>
              <a:pPr algn="ctr">
                <a:spcBef>
                  <a:spcPts val="500"/>
                </a:spcBef>
              </a:pPr>
              <a:r>
                <a:rPr lang="en-IE" sz="1200" b="1" dirty="0">
                  <a:solidFill>
                    <a:schemeClr val="accent6">
                      <a:lumMod val="50000"/>
                    </a:schemeClr>
                  </a:solidFill>
                </a:rPr>
                <a:t>Separate calcination, CO</a:t>
              </a:r>
              <a:r>
                <a:rPr lang="en-IE" sz="1200" b="1" baseline="-25000" dirty="0">
                  <a:solidFill>
                    <a:schemeClr val="accent6">
                      <a:lumMod val="50000"/>
                    </a:schemeClr>
                  </a:solidFill>
                </a:rPr>
                <a:t>2</a:t>
              </a:r>
              <a:r>
                <a:rPr lang="en-IE" sz="1200" b="1" dirty="0">
                  <a:solidFill>
                    <a:schemeClr val="accent6">
                      <a:lumMod val="50000"/>
                    </a:schemeClr>
                  </a:solidFill>
                </a:rPr>
                <a:t> capture</a:t>
              </a:r>
            </a:p>
          </p:txBody>
        </p:sp>
      </p:grpSp>
      <p:sp>
        <p:nvSpPr>
          <p:cNvPr id="44" name="Rectangle 43">
            <a:extLst>
              <a:ext uri="{FF2B5EF4-FFF2-40B4-BE49-F238E27FC236}">
                <a16:creationId xmlns:a16="http://schemas.microsoft.com/office/drawing/2014/main" id="{783F3BD7-8CF9-B316-651D-7A1D6271D786}"/>
              </a:ext>
            </a:extLst>
          </p:cNvPr>
          <p:cNvSpPr/>
          <p:nvPr/>
        </p:nvSpPr>
        <p:spPr>
          <a:xfrm>
            <a:off x="4981995" y="3200400"/>
            <a:ext cx="822960" cy="128016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IE" sz="900" b="1" dirty="0">
                <a:solidFill>
                  <a:schemeClr val="accent6">
                    <a:lumMod val="50000"/>
                  </a:schemeClr>
                </a:solidFill>
              </a:rPr>
              <a:t>Enabling chemical admixtures, PCE, activators</a:t>
            </a:r>
          </a:p>
        </p:txBody>
      </p:sp>
      <p:sp>
        <p:nvSpPr>
          <p:cNvPr id="45" name="Rectangle 44">
            <a:extLst>
              <a:ext uri="{FF2B5EF4-FFF2-40B4-BE49-F238E27FC236}">
                <a16:creationId xmlns:a16="http://schemas.microsoft.com/office/drawing/2014/main" id="{D7F339AC-F7BD-1EB5-3FD7-6087D710F7D3}"/>
              </a:ext>
            </a:extLst>
          </p:cNvPr>
          <p:cNvSpPr/>
          <p:nvPr/>
        </p:nvSpPr>
        <p:spPr>
          <a:xfrm>
            <a:off x="5852145" y="3200400"/>
            <a:ext cx="822960" cy="128016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IE" sz="1000" b="1" dirty="0">
                <a:solidFill>
                  <a:schemeClr val="accent6">
                    <a:lumMod val="50000"/>
                  </a:schemeClr>
                </a:solidFill>
              </a:rPr>
              <a:t>Enabling nano nucleation additives</a:t>
            </a:r>
          </a:p>
        </p:txBody>
      </p:sp>
      <p:sp>
        <p:nvSpPr>
          <p:cNvPr id="46" name="Rectangle 45">
            <a:extLst>
              <a:ext uri="{FF2B5EF4-FFF2-40B4-BE49-F238E27FC236}">
                <a16:creationId xmlns:a16="http://schemas.microsoft.com/office/drawing/2014/main" id="{F472E209-75D7-199A-0644-A75D5C96C72E}"/>
              </a:ext>
            </a:extLst>
          </p:cNvPr>
          <p:cNvSpPr/>
          <p:nvPr/>
        </p:nvSpPr>
        <p:spPr>
          <a:xfrm>
            <a:off x="6720840" y="2926080"/>
            <a:ext cx="822960" cy="155448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000" b="1" dirty="0">
                <a:solidFill>
                  <a:schemeClr val="accent6">
                    <a:lumMod val="50000"/>
                  </a:schemeClr>
                </a:solidFill>
              </a:rPr>
              <a:t>Enabling mineral admixtures,  nano </a:t>
            </a:r>
            <a:r>
              <a:rPr lang="en-IE" sz="1000" b="1" dirty="0" err="1">
                <a:solidFill>
                  <a:schemeClr val="accent6">
                    <a:lumMod val="50000"/>
                  </a:schemeClr>
                </a:solidFill>
              </a:rPr>
              <a:t>fibers</a:t>
            </a:r>
            <a:r>
              <a:rPr lang="en-IE" sz="1000" b="1" dirty="0">
                <a:solidFill>
                  <a:schemeClr val="accent6">
                    <a:lumMod val="50000"/>
                  </a:schemeClr>
                </a:solidFill>
              </a:rPr>
              <a:t>,  graphene</a:t>
            </a:r>
          </a:p>
        </p:txBody>
      </p:sp>
      <p:grpSp>
        <p:nvGrpSpPr>
          <p:cNvPr id="48" name="Group 47">
            <a:extLst>
              <a:ext uri="{FF2B5EF4-FFF2-40B4-BE49-F238E27FC236}">
                <a16:creationId xmlns:a16="http://schemas.microsoft.com/office/drawing/2014/main" id="{1A37989A-7562-E554-07C8-211AB62B2D15}"/>
              </a:ext>
            </a:extLst>
          </p:cNvPr>
          <p:cNvGrpSpPr/>
          <p:nvPr/>
        </p:nvGrpSpPr>
        <p:grpSpPr>
          <a:xfrm>
            <a:off x="5894867" y="3928733"/>
            <a:ext cx="731520" cy="475873"/>
            <a:chOff x="5894867" y="4216072"/>
            <a:chExt cx="731520" cy="475873"/>
          </a:xfrm>
        </p:grpSpPr>
        <p:pic>
          <p:nvPicPr>
            <p:cNvPr id="49" name="Picture 40" descr="Specification Products Concrete Design Company Logo">
              <a:extLst>
                <a:ext uri="{FF2B5EF4-FFF2-40B4-BE49-F238E27FC236}">
                  <a16:creationId xmlns:a16="http://schemas.microsoft.com/office/drawing/2014/main" id="{F42873C0-26B2-2F99-E33B-92E582BB2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867" y="4216072"/>
              <a:ext cx="731520" cy="162211"/>
            </a:xfrm>
            <a:prstGeom prst="rect">
              <a:avLst/>
            </a:prstGeom>
            <a:solidFill>
              <a:schemeClr val="bg1">
                <a:lumMod val="50000"/>
              </a:schemeClr>
            </a:solidFill>
          </p:spPr>
        </p:pic>
        <p:pic>
          <p:nvPicPr>
            <p:cNvPr id="55" name="Picture 42" descr="Master Builders Solutions Construction Products">
              <a:extLst>
                <a:ext uri="{FF2B5EF4-FFF2-40B4-BE49-F238E27FC236}">
                  <a16:creationId xmlns:a16="http://schemas.microsoft.com/office/drawing/2014/main" id="{185FE142-3018-17B6-FD6B-F470A7DC0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196" y="4459982"/>
              <a:ext cx="640080" cy="2319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DC694368-7AF0-A4F6-C6F7-8A4DAF83CD08}"/>
              </a:ext>
            </a:extLst>
          </p:cNvPr>
          <p:cNvGrpSpPr/>
          <p:nvPr/>
        </p:nvGrpSpPr>
        <p:grpSpPr>
          <a:xfrm>
            <a:off x="5233018" y="3931465"/>
            <a:ext cx="367030" cy="528618"/>
            <a:chOff x="5233018" y="4195654"/>
            <a:chExt cx="367030" cy="528618"/>
          </a:xfrm>
        </p:grpSpPr>
        <p:pic>
          <p:nvPicPr>
            <p:cNvPr id="57" name="Picture 56">
              <a:extLst>
                <a:ext uri="{FF2B5EF4-FFF2-40B4-BE49-F238E27FC236}">
                  <a16:creationId xmlns:a16="http://schemas.microsoft.com/office/drawing/2014/main" id="{CC7299C9-7D66-BAB9-7623-F273AC3C5C89}"/>
                </a:ext>
              </a:extLst>
            </p:cNvPr>
            <p:cNvPicPr>
              <a:picLocks noChangeAspect="1"/>
            </p:cNvPicPr>
            <p:nvPr/>
          </p:nvPicPr>
          <p:blipFill>
            <a:blip r:embed="rId5"/>
            <a:stretch>
              <a:fillRect/>
            </a:stretch>
          </p:blipFill>
          <p:spPr>
            <a:xfrm>
              <a:off x="5233018" y="4503292"/>
              <a:ext cx="367030" cy="220980"/>
            </a:xfrm>
            <a:prstGeom prst="rect">
              <a:avLst/>
            </a:prstGeom>
          </p:spPr>
        </p:pic>
        <p:pic>
          <p:nvPicPr>
            <p:cNvPr id="59" name="Picture 46" descr="Sika AG - Wikipedia">
              <a:extLst>
                <a:ext uri="{FF2B5EF4-FFF2-40B4-BE49-F238E27FC236}">
                  <a16:creationId xmlns:a16="http://schemas.microsoft.com/office/drawing/2014/main" id="{F51DE8EA-E0BC-5021-FD73-4FF08BEDD7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5971" y="4195654"/>
              <a:ext cx="307686" cy="2648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7F8C8A07-7B89-423D-9780-688C4CBA71C0}"/>
              </a:ext>
            </a:extLst>
          </p:cNvPr>
          <p:cNvGrpSpPr/>
          <p:nvPr/>
        </p:nvGrpSpPr>
        <p:grpSpPr>
          <a:xfrm>
            <a:off x="6751311" y="3759930"/>
            <a:ext cx="786805" cy="706035"/>
            <a:chOff x="6751311" y="4109899"/>
            <a:chExt cx="786805" cy="706035"/>
          </a:xfrm>
        </p:grpSpPr>
        <p:pic>
          <p:nvPicPr>
            <p:cNvPr id="61" name="Picture 18" descr="Ceentek Pte Ltd (2020 Winner: Construction &amp; Engineering Awards) - Build  Magazine">
              <a:extLst>
                <a:ext uri="{FF2B5EF4-FFF2-40B4-BE49-F238E27FC236}">
                  <a16:creationId xmlns:a16="http://schemas.microsoft.com/office/drawing/2014/main" id="{72152D49-A2B1-22E8-FE6D-C1B901194B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7327" y="4109899"/>
              <a:ext cx="628650" cy="19431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0" descr="Smart Materials - Graphenano Nanotechnologies">
              <a:extLst>
                <a:ext uri="{FF2B5EF4-FFF2-40B4-BE49-F238E27FC236}">
                  <a16:creationId xmlns:a16="http://schemas.microsoft.com/office/drawing/2014/main" id="{95B3CC94-5FA4-E880-4F66-3EA60F3F9E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8471" y="4541614"/>
              <a:ext cx="616567" cy="27432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2" descr="GRAPHENE STAR LTD">
              <a:extLst>
                <a:ext uri="{FF2B5EF4-FFF2-40B4-BE49-F238E27FC236}">
                  <a16:creationId xmlns:a16="http://schemas.microsoft.com/office/drawing/2014/main" id="{E02277E0-8355-76E3-2335-C9D9356C66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1311" y="4390706"/>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Concrene Limited annouces grant of US patent &quot;Graphene Reinforced Concrete&quot;  - The Graphene Council">
              <a:extLst>
                <a:ext uri="{FF2B5EF4-FFF2-40B4-BE49-F238E27FC236}">
                  <a16:creationId xmlns:a16="http://schemas.microsoft.com/office/drawing/2014/main" id="{E865B820-571E-CEB0-110F-535A9EC154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2496" y="4332653"/>
              <a:ext cx="515620" cy="157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oup 64">
            <a:extLst>
              <a:ext uri="{FF2B5EF4-FFF2-40B4-BE49-F238E27FC236}">
                <a16:creationId xmlns:a16="http://schemas.microsoft.com/office/drawing/2014/main" id="{53AAF236-759A-56B9-508C-137783671053}"/>
              </a:ext>
            </a:extLst>
          </p:cNvPr>
          <p:cNvGrpSpPr/>
          <p:nvPr/>
        </p:nvGrpSpPr>
        <p:grpSpPr>
          <a:xfrm>
            <a:off x="791613" y="2617506"/>
            <a:ext cx="832550" cy="275930"/>
            <a:chOff x="791613" y="2617506"/>
            <a:chExt cx="832550" cy="275930"/>
          </a:xfrm>
        </p:grpSpPr>
        <p:pic>
          <p:nvPicPr>
            <p:cNvPr id="66" name="Picture 10" descr="WT ENERGY - Advanced Solutions">
              <a:extLst>
                <a:ext uri="{FF2B5EF4-FFF2-40B4-BE49-F238E27FC236}">
                  <a16:creationId xmlns:a16="http://schemas.microsoft.com/office/drawing/2014/main" id="{AF02726E-04C7-F163-3365-E4A90C044F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1613" y="2619116"/>
              <a:ext cx="307963" cy="2743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ynhelion - Crunchbase Company Profile &amp; Funding">
              <a:extLst>
                <a:ext uri="{FF2B5EF4-FFF2-40B4-BE49-F238E27FC236}">
                  <a16:creationId xmlns:a16="http://schemas.microsoft.com/office/drawing/2014/main" id="{17FE3887-8000-1EDE-58F6-334D057FFC3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2492" b="26738"/>
            <a:stretch/>
          </p:blipFill>
          <p:spPr bwMode="auto">
            <a:xfrm>
              <a:off x="1170740" y="2617506"/>
              <a:ext cx="453423" cy="2743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a:extLst>
              <a:ext uri="{FF2B5EF4-FFF2-40B4-BE49-F238E27FC236}">
                <a16:creationId xmlns:a16="http://schemas.microsoft.com/office/drawing/2014/main" id="{67C20E74-8C71-EF14-D9FA-FD95572F5264}"/>
              </a:ext>
            </a:extLst>
          </p:cNvPr>
          <p:cNvGrpSpPr/>
          <p:nvPr/>
        </p:nvGrpSpPr>
        <p:grpSpPr>
          <a:xfrm>
            <a:off x="2210322" y="2280822"/>
            <a:ext cx="1513102" cy="631336"/>
            <a:chOff x="2210322" y="2280822"/>
            <a:chExt cx="1513102" cy="631336"/>
          </a:xfrm>
        </p:grpSpPr>
        <p:grpSp>
          <p:nvGrpSpPr>
            <p:cNvPr id="69" name="Group 68">
              <a:extLst>
                <a:ext uri="{FF2B5EF4-FFF2-40B4-BE49-F238E27FC236}">
                  <a16:creationId xmlns:a16="http://schemas.microsoft.com/office/drawing/2014/main" id="{23AFA5EA-4589-E1F4-37B6-E46DE28E3E1E}"/>
                </a:ext>
              </a:extLst>
            </p:cNvPr>
            <p:cNvGrpSpPr/>
            <p:nvPr/>
          </p:nvGrpSpPr>
          <p:grpSpPr>
            <a:xfrm>
              <a:off x="2828074" y="2280822"/>
              <a:ext cx="895350" cy="631336"/>
              <a:chOff x="2828074" y="2280822"/>
              <a:chExt cx="895350" cy="631336"/>
            </a:xfrm>
          </p:grpSpPr>
          <p:pic>
            <p:nvPicPr>
              <p:cNvPr id="73" name="Picture 32" descr="Hoffmann Green Cement Technologies Announces That It Has Been Granted an  H-P2A Patent in Europe | Business Wire">
                <a:extLst>
                  <a:ext uri="{FF2B5EF4-FFF2-40B4-BE49-F238E27FC236}">
                    <a16:creationId xmlns:a16="http://schemas.microsoft.com/office/drawing/2014/main" id="{55A91864-64EC-8876-BF7F-6CBFE684FB5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9745" t="5719" r="29864"/>
              <a:stretch/>
            </p:blipFill>
            <p:spPr bwMode="auto">
              <a:xfrm>
                <a:off x="3072112" y="2280822"/>
                <a:ext cx="374848" cy="457200"/>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pic>
            <p:nvPicPr>
              <p:cNvPr id="74" name="Picture 34" descr="Ultra High Materials, Inc.">
                <a:extLst>
                  <a:ext uri="{FF2B5EF4-FFF2-40B4-BE49-F238E27FC236}">
                    <a16:creationId xmlns:a16="http://schemas.microsoft.com/office/drawing/2014/main" id="{3EA345C8-BE1C-499D-0FD2-259F2C3CC2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28074" y="2778808"/>
                <a:ext cx="895350" cy="133350"/>
              </a:xfrm>
              <a:prstGeom prst="rect">
                <a:avLst/>
              </a:prstGeom>
              <a:solidFill>
                <a:schemeClr val="bg1"/>
              </a:solidFill>
              <a:ln>
                <a:solidFill>
                  <a:schemeClr val="accent6">
                    <a:lumMod val="60000"/>
                    <a:lumOff val="40000"/>
                  </a:schemeClr>
                </a:solidFill>
              </a:ln>
            </p:spPr>
          </p:pic>
        </p:grpSp>
        <p:grpSp>
          <p:nvGrpSpPr>
            <p:cNvPr id="70" name="Group 69">
              <a:extLst>
                <a:ext uri="{FF2B5EF4-FFF2-40B4-BE49-F238E27FC236}">
                  <a16:creationId xmlns:a16="http://schemas.microsoft.com/office/drawing/2014/main" id="{CFDE7375-AD13-5C82-7367-D7F016295FCC}"/>
                </a:ext>
              </a:extLst>
            </p:cNvPr>
            <p:cNvGrpSpPr/>
            <p:nvPr/>
          </p:nvGrpSpPr>
          <p:grpSpPr>
            <a:xfrm>
              <a:off x="2210322" y="2360487"/>
              <a:ext cx="731520" cy="311547"/>
              <a:chOff x="2210322" y="2360487"/>
              <a:chExt cx="731520" cy="311547"/>
            </a:xfrm>
          </p:grpSpPr>
          <p:pic>
            <p:nvPicPr>
              <p:cNvPr id="71" name="Picture 12" descr="Biomason: Revolutionizing Cement with Biotechnology">
                <a:extLst>
                  <a:ext uri="{FF2B5EF4-FFF2-40B4-BE49-F238E27FC236}">
                    <a16:creationId xmlns:a16="http://schemas.microsoft.com/office/drawing/2014/main" id="{8E361051-62A6-4C57-ECA0-BD9B3BA96A8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919" t="15275" r="4879" b="16106"/>
              <a:stretch/>
            </p:blipFill>
            <p:spPr bwMode="auto">
              <a:xfrm>
                <a:off x="2242290" y="2360487"/>
                <a:ext cx="660211" cy="16557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6" descr="Home - Prometheus Materials">
                <a:extLst>
                  <a:ext uri="{FF2B5EF4-FFF2-40B4-BE49-F238E27FC236}">
                    <a16:creationId xmlns:a16="http://schemas.microsoft.com/office/drawing/2014/main" id="{59E24DB6-F482-4CDE-82C1-8CDA8EE1770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10322" y="2564494"/>
                <a:ext cx="731520" cy="1075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5" name="Picture 10" descr="Urban Mining Industries - Pozzotive® | LinkedIn">
            <a:extLst>
              <a:ext uri="{FF2B5EF4-FFF2-40B4-BE49-F238E27FC236}">
                <a16:creationId xmlns:a16="http://schemas.microsoft.com/office/drawing/2014/main" id="{57512303-8E54-9282-09A0-AE9D3A7D893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66160" y="227685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LC3 - Low Carbon Cement | Lausanne">
            <a:extLst>
              <a:ext uri="{FF2B5EF4-FFF2-40B4-BE49-F238E27FC236}">
                <a16:creationId xmlns:a16="http://schemas.microsoft.com/office/drawing/2014/main" id="{F7CD2168-F52E-0021-FB4B-D21D4C779BB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06240" y="3154680"/>
            <a:ext cx="548640" cy="548640"/>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66307ACE-1C07-7104-4BE9-3DA55EBD9908}"/>
              </a:ext>
            </a:extLst>
          </p:cNvPr>
          <p:cNvGrpSpPr/>
          <p:nvPr/>
        </p:nvGrpSpPr>
        <p:grpSpPr>
          <a:xfrm>
            <a:off x="6172200" y="2573976"/>
            <a:ext cx="643406" cy="535014"/>
            <a:chOff x="6172200" y="2573976"/>
            <a:chExt cx="643406" cy="535014"/>
          </a:xfrm>
        </p:grpSpPr>
        <p:pic>
          <p:nvPicPr>
            <p:cNvPr id="78" name="Picture 6" descr="Concrete.ai -- Optimizing for Impact">
              <a:extLst>
                <a:ext uri="{FF2B5EF4-FFF2-40B4-BE49-F238E27FC236}">
                  <a16:creationId xmlns:a16="http://schemas.microsoft.com/office/drawing/2014/main" id="{BEFBDFBF-7D59-B373-BA11-43AC3F16CE27}"/>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3620" t="27865" b="30608"/>
            <a:stretch/>
          </p:blipFill>
          <p:spPr bwMode="auto">
            <a:xfrm>
              <a:off x="6175526" y="2726461"/>
              <a:ext cx="640080" cy="14501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0" descr="Alcemy">
              <a:extLst>
                <a:ext uri="{FF2B5EF4-FFF2-40B4-BE49-F238E27FC236}">
                  <a16:creationId xmlns:a16="http://schemas.microsoft.com/office/drawing/2014/main" id="{CFDA4FF3-4766-04BA-7BBA-B632C9D8B26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72200" y="2924573"/>
              <a:ext cx="182880" cy="18441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2" descr="CarbonSense Technologies">
              <a:extLst>
                <a:ext uri="{FF2B5EF4-FFF2-40B4-BE49-F238E27FC236}">
                  <a16:creationId xmlns:a16="http://schemas.microsoft.com/office/drawing/2014/main" id="{41EAD36D-8360-4032-CDAB-22CD63293C0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72200" y="2573976"/>
              <a:ext cx="640080" cy="1168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a:extLst>
              <a:ext uri="{FF2B5EF4-FFF2-40B4-BE49-F238E27FC236}">
                <a16:creationId xmlns:a16="http://schemas.microsoft.com/office/drawing/2014/main" id="{791053AF-3D22-F59E-7977-20654BF07034}"/>
              </a:ext>
            </a:extLst>
          </p:cNvPr>
          <p:cNvGrpSpPr/>
          <p:nvPr/>
        </p:nvGrpSpPr>
        <p:grpSpPr>
          <a:xfrm>
            <a:off x="7247270" y="2468880"/>
            <a:ext cx="1359761" cy="778611"/>
            <a:chOff x="7247270" y="2970780"/>
            <a:chExt cx="1359761" cy="778611"/>
          </a:xfrm>
        </p:grpSpPr>
        <p:pic>
          <p:nvPicPr>
            <p:cNvPr id="83" name="Picture 34">
              <a:extLst>
                <a:ext uri="{FF2B5EF4-FFF2-40B4-BE49-F238E27FC236}">
                  <a16:creationId xmlns:a16="http://schemas.microsoft.com/office/drawing/2014/main" id="{B60D9C9F-511A-67E3-3B0B-D07317EA0A2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45641" y="3525871"/>
              <a:ext cx="961390" cy="22352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36" descr="Ductal">
              <a:extLst>
                <a:ext uri="{FF2B5EF4-FFF2-40B4-BE49-F238E27FC236}">
                  <a16:creationId xmlns:a16="http://schemas.microsoft.com/office/drawing/2014/main" id="{4A66AA4B-2AF3-1FA6-1D55-B68F24E68D1E}"/>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1" t="17009" r="-2322" b="12303"/>
            <a:stretch/>
          </p:blipFill>
          <p:spPr bwMode="auto">
            <a:xfrm>
              <a:off x="7925041" y="3193704"/>
              <a:ext cx="584765" cy="22623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50" descr="nobg5Artboard 1@3x-1">
              <a:extLst>
                <a:ext uri="{FF2B5EF4-FFF2-40B4-BE49-F238E27FC236}">
                  <a16:creationId xmlns:a16="http://schemas.microsoft.com/office/drawing/2014/main" id="{43CADB74-1373-E74E-173E-64808741374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247270" y="2970780"/>
              <a:ext cx="1280160" cy="136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85">
            <a:extLst>
              <a:ext uri="{FF2B5EF4-FFF2-40B4-BE49-F238E27FC236}">
                <a16:creationId xmlns:a16="http://schemas.microsoft.com/office/drawing/2014/main" id="{69A099C9-3A96-D650-878E-C2F3ACF72E28}"/>
              </a:ext>
            </a:extLst>
          </p:cNvPr>
          <p:cNvGrpSpPr/>
          <p:nvPr/>
        </p:nvGrpSpPr>
        <p:grpSpPr>
          <a:xfrm>
            <a:off x="8961120" y="2468880"/>
            <a:ext cx="1500683" cy="1013723"/>
            <a:chOff x="8961120" y="2405764"/>
            <a:chExt cx="1500683" cy="1013723"/>
          </a:xfrm>
        </p:grpSpPr>
        <p:pic>
          <p:nvPicPr>
            <p:cNvPr id="87" name="Picture 36" descr="Holcim Launches ECOCycle to Scale Up Circular Construction - Rock Products  Magazine">
              <a:extLst>
                <a:ext uri="{FF2B5EF4-FFF2-40B4-BE49-F238E27FC236}">
                  <a16:creationId xmlns:a16="http://schemas.microsoft.com/office/drawing/2014/main" id="{4D73E75F-08DA-0A8F-84ED-3DA54CBB0651}"/>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5750" t="37243" r="14470" b="35422"/>
            <a:stretch/>
          </p:blipFill>
          <p:spPr bwMode="auto">
            <a:xfrm>
              <a:off x="9724004" y="2410337"/>
              <a:ext cx="700704" cy="18288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73F81994-083F-7791-F560-A181C2670EE6}"/>
                </a:ext>
              </a:extLst>
            </p:cNvPr>
            <p:cNvPicPr>
              <a:picLocks noChangeAspect="1"/>
            </p:cNvPicPr>
            <p:nvPr/>
          </p:nvPicPr>
          <p:blipFill>
            <a:blip r:embed="rId26"/>
            <a:stretch>
              <a:fillRect/>
            </a:stretch>
          </p:blipFill>
          <p:spPr>
            <a:xfrm>
              <a:off x="9058485" y="2405764"/>
              <a:ext cx="508000" cy="508000"/>
            </a:xfrm>
            <a:prstGeom prst="rect">
              <a:avLst/>
            </a:prstGeom>
          </p:spPr>
        </p:pic>
        <p:pic>
          <p:nvPicPr>
            <p:cNvPr id="89" name="Picture 2" descr="Kyle Stansbury - Sales Representative - Recycled Aggregate Materials Co ( RAMCO) | LinkedIn">
              <a:extLst>
                <a:ext uri="{FF2B5EF4-FFF2-40B4-BE49-F238E27FC236}">
                  <a16:creationId xmlns:a16="http://schemas.microsoft.com/office/drawing/2014/main" id="{D7920E5D-80FC-6A12-75F6-648729DADFD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961120" y="3024782"/>
              <a:ext cx="742950" cy="18491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a:extLst>
                <a:ext uri="{FF2B5EF4-FFF2-40B4-BE49-F238E27FC236}">
                  <a16:creationId xmlns:a16="http://schemas.microsoft.com/office/drawing/2014/main" id="{A0FE34D2-1F04-849F-9F6F-178DF15D627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681515" y="2686994"/>
              <a:ext cx="780288" cy="27432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Argent Materials">
              <a:extLst>
                <a:ext uri="{FF2B5EF4-FFF2-40B4-BE49-F238E27FC236}">
                  <a16:creationId xmlns:a16="http://schemas.microsoft.com/office/drawing/2014/main" id="{48945BDE-1CF0-430A-A14E-DF3D1D8B48A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773717" y="3035439"/>
              <a:ext cx="688086" cy="3840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01">
            <a:extLst>
              <a:ext uri="{FF2B5EF4-FFF2-40B4-BE49-F238E27FC236}">
                <a16:creationId xmlns:a16="http://schemas.microsoft.com/office/drawing/2014/main" id="{73D51DCA-164B-36DD-0AE9-F1E4D336FC42}"/>
              </a:ext>
            </a:extLst>
          </p:cNvPr>
          <p:cNvGrpSpPr/>
          <p:nvPr/>
        </p:nvGrpSpPr>
        <p:grpSpPr>
          <a:xfrm>
            <a:off x="619843" y="3131530"/>
            <a:ext cx="3108960" cy="411480"/>
            <a:chOff x="687810" y="3501902"/>
            <a:chExt cx="3108960" cy="411480"/>
          </a:xfrm>
        </p:grpSpPr>
        <p:sp>
          <p:nvSpPr>
            <p:cNvPr id="103" name="Rectangle 102">
              <a:extLst>
                <a:ext uri="{FF2B5EF4-FFF2-40B4-BE49-F238E27FC236}">
                  <a16:creationId xmlns:a16="http://schemas.microsoft.com/office/drawing/2014/main" id="{EB93A9C9-C04E-EC67-6BE8-F2A053B3A7DD}"/>
                </a:ext>
              </a:extLst>
            </p:cNvPr>
            <p:cNvSpPr/>
            <p:nvPr/>
          </p:nvSpPr>
          <p:spPr>
            <a:xfrm>
              <a:off x="687810" y="3501902"/>
              <a:ext cx="3108960" cy="411480"/>
            </a:xfrm>
            <a:prstGeom prst="rect">
              <a:avLst/>
            </a:prstGeom>
            <a:solidFill>
              <a:schemeClr val="bg1">
                <a:alpha val="35616"/>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64F5186-86D5-2865-90AC-74DEEAE7A138}"/>
                </a:ext>
              </a:extLst>
            </p:cNvPr>
            <p:cNvSpPr txBox="1"/>
            <p:nvPr/>
          </p:nvSpPr>
          <p:spPr>
            <a:xfrm>
              <a:off x="2032047" y="3535686"/>
              <a:ext cx="731520" cy="334002"/>
            </a:xfrm>
            <a:prstGeom prst="rect">
              <a:avLst/>
            </a:prstGeom>
            <a:noFill/>
          </p:spPr>
          <p:txBody>
            <a:bodyPr wrap="square" anchor="ctr" anchorCtr="1">
              <a:noAutofit/>
            </a:bodyPr>
            <a:lstStyle/>
            <a:p>
              <a:pPr algn="ctr"/>
              <a:r>
                <a:rPr lang="en-IE" sz="1050" i="1" dirty="0">
                  <a:solidFill>
                    <a:schemeClr val="accent6">
                      <a:lumMod val="50000"/>
                    </a:schemeClr>
                  </a:solidFill>
                </a:rPr>
                <a:t>Thermal Process</a:t>
              </a:r>
            </a:p>
          </p:txBody>
        </p:sp>
      </p:grpSp>
      <p:grpSp>
        <p:nvGrpSpPr>
          <p:cNvPr id="105" name="Group 104">
            <a:extLst>
              <a:ext uri="{FF2B5EF4-FFF2-40B4-BE49-F238E27FC236}">
                <a16:creationId xmlns:a16="http://schemas.microsoft.com/office/drawing/2014/main" id="{A5F3C81A-AAF4-AA7B-D4F2-E5FF8093688D}"/>
              </a:ext>
            </a:extLst>
          </p:cNvPr>
          <p:cNvGrpSpPr/>
          <p:nvPr/>
        </p:nvGrpSpPr>
        <p:grpSpPr>
          <a:xfrm>
            <a:off x="673625" y="3163985"/>
            <a:ext cx="1125957" cy="360991"/>
            <a:chOff x="673625" y="3154877"/>
            <a:chExt cx="1125957" cy="360991"/>
          </a:xfrm>
        </p:grpSpPr>
        <p:pic>
          <p:nvPicPr>
            <p:cNvPr id="106" name="Picture 48" descr="Calix Limited - Wikipedia">
              <a:extLst>
                <a:ext uri="{FF2B5EF4-FFF2-40B4-BE49-F238E27FC236}">
                  <a16:creationId xmlns:a16="http://schemas.microsoft.com/office/drawing/2014/main" id="{65BC086A-CFF1-7583-B0F6-87097D6F81D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73625" y="3154877"/>
              <a:ext cx="548640" cy="19964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4" descr="Direct Air Capture Startup Heirloom Raises $53MM Series A, Among the  Largest Investments in New Carbon Removal Technologies">
              <a:extLst>
                <a:ext uri="{FF2B5EF4-FFF2-40B4-BE49-F238E27FC236}">
                  <a16:creationId xmlns:a16="http://schemas.microsoft.com/office/drawing/2014/main" id="{E2C52EDC-6F19-231F-A119-B3C24014E1F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73977" y="3383280"/>
              <a:ext cx="496062" cy="13258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Furno: We made cement agile, scalable and carbon neutral.">
              <a:extLst>
                <a:ext uri="{FF2B5EF4-FFF2-40B4-BE49-F238E27FC236}">
                  <a16:creationId xmlns:a16="http://schemas.microsoft.com/office/drawing/2014/main" id="{7FC0F2A6-BC76-527F-21C8-F6AC775F1101}"/>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9473" t="29654" r="7023" b="23431"/>
            <a:stretch/>
          </p:blipFill>
          <p:spPr bwMode="auto">
            <a:xfrm>
              <a:off x="1258727" y="3167014"/>
              <a:ext cx="540855" cy="170166"/>
            </a:xfrm>
            <a:prstGeom prst="rect">
              <a:avLst/>
            </a:prstGeom>
            <a:noFill/>
            <a:extLst>
              <a:ext uri="{909E8E84-426E-40DD-AFC4-6F175D3DCCD1}">
                <a14:hiddenFill xmlns:a14="http://schemas.microsoft.com/office/drawing/2010/main">
                  <a:solidFill>
                    <a:srgbClr val="FFFFFF"/>
                  </a:solidFill>
                </a14:hiddenFill>
              </a:ext>
            </a:extLst>
          </p:spPr>
        </p:pic>
      </p:grpSp>
      <p:pic>
        <p:nvPicPr>
          <p:cNvPr id="109" name="Picture 108">
            <a:extLst>
              <a:ext uri="{FF2B5EF4-FFF2-40B4-BE49-F238E27FC236}">
                <a16:creationId xmlns:a16="http://schemas.microsoft.com/office/drawing/2014/main" id="{ABDC19E9-4F97-EF51-9A6A-0D8CB0FEFD69}"/>
              </a:ext>
            </a:extLst>
          </p:cNvPr>
          <p:cNvPicPr>
            <a:picLocks noChangeAspect="1"/>
          </p:cNvPicPr>
          <p:nvPr/>
        </p:nvPicPr>
        <p:blipFill rotWithShape="1">
          <a:blip r:embed="rId33"/>
          <a:srcRect l="13624" t="30652" r="12479" b="26223"/>
          <a:stretch/>
        </p:blipFill>
        <p:spPr>
          <a:xfrm>
            <a:off x="3017520" y="3202047"/>
            <a:ext cx="626747" cy="182880"/>
          </a:xfrm>
          <a:prstGeom prst="rect">
            <a:avLst/>
          </a:prstGeom>
        </p:spPr>
      </p:pic>
      <p:grpSp>
        <p:nvGrpSpPr>
          <p:cNvPr id="110" name="Group 109">
            <a:extLst>
              <a:ext uri="{FF2B5EF4-FFF2-40B4-BE49-F238E27FC236}">
                <a16:creationId xmlns:a16="http://schemas.microsoft.com/office/drawing/2014/main" id="{E1E355CE-5732-7965-380F-F0B08C3C2DD4}"/>
              </a:ext>
            </a:extLst>
          </p:cNvPr>
          <p:cNvGrpSpPr/>
          <p:nvPr/>
        </p:nvGrpSpPr>
        <p:grpSpPr>
          <a:xfrm>
            <a:off x="640080" y="4136830"/>
            <a:ext cx="2560320" cy="569737"/>
            <a:chOff x="640080" y="4136830"/>
            <a:chExt cx="2560320" cy="569737"/>
          </a:xfrm>
        </p:grpSpPr>
        <p:sp>
          <p:nvSpPr>
            <p:cNvPr id="112" name="Rectangle 111">
              <a:extLst>
                <a:ext uri="{FF2B5EF4-FFF2-40B4-BE49-F238E27FC236}">
                  <a16:creationId xmlns:a16="http://schemas.microsoft.com/office/drawing/2014/main" id="{B885D4D0-1DBE-EBB0-60FD-BF67FE11BA89}"/>
                </a:ext>
              </a:extLst>
            </p:cNvPr>
            <p:cNvSpPr/>
            <p:nvPr/>
          </p:nvSpPr>
          <p:spPr>
            <a:xfrm>
              <a:off x="640080" y="4136830"/>
              <a:ext cx="2514600" cy="548640"/>
            </a:xfrm>
            <a:prstGeom prst="rect">
              <a:avLst/>
            </a:prstGeom>
            <a:solidFill>
              <a:schemeClr val="bg1">
                <a:alpha val="35616"/>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D2918B91-61C6-C5A6-BD22-722BF018DF41}"/>
                </a:ext>
              </a:extLst>
            </p:cNvPr>
            <p:cNvSpPr txBox="1"/>
            <p:nvPr/>
          </p:nvSpPr>
          <p:spPr>
            <a:xfrm>
              <a:off x="1737360" y="4466180"/>
              <a:ext cx="1463040" cy="240387"/>
            </a:xfrm>
            <a:prstGeom prst="rect">
              <a:avLst/>
            </a:prstGeom>
            <a:noFill/>
          </p:spPr>
          <p:txBody>
            <a:bodyPr wrap="none" lIns="0" anchor="ctr" anchorCtr="1">
              <a:noAutofit/>
            </a:bodyPr>
            <a:lstStyle/>
            <a:p>
              <a:r>
                <a:rPr lang="en-IE" sz="1050" i="1" dirty="0">
                  <a:solidFill>
                    <a:schemeClr val="accent6">
                      <a:lumMod val="50000"/>
                    </a:schemeClr>
                  </a:solidFill>
                </a:rPr>
                <a:t>Electrochemical Process</a:t>
              </a:r>
            </a:p>
          </p:txBody>
        </p:sp>
      </p:grpSp>
      <p:grpSp>
        <p:nvGrpSpPr>
          <p:cNvPr id="118" name="Group 117">
            <a:extLst>
              <a:ext uri="{FF2B5EF4-FFF2-40B4-BE49-F238E27FC236}">
                <a16:creationId xmlns:a16="http://schemas.microsoft.com/office/drawing/2014/main" id="{670EF823-C6B7-4A1D-6AC7-7C6B62CE7E15}"/>
              </a:ext>
            </a:extLst>
          </p:cNvPr>
          <p:cNvGrpSpPr/>
          <p:nvPr/>
        </p:nvGrpSpPr>
        <p:grpSpPr>
          <a:xfrm>
            <a:off x="914400" y="4190166"/>
            <a:ext cx="731520" cy="441960"/>
            <a:chOff x="914400" y="4190166"/>
            <a:chExt cx="731520" cy="441960"/>
          </a:xfrm>
        </p:grpSpPr>
        <p:pic>
          <p:nvPicPr>
            <p:cNvPr id="119" name="Picture 20" descr="Zero Emissions Cement | Chement">
              <a:extLst>
                <a:ext uri="{FF2B5EF4-FFF2-40B4-BE49-F238E27FC236}">
                  <a16:creationId xmlns:a16="http://schemas.microsoft.com/office/drawing/2014/main" id="{54B07C0E-E628-BC50-5607-D34778CD4EA0}"/>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14400" y="4510206"/>
              <a:ext cx="731520" cy="12192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2" descr="Sublime Systems Secures $40 Million Series A to Electrify and Scale  Decarbonized Cement Production | Business Wire">
              <a:extLst>
                <a:ext uri="{FF2B5EF4-FFF2-40B4-BE49-F238E27FC236}">
                  <a16:creationId xmlns:a16="http://schemas.microsoft.com/office/drawing/2014/main" id="{AEF6A442-A4DB-1833-45FF-2F893E4BC922}"/>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8938" t="26185" r="20519" b="28186"/>
            <a:stretch/>
          </p:blipFill>
          <p:spPr bwMode="auto">
            <a:xfrm>
              <a:off x="914400" y="4190166"/>
              <a:ext cx="731520" cy="275658"/>
            </a:xfrm>
            <a:prstGeom prst="rect">
              <a:avLst/>
            </a:prstGeom>
            <a:noFill/>
            <a:extLst>
              <a:ext uri="{909E8E84-426E-40DD-AFC4-6F175D3DCCD1}">
                <a14:hiddenFill xmlns:a14="http://schemas.microsoft.com/office/drawing/2010/main">
                  <a:solidFill>
                    <a:srgbClr val="FFFFFF"/>
                  </a:solidFill>
                </a14:hiddenFill>
              </a:ext>
            </a:extLst>
          </p:spPr>
        </p:pic>
      </p:grpSp>
      <p:pic>
        <p:nvPicPr>
          <p:cNvPr id="121" name="Picture 4" descr="Brimstone to Produce the World's First Carbon-Negative Portland Cement |  Business Wire">
            <a:extLst>
              <a:ext uri="{FF2B5EF4-FFF2-40B4-BE49-F238E27FC236}">
                <a16:creationId xmlns:a16="http://schemas.microsoft.com/office/drawing/2014/main" id="{013C9BA0-2E8C-D8DD-8812-D3857411C83A}"/>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27462" b="23360"/>
          <a:stretch/>
        </p:blipFill>
        <p:spPr bwMode="auto">
          <a:xfrm>
            <a:off x="2075688" y="4190166"/>
            <a:ext cx="914400" cy="23424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 descr="Fortera closes Series B funding round, co-led by Temasek and Khosla  Ventures, marking the commercialization phase of its next generation cement">
            <a:extLst>
              <a:ext uri="{FF2B5EF4-FFF2-40B4-BE49-F238E27FC236}">
                <a16:creationId xmlns:a16="http://schemas.microsoft.com/office/drawing/2014/main" id="{A94EE0F9-84A4-6235-8A21-F901BBF7C8D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113938" y="4551483"/>
            <a:ext cx="548640" cy="499613"/>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F69857F-9900-1E7E-890B-70BC19413DEA}"/>
              </a:ext>
            </a:extLst>
          </p:cNvPr>
          <p:cNvGrpSpPr/>
          <p:nvPr/>
        </p:nvGrpSpPr>
        <p:grpSpPr>
          <a:xfrm>
            <a:off x="713794" y="5071500"/>
            <a:ext cx="9143822" cy="460620"/>
            <a:chOff x="713794" y="5071500"/>
            <a:chExt cx="9143822" cy="460620"/>
          </a:xfrm>
        </p:grpSpPr>
        <p:pic>
          <p:nvPicPr>
            <p:cNvPr id="124" name="Picture 8" descr="Permanent Carbon Capture | Blue Planet Systems | Los Gatos">
              <a:extLst>
                <a:ext uri="{FF2B5EF4-FFF2-40B4-BE49-F238E27FC236}">
                  <a16:creationId xmlns:a16="http://schemas.microsoft.com/office/drawing/2014/main" id="{F8FAB563-B62E-85A9-A569-42B00DE79DF6}"/>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86861" y="5071500"/>
              <a:ext cx="640080" cy="243196"/>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8" descr="CarbonCapture Inc. Announces Five Megaton Direct Air Capture and Storage  Project in Wyoming | Business Wire">
              <a:extLst>
                <a:ext uri="{FF2B5EF4-FFF2-40B4-BE49-F238E27FC236}">
                  <a16:creationId xmlns:a16="http://schemas.microsoft.com/office/drawing/2014/main" id="{965588B2-1178-EF2C-9232-C51C41015C05}"/>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13794" y="5349240"/>
              <a:ext cx="1016428" cy="18288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 descr="Home - Carbon Upcycling">
              <a:extLst>
                <a:ext uri="{FF2B5EF4-FFF2-40B4-BE49-F238E27FC236}">
                  <a16:creationId xmlns:a16="http://schemas.microsoft.com/office/drawing/2014/main" id="{8AAD23CA-7DAE-66FB-5616-5B03DBE1053B}"/>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027120" y="5349239"/>
              <a:ext cx="830496" cy="182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a:extLst>
              <a:ext uri="{FF2B5EF4-FFF2-40B4-BE49-F238E27FC236}">
                <a16:creationId xmlns:a16="http://schemas.microsoft.com/office/drawing/2014/main" id="{CECD5114-6E1C-68E0-CD25-473AA70D9C0C}"/>
              </a:ext>
            </a:extLst>
          </p:cNvPr>
          <p:cNvGrpSpPr/>
          <p:nvPr/>
        </p:nvGrpSpPr>
        <p:grpSpPr>
          <a:xfrm>
            <a:off x="2103120" y="4937760"/>
            <a:ext cx="7650755" cy="342414"/>
            <a:chOff x="2103120" y="4937760"/>
            <a:chExt cx="7650755" cy="342414"/>
          </a:xfrm>
        </p:grpSpPr>
        <p:pic>
          <p:nvPicPr>
            <p:cNvPr id="128" name="Picture 30" descr="Neustark - Member of the World Alliance">
              <a:extLst>
                <a:ext uri="{FF2B5EF4-FFF2-40B4-BE49-F238E27FC236}">
                  <a16:creationId xmlns:a16="http://schemas.microsoft.com/office/drawing/2014/main" id="{85E434B8-505F-EA8F-B25A-332ADB1E356C}"/>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022355" y="4937760"/>
              <a:ext cx="731520" cy="342414"/>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0" descr="Carbon Limit - HG Ventures">
              <a:extLst>
                <a:ext uri="{FF2B5EF4-FFF2-40B4-BE49-F238E27FC236}">
                  <a16:creationId xmlns:a16="http://schemas.microsoft.com/office/drawing/2014/main" id="{45E92D43-92E4-5D87-C77E-253E517D76F2}"/>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103120" y="4937760"/>
              <a:ext cx="480060" cy="3200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Group 129">
            <a:extLst>
              <a:ext uri="{FF2B5EF4-FFF2-40B4-BE49-F238E27FC236}">
                <a16:creationId xmlns:a16="http://schemas.microsoft.com/office/drawing/2014/main" id="{6087479D-F6DE-04F8-1F7B-A7146F4BF13B}"/>
              </a:ext>
            </a:extLst>
          </p:cNvPr>
          <p:cNvGrpSpPr/>
          <p:nvPr/>
        </p:nvGrpSpPr>
        <p:grpSpPr>
          <a:xfrm>
            <a:off x="662288" y="5715000"/>
            <a:ext cx="9875520" cy="731520"/>
            <a:chOff x="662288" y="5715000"/>
            <a:chExt cx="9875520" cy="731520"/>
          </a:xfrm>
        </p:grpSpPr>
        <p:grpSp>
          <p:nvGrpSpPr>
            <p:cNvPr id="131" name="Group 130">
              <a:extLst>
                <a:ext uri="{FF2B5EF4-FFF2-40B4-BE49-F238E27FC236}">
                  <a16:creationId xmlns:a16="http://schemas.microsoft.com/office/drawing/2014/main" id="{6D10BD19-282F-8258-36D6-D9C6E118FF6E}"/>
                </a:ext>
              </a:extLst>
            </p:cNvPr>
            <p:cNvGrpSpPr/>
            <p:nvPr/>
          </p:nvGrpSpPr>
          <p:grpSpPr>
            <a:xfrm>
              <a:off x="662288" y="5715000"/>
              <a:ext cx="9875520" cy="731520"/>
              <a:chOff x="662288" y="5715000"/>
              <a:chExt cx="9875520" cy="731520"/>
            </a:xfrm>
          </p:grpSpPr>
          <p:sp>
            <p:nvSpPr>
              <p:cNvPr id="133" name="Rectangle 132">
                <a:extLst>
                  <a:ext uri="{FF2B5EF4-FFF2-40B4-BE49-F238E27FC236}">
                    <a16:creationId xmlns:a16="http://schemas.microsoft.com/office/drawing/2014/main" id="{00A7004B-E52D-7DC2-F33B-60315E818EF6}"/>
                  </a:ext>
                </a:extLst>
              </p:cNvPr>
              <p:cNvSpPr/>
              <p:nvPr/>
            </p:nvSpPr>
            <p:spPr>
              <a:xfrm>
                <a:off x="662288" y="5715000"/>
                <a:ext cx="9875520" cy="731520"/>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endParaRPr lang="en-IE" sz="1400" b="1" dirty="0">
                  <a:solidFill>
                    <a:schemeClr val="accent6">
                      <a:lumMod val="50000"/>
                    </a:schemeClr>
                  </a:solidFill>
                </a:endParaRPr>
              </a:p>
            </p:txBody>
          </p:sp>
          <p:sp>
            <p:nvSpPr>
              <p:cNvPr id="134" name="TextBox 133">
                <a:extLst>
                  <a:ext uri="{FF2B5EF4-FFF2-40B4-BE49-F238E27FC236}">
                    <a16:creationId xmlns:a16="http://schemas.microsoft.com/office/drawing/2014/main" id="{754E72D3-53CC-0DBE-5B1F-82C72F9D95CA}"/>
                  </a:ext>
                </a:extLst>
              </p:cNvPr>
              <p:cNvSpPr txBox="1"/>
              <p:nvPr/>
            </p:nvSpPr>
            <p:spPr>
              <a:xfrm>
                <a:off x="684964" y="5795307"/>
                <a:ext cx="742950" cy="307777"/>
              </a:xfrm>
              <a:prstGeom prst="rect">
                <a:avLst/>
              </a:prstGeom>
              <a:noFill/>
            </p:spPr>
            <p:txBody>
              <a:bodyPr wrap="square" rtlCol="0">
                <a:spAutoFit/>
              </a:bodyPr>
              <a:lstStyle/>
              <a:p>
                <a:r>
                  <a:rPr lang="en-US" sz="1400" b="1" dirty="0">
                    <a:solidFill>
                      <a:schemeClr val="accent6">
                        <a:lumMod val="75000"/>
                      </a:schemeClr>
                    </a:solidFill>
                  </a:rPr>
                  <a:t>CCU</a:t>
                </a:r>
              </a:p>
            </p:txBody>
          </p:sp>
        </p:grpSp>
        <p:sp>
          <p:nvSpPr>
            <p:cNvPr id="132" name="TextBox 131">
              <a:extLst>
                <a:ext uri="{FF2B5EF4-FFF2-40B4-BE49-F238E27FC236}">
                  <a16:creationId xmlns:a16="http://schemas.microsoft.com/office/drawing/2014/main" id="{AF9AE955-DAC7-4F77-E879-05AD59DB0E3A}"/>
                </a:ext>
              </a:extLst>
            </p:cNvPr>
            <p:cNvSpPr txBox="1"/>
            <p:nvPr/>
          </p:nvSpPr>
          <p:spPr>
            <a:xfrm>
              <a:off x="3322542" y="5938245"/>
              <a:ext cx="4572975" cy="276999"/>
            </a:xfrm>
            <a:prstGeom prst="rect">
              <a:avLst/>
            </a:prstGeom>
            <a:noFill/>
          </p:spPr>
          <p:txBody>
            <a:bodyPr wrap="square" anchor="ctr" anchorCtr="1">
              <a:spAutoFit/>
            </a:bodyPr>
            <a:lstStyle/>
            <a:p>
              <a:pPr algn="ctr"/>
              <a:r>
                <a:rPr lang="en-IE" sz="1200" b="1" i="1" dirty="0">
                  <a:solidFill>
                    <a:schemeClr val="accent6">
                      <a:lumMod val="50000"/>
                    </a:schemeClr>
                  </a:solidFill>
                </a:rPr>
                <a:t>Utilization and sequestration of commercial sources of captured  CO</a:t>
              </a:r>
              <a:r>
                <a:rPr lang="en-IE" sz="1200" b="1" i="1" baseline="-25000" dirty="0">
                  <a:solidFill>
                    <a:schemeClr val="accent6">
                      <a:lumMod val="50000"/>
                    </a:schemeClr>
                  </a:solidFill>
                </a:rPr>
                <a:t>2</a:t>
              </a:r>
              <a:r>
                <a:rPr lang="en-IE" sz="1200" b="1" i="1" dirty="0">
                  <a:solidFill>
                    <a:schemeClr val="accent6">
                      <a:lumMod val="50000"/>
                    </a:schemeClr>
                  </a:solidFill>
                </a:rPr>
                <a:t> </a:t>
              </a:r>
            </a:p>
          </p:txBody>
        </p:sp>
      </p:grpSp>
      <p:pic>
        <p:nvPicPr>
          <p:cNvPr id="135" name="Picture 16" descr="CarbonCure Technologies - Crunchbase Company Profile &amp; Funding">
            <a:extLst>
              <a:ext uri="{FF2B5EF4-FFF2-40B4-BE49-F238E27FC236}">
                <a16:creationId xmlns:a16="http://schemas.microsoft.com/office/drawing/2014/main" id="{856C243A-9406-64D2-ECA2-6A8C00CE3F90}"/>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l="27209" t="29990" r="27208" b="27881"/>
          <a:stretch/>
        </p:blipFill>
        <p:spPr bwMode="auto">
          <a:xfrm>
            <a:off x="1236984" y="5886669"/>
            <a:ext cx="365760" cy="338049"/>
          </a:xfrm>
          <a:prstGeom prst="rect">
            <a:avLst/>
          </a:prstGeom>
          <a:noFill/>
          <a:extLst>
            <a:ext uri="{909E8E84-426E-40DD-AFC4-6F175D3DCCD1}">
              <a14:hiddenFill xmlns:a14="http://schemas.microsoft.com/office/drawing/2010/main">
                <a:solidFill>
                  <a:srgbClr val="FFFFFF"/>
                </a:solidFill>
              </a14:hiddenFill>
            </a:ext>
          </a:extLst>
        </p:spPr>
      </p:pic>
      <p:grpSp>
        <p:nvGrpSpPr>
          <p:cNvPr id="136" name="Group 135">
            <a:extLst>
              <a:ext uri="{FF2B5EF4-FFF2-40B4-BE49-F238E27FC236}">
                <a16:creationId xmlns:a16="http://schemas.microsoft.com/office/drawing/2014/main" id="{20660CD9-8030-1FCB-2855-8CE9FFD2AA57}"/>
              </a:ext>
            </a:extLst>
          </p:cNvPr>
          <p:cNvGrpSpPr/>
          <p:nvPr/>
        </p:nvGrpSpPr>
        <p:grpSpPr>
          <a:xfrm>
            <a:off x="2103120" y="5777828"/>
            <a:ext cx="1005840" cy="632342"/>
            <a:chOff x="2057400" y="5812553"/>
            <a:chExt cx="1005840" cy="632342"/>
          </a:xfrm>
        </p:grpSpPr>
        <p:pic>
          <p:nvPicPr>
            <p:cNvPr id="137" name="Picture 46" descr="Carbix - SOSV">
              <a:extLst>
                <a:ext uri="{FF2B5EF4-FFF2-40B4-BE49-F238E27FC236}">
                  <a16:creationId xmlns:a16="http://schemas.microsoft.com/office/drawing/2014/main" id="{4F48BA22-7087-0253-1421-1876F2D37FCA}"/>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060976" y="6007608"/>
              <a:ext cx="4530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8" descr="Solidia® – Making Sustainability Business As Usual℠">
              <a:extLst>
                <a:ext uri="{FF2B5EF4-FFF2-40B4-BE49-F238E27FC236}">
                  <a16:creationId xmlns:a16="http://schemas.microsoft.com/office/drawing/2014/main" id="{5086C5F1-AB0D-12E1-10FE-0DCC88C2064E}"/>
                </a:ext>
              </a:extLst>
            </p:cNvPr>
            <p:cNvPicPr>
              <a:picLocks noChangeAspect="1" noChangeArrowheads="1"/>
            </p:cNvPicPr>
            <p:nvPr/>
          </p:nvPicPr>
          <p:blipFill rotWithShape="1">
            <a:blip r:embed="rId45">
              <a:extLst>
                <a:ext uri="{28A0092B-C50C-407E-A947-70E740481C1C}">
                  <a14:useLocalDpi xmlns:a14="http://schemas.microsoft.com/office/drawing/2010/main" val="0"/>
                </a:ext>
              </a:extLst>
            </a:blip>
            <a:srcRect l="21964" t="21428" r="21883" b="20651"/>
            <a:stretch/>
          </p:blipFill>
          <p:spPr bwMode="auto">
            <a:xfrm>
              <a:off x="2544720" y="6007608"/>
              <a:ext cx="506574" cy="274320"/>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4" descr="Harsco Invests $3 Million Into Carbicrete - CarbiCrete">
              <a:extLst>
                <a:ext uri="{FF2B5EF4-FFF2-40B4-BE49-F238E27FC236}">
                  <a16:creationId xmlns:a16="http://schemas.microsoft.com/office/drawing/2014/main" id="{84E0CD65-99B3-CFC4-0FF3-0C1E584C5AD9}"/>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l="27551" r="26800"/>
            <a:stretch/>
          </p:blipFill>
          <p:spPr bwMode="auto">
            <a:xfrm>
              <a:off x="2057400" y="5812553"/>
              <a:ext cx="640080" cy="144893"/>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CarbonBuilt | Ultra-Low Carbon Concrete for Industrial Decarbonization">
              <a:extLst>
                <a:ext uri="{FF2B5EF4-FFF2-40B4-BE49-F238E27FC236}">
                  <a16:creationId xmlns:a16="http://schemas.microsoft.com/office/drawing/2014/main" id="{D9177D4E-232D-27C7-E4FE-FD646E5B78C8}"/>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057400" y="6327275"/>
              <a:ext cx="1005840" cy="1176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4" name="Group 143">
            <a:extLst>
              <a:ext uri="{FF2B5EF4-FFF2-40B4-BE49-F238E27FC236}">
                <a16:creationId xmlns:a16="http://schemas.microsoft.com/office/drawing/2014/main" id="{96E145E0-CB01-C3C4-6A5E-5F33ACBEDA88}"/>
              </a:ext>
            </a:extLst>
          </p:cNvPr>
          <p:cNvGrpSpPr/>
          <p:nvPr/>
        </p:nvGrpSpPr>
        <p:grpSpPr>
          <a:xfrm>
            <a:off x="2004812" y="1968430"/>
            <a:ext cx="4846320" cy="2743200"/>
            <a:chOff x="2004812" y="1968430"/>
            <a:chExt cx="4846320" cy="2743200"/>
          </a:xfrm>
        </p:grpSpPr>
        <p:sp>
          <p:nvSpPr>
            <p:cNvPr id="145" name="Rectangle 144">
              <a:extLst>
                <a:ext uri="{FF2B5EF4-FFF2-40B4-BE49-F238E27FC236}">
                  <a16:creationId xmlns:a16="http://schemas.microsoft.com/office/drawing/2014/main" id="{262FAA9F-1F75-44A6-3D33-B410BA8C2218}"/>
                </a:ext>
              </a:extLst>
            </p:cNvPr>
            <p:cNvSpPr/>
            <p:nvPr/>
          </p:nvSpPr>
          <p:spPr>
            <a:xfrm>
              <a:off x="2004812" y="1968430"/>
              <a:ext cx="4846320" cy="2743200"/>
            </a:xfrm>
            <a:prstGeom prst="rect">
              <a:avLst/>
            </a:prstGeom>
            <a:solidFill>
              <a:schemeClr val="bg1">
                <a:alpha val="75000"/>
              </a:schemeClr>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Picture 2" descr="Ecocem Global (@Ecocem) / Twitter">
              <a:extLst>
                <a:ext uri="{FF2B5EF4-FFF2-40B4-BE49-F238E27FC236}">
                  <a16:creationId xmlns:a16="http://schemas.microsoft.com/office/drawing/2014/main" id="{D323295D-90AF-2E71-C989-EE60532225E5}"/>
                </a:ext>
              </a:extLst>
            </p:cNvPr>
            <p:cNvPicPr>
              <a:picLocks noChangeAspect="1" noChangeArrowheads="1"/>
            </p:cNvPicPr>
            <p:nvPr/>
          </p:nvPicPr>
          <p:blipFill>
            <a:blip r:embed="rId48">
              <a:alphaModFix amt="39000"/>
              <a:extLst>
                <a:ext uri="{28A0092B-C50C-407E-A947-70E740481C1C}">
                  <a14:useLocalDpi xmlns:a14="http://schemas.microsoft.com/office/drawing/2010/main" val="0"/>
                </a:ext>
              </a:extLst>
            </a:blip>
            <a:srcRect/>
            <a:stretch>
              <a:fillRect/>
            </a:stretch>
          </p:blipFill>
          <p:spPr bwMode="auto">
            <a:xfrm>
              <a:off x="3289812" y="2202967"/>
              <a:ext cx="2286000" cy="2286000"/>
            </a:xfrm>
            <a:prstGeom prst="rect">
              <a:avLst/>
            </a:prstGeom>
            <a:noFill/>
            <a:extLst>
              <a:ext uri="{909E8E84-426E-40DD-AFC4-6F175D3DCCD1}">
                <a14:hiddenFill xmlns:a14="http://schemas.microsoft.com/office/drawing/2010/main">
                  <a:solidFill>
                    <a:srgbClr val="FFFFFF"/>
                  </a:solidFill>
                </a14:hiddenFill>
              </a:ext>
            </a:extLst>
          </p:spPr>
        </p:pic>
      </p:grpSp>
      <p:sp>
        <p:nvSpPr>
          <p:cNvPr id="147" name="TextBox 146">
            <a:extLst>
              <a:ext uri="{FF2B5EF4-FFF2-40B4-BE49-F238E27FC236}">
                <a16:creationId xmlns:a16="http://schemas.microsoft.com/office/drawing/2014/main" id="{A8EBE5B2-0721-CF2C-6AFB-25184E4206F8}"/>
              </a:ext>
            </a:extLst>
          </p:cNvPr>
          <p:cNvSpPr txBox="1"/>
          <p:nvPr/>
        </p:nvSpPr>
        <p:spPr>
          <a:xfrm>
            <a:off x="3295749" y="1976955"/>
            <a:ext cx="3566160" cy="2743200"/>
          </a:xfrm>
          <a:prstGeom prst="rect">
            <a:avLst/>
          </a:prstGeom>
          <a:solidFill>
            <a:srgbClr val="00B0F0">
              <a:alpha val="30000"/>
            </a:srgbClr>
          </a:solidFill>
          <a:ln w="25400">
            <a:solidFill>
              <a:srgbClr val="00B0F0"/>
            </a:solidFill>
          </a:ln>
        </p:spPr>
        <p:txBody>
          <a:bodyPr wrap="square" rtlCol="0" anchor="ctr" anchorCtr="1">
            <a:noAutofit/>
          </a:bodyPr>
          <a:lstStyle/>
          <a:p>
            <a:pPr algn="ctr"/>
            <a:endParaRPr lang="en-US" b="1" dirty="0">
              <a:solidFill>
                <a:srgbClr val="00B0F0"/>
              </a:solidFill>
            </a:endParaRPr>
          </a:p>
          <a:p>
            <a:pPr algn="ctr"/>
            <a:endParaRPr lang="en-US" b="1" dirty="0">
              <a:solidFill>
                <a:srgbClr val="00B0F0"/>
              </a:solidFill>
            </a:endParaRPr>
          </a:p>
          <a:p>
            <a:pPr algn="ctr">
              <a:spcBef>
                <a:spcPts val="600"/>
              </a:spcBef>
            </a:pPr>
            <a:r>
              <a:rPr lang="en-US" sz="2800" b="1" dirty="0">
                <a:solidFill>
                  <a:schemeClr val="bg1"/>
                </a:solidFill>
                <a:effectLst>
                  <a:outerShdw blurRad="50800" dist="50800" dir="5400000" algn="ctr" rotWithShape="0">
                    <a:schemeClr val="tx1"/>
                  </a:outerShdw>
                </a:effectLst>
              </a:rPr>
              <a:t>Ecocem ACT </a:t>
            </a:r>
          </a:p>
          <a:p>
            <a:pPr algn="ctr">
              <a:spcBef>
                <a:spcPts val="600"/>
              </a:spcBef>
            </a:pPr>
            <a:r>
              <a:rPr lang="en-US" b="1" dirty="0">
                <a:solidFill>
                  <a:schemeClr val="bg1"/>
                </a:solidFill>
                <a:effectLst>
                  <a:outerShdw blurRad="50800" dist="50800" dir="5400000" algn="ctr" rotWithShape="0">
                    <a:schemeClr val="tx1"/>
                  </a:outerShdw>
                </a:effectLst>
              </a:rPr>
              <a:t>40-70%</a:t>
            </a:r>
          </a:p>
          <a:p>
            <a:pPr algn="ctr"/>
            <a:r>
              <a:rPr lang="en-US" b="1" dirty="0">
                <a:solidFill>
                  <a:schemeClr val="bg1"/>
                </a:solidFill>
                <a:effectLst>
                  <a:outerShdw blurRad="50800" dist="50800" dir="5400000" algn="ctr" rotWithShape="0">
                    <a:schemeClr val="tx1"/>
                  </a:outerShdw>
                </a:effectLst>
              </a:rPr>
              <a:t>Near to Mid-Term</a:t>
            </a:r>
          </a:p>
          <a:p>
            <a:pPr algn="ctr"/>
            <a:endParaRPr lang="en-US" b="1" dirty="0">
              <a:solidFill>
                <a:srgbClr val="00B0F0"/>
              </a:solidFill>
            </a:endParaRPr>
          </a:p>
          <a:p>
            <a:pPr algn="ctr"/>
            <a:endParaRPr lang="en-US" b="1" dirty="0">
              <a:solidFill>
                <a:srgbClr val="00B0F0"/>
              </a:solidFill>
            </a:endParaRPr>
          </a:p>
        </p:txBody>
      </p:sp>
      <p:sp>
        <p:nvSpPr>
          <p:cNvPr id="148" name="TextBox 147">
            <a:extLst>
              <a:ext uri="{FF2B5EF4-FFF2-40B4-BE49-F238E27FC236}">
                <a16:creationId xmlns:a16="http://schemas.microsoft.com/office/drawing/2014/main" id="{6015639D-1080-37F4-3BDC-1AEE9397666F}"/>
              </a:ext>
            </a:extLst>
          </p:cNvPr>
          <p:cNvSpPr txBox="1">
            <a:spLocks/>
          </p:cNvSpPr>
          <p:nvPr/>
        </p:nvSpPr>
        <p:spPr>
          <a:xfrm>
            <a:off x="2011680" y="1965960"/>
            <a:ext cx="1280160" cy="2743200"/>
          </a:xfrm>
          <a:prstGeom prst="rect">
            <a:avLst/>
          </a:prstGeom>
          <a:noFill/>
        </p:spPr>
        <p:txBody>
          <a:bodyPr wrap="square" tIns="91440">
            <a:noAutofit/>
          </a:bodyPr>
          <a:lstStyle/>
          <a:p>
            <a:pPr algn="ctr">
              <a:spcBef>
                <a:spcPts val="600"/>
              </a:spcBef>
            </a:pPr>
            <a:r>
              <a:rPr lang="en-US" sz="1400" b="1" dirty="0">
                <a:solidFill>
                  <a:schemeClr val="tx1">
                    <a:lumMod val="50000"/>
                    <a:lumOff val="50000"/>
                  </a:schemeClr>
                </a:solidFill>
                <a:effectLst>
                  <a:outerShdw blurRad="50800" dist="50800" dir="5400000" algn="ctr" rotWithShape="0">
                    <a:srgbClr val="00B0F0"/>
                  </a:outerShdw>
                </a:effectLst>
              </a:rPr>
              <a:t>Other Ecocem cements, e.g. AAC, SSC</a:t>
            </a:r>
          </a:p>
          <a:p>
            <a:pPr algn="ctr">
              <a:spcBef>
                <a:spcPts val="600"/>
              </a:spcBef>
            </a:pPr>
            <a:endParaRPr lang="en-US" sz="1400" b="1" dirty="0">
              <a:solidFill>
                <a:schemeClr val="tx1">
                  <a:lumMod val="50000"/>
                  <a:lumOff val="50000"/>
                </a:schemeClr>
              </a:solidFill>
              <a:effectLst>
                <a:outerShdw blurRad="50800" dist="50800" dir="5400000" algn="ctr" rotWithShape="0">
                  <a:srgbClr val="00B0F0"/>
                </a:outerShdw>
              </a:effectLst>
            </a:endParaRPr>
          </a:p>
          <a:p>
            <a:pPr algn="ctr">
              <a:spcBef>
                <a:spcPts val="600"/>
              </a:spcBef>
            </a:pPr>
            <a:endParaRPr lang="en-US" sz="1400" b="1" dirty="0">
              <a:solidFill>
                <a:schemeClr val="tx1">
                  <a:lumMod val="50000"/>
                  <a:lumOff val="50000"/>
                </a:schemeClr>
              </a:solidFill>
              <a:effectLst>
                <a:outerShdw blurRad="50800" dist="50800" dir="5400000" algn="ctr" rotWithShape="0">
                  <a:srgbClr val="00B0F0"/>
                </a:outerShdw>
              </a:effectLst>
            </a:endParaRPr>
          </a:p>
          <a:p>
            <a:pPr algn="ctr">
              <a:spcBef>
                <a:spcPts val="600"/>
              </a:spcBef>
            </a:pPr>
            <a:r>
              <a:rPr lang="en-US" sz="1400" b="1" dirty="0">
                <a:solidFill>
                  <a:schemeClr val="tx1">
                    <a:lumMod val="50000"/>
                    <a:lumOff val="50000"/>
                  </a:schemeClr>
                </a:solidFill>
                <a:effectLst>
                  <a:outerShdw blurRad="50800" dist="50800" dir="5400000" algn="ctr" rotWithShape="0">
                    <a:srgbClr val="00B0F0"/>
                  </a:outerShdw>
                </a:effectLst>
              </a:rPr>
              <a:t>Other Ecocem materials, e.g. BOF, EAF slags</a:t>
            </a:r>
          </a:p>
        </p:txBody>
      </p:sp>
      <p:sp>
        <p:nvSpPr>
          <p:cNvPr id="149" name="TextBox 148">
            <a:extLst>
              <a:ext uri="{FF2B5EF4-FFF2-40B4-BE49-F238E27FC236}">
                <a16:creationId xmlns:a16="http://schemas.microsoft.com/office/drawing/2014/main" id="{80882F35-2262-4AFC-96EC-6CFEF2529321}"/>
              </a:ext>
            </a:extLst>
          </p:cNvPr>
          <p:cNvSpPr txBox="1"/>
          <p:nvPr/>
        </p:nvSpPr>
        <p:spPr>
          <a:xfrm>
            <a:off x="650713" y="4844184"/>
            <a:ext cx="2560320" cy="731520"/>
          </a:xfrm>
          <a:prstGeom prst="rect">
            <a:avLst/>
          </a:prstGeom>
          <a:solidFill>
            <a:schemeClr val="bg1">
              <a:alpha val="85000"/>
            </a:schemeClr>
          </a:solidFill>
          <a:ln w="25400">
            <a:solidFill>
              <a:srgbClr val="00B0F0"/>
            </a:solidFill>
          </a:ln>
        </p:spPr>
        <p:txBody>
          <a:bodyPr wrap="square" tIns="182880" rtlCol="0" anchor="ctr" anchorCtr="1">
            <a:noAutofit/>
          </a:bodyPr>
          <a:lstStyle/>
          <a:p>
            <a:pPr algn="ctr">
              <a:spcBef>
                <a:spcPts val="600"/>
              </a:spcBef>
            </a:pPr>
            <a:r>
              <a:rPr lang="en-US" sz="1400" b="1" dirty="0">
                <a:solidFill>
                  <a:srgbClr val="00B0F0"/>
                </a:solidFill>
                <a:effectLst>
                  <a:outerShdw blurRad="50800" dist="50800" dir="5400000" algn="ctr" rotWithShape="0">
                    <a:schemeClr val="tx1"/>
                  </a:outerShdw>
                </a:effectLst>
              </a:rPr>
              <a:t>&lt;20%</a:t>
            </a:r>
          </a:p>
          <a:p>
            <a:pPr algn="ctr"/>
            <a:r>
              <a:rPr lang="en-US" sz="1400" b="1" dirty="0">
                <a:solidFill>
                  <a:srgbClr val="00B0F0"/>
                </a:solidFill>
                <a:effectLst>
                  <a:outerShdw blurRad="50800" dist="50800" dir="5400000" algn="ctr" rotWithShape="0">
                    <a:schemeClr val="tx1"/>
                  </a:outerShdw>
                </a:effectLst>
              </a:rPr>
              <a:t>Long-Term</a:t>
            </a:r>
          </a:p>
          <a:p>
            <a:pPr algn="ctr"/>
            <a:r>
              <a:rPr lang="en-US" sz="1400" b="1" dirty="0">
                <a:solidFill>
                  <a:srgbClr val="00B0F0"/>
                </a:solidFill>
              </a:rPr>
              <a:t>w/Ecocem ACT</a:t>
            </a:r>
          </a:p>
          <a:p>
            <a:pPr algn="ctr"/>
            <a:endParaRPr lang="en-US" sz="1400" b="1" dirty="0">
              <a:solidFill>
                <a:srgbClr val="00B0F0"/>
              </a:solidFill>
            </a:endParaRPr>
          </a:p>
        </p:txBody>
      </p:sp>
      <p:sp>
        <p:nvSpPr>
          <p:cNvPr id="2" name="Rectangle 1">
            <a:extLst>
              <a:ext uri="{FF2B5EF4-FFF2-40B4-BE49-F238E27FC236}">
                <a16:creationId xmlns:a16="http://schemas.microsoft.com/office/drawing/2014/main" id="{9D290FF4-4CA4-E19F-DD65-8E4C3132617F}"/>
              </a:ext>
            </a:extLst>
          </p:cNvPr>
          <p:cNvSpPr/>
          <p:nvPr/>
        </p:nvSpPr>
        <p:spPr>
          <a:xfrm>
            <a:off x="640080" y="5715000"/>
            <a:ext cx="9897728" cy="73152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10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p:cTn id="7" dur="500" fill="hold"/>
                                        <p:tgtEl>
                                          <p:spTgt spid="144"/>
                                        </p:tgtEl>
                                        <p:attrNameLst>
                                          <p:attrName>ppt_w</p:attrName>
                                        </p:attrNameLst>
                                      </p:cBhvr>
                                      <p:tavLst>
                                        <p:tav tm="0">
                                          <p:val>
                                            <p:fltVal val="0"/>
                                          </p:val>
                                        </p:tav>
                                        <p:tav tm="100000">
                                          <p:val>
                                            <p:strVal val="#ppt_w"/>
                                          </p:val>
                                        </p:tav>
                                      </p:tavLst>
                                    </p:anim>
                                    <p:anim calcmode="lin" valueType="num">
                                      <p:cBhvr>
                                        <p:cTn id="8" dur="500" fill="hold"/>
                                        <p:tgtEl>
                                          <p:spTgt spid="144"/>
                                        </p:tgtEl>
                                        <p:attrNameLst>
                                          <p:attrName>ppt_h</p:attrName>
                                        </p:attrNameLst>
                                      </p:cBhvr>
                                      <p:tavLst>
                                        <p:tav tm="0">
                                          <p:val>
                                            <p:fltVal val="0"/>
                                          </p:val>
                                        </p:tav>
                                        <p:tav tm="100000">
                                          <p:val>
                                            <p:strVal val="#ppt_h"/>
                                          </p:val>
                                        </p:tav>
                                      </p:tavLst>
                                    </p:anim>
                                    <p:animEffect transition="in" filter="fade">
                                      <p:cBhvr>
                                        <p:cTn id="9" dur="500"/>
                                        <p:tgtEl>
                                          <p:spTgt spid="14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47"/>
                                        </p:tgtEl>
                                        <p:attrNameLst>
                                          <p:attrName>style.visibility</p:attrName>
                                        </p:attrNameLst>
                                      </p:cBhvr>
                                      <p:to>
                                        <p:strVal val="visible"/>
                                      </p:to>
                                    </p:set>
                                    <p:animEffect transition="in" filter="dissolve">
                                      <p:cBhvr>
                                        <p:cTn id="14" dur="500"/>
                                        <p:tgtEl>
                                          <p:spTgt spid="14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48"/>
                                        </p:tgtEl>
                                        <p:attrNameLst>
                                          <p:attrName>style.visibility</p:attrName>
                                        </p:attrNameLst>
                                      </p:cBhvr>
                                      <p:to>
                                        <p:strVal val="visible"/>
                                      </p:to>
                                    </p:set>
                                    <p:animEffect transition="in" filter="dissolve">
                                      <p:cBhvr>
                                        <p:cTn id="19" dur="500"/>
                                        <p:tgtEl>
                                          <p:spTgt spid="14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9"/>
                                        </p:tgtEl>
                                        <p:attrNameLst>
                                          <p:attrName>style.visibility</p:attrName>
                                        </p:attrNameLst>
                                      </p:cBhvr>
                                      <p:to>
                                        <p:strVal val="visible"/>
                                      </p:to>
                                    </p:set>
                                    <p:animEffect transition="in" filter="dissolve">
                                      <p:cBhvr>
                                        <p:cTn id="24" dur="500"/>
                                        <p:tgtEl>
                                          <p:spTgt spid="14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dissolve">
                                      <p:cBhvr>
                                        <p:cTn id="2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p:bldP spid="149"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id="{0E093028-5305-BCEC-E9FB-8E2BE5B95EF1}"/>
              </a:ext>
            </a:extLst>
          </p:cNvPr>
          <p:cNvGrpSpPr/>
          <p:nvPr/>
        </p:nvGrpSpPr>
        <p:grpSpPr>
          <a:xfrm>
            <a:off x="619843" y="962339"/>
            <a:ext cx="11587405" cy="5484181"/>
            <a:chOff x="619843" y="962339"/>
            <a:chExt cx="11587405" cy="5484181"/>
          </a:xfrm>
        </p:grpSpPr>
        <p:sp>
          <p:nvSpPr>
            <p:cNvPr id="2" name="Rectangle 1">
              <a:extLst>
                <a:ext uri="{FF2B5EF4-FFF2-40B4-BE49-F238E27FC236}">
                  <a16:creationId xmlns:a16="http://schemas.microsoft.com/office/drawing/2014/main" id="{AF5EC78E-8923-1D73-469C-60DB9CFDE445}"/>
                </a:ext>
              </a:extLst>
            </p:cNvPr>
            <p:cNvSpPr/>
            <p:nvPr/>
          </p:nvSpPr>
          <p:spPr>
            <a:xfrm>
              <a:off x="640080" y="4846320"/>
              <a:ext cx="9875520" cy="73152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endParaRPr lang="en-IE" sz="1400" b="1" dirty="0">
                <a:solidFill>
                  <a:schemeClr val="accent6">
                    <a:lumMod val="50000"/>
                  </a:schemeClr>
                </a:solidFill>
              </a:endParaRPr>
            </a:p>
          </p:txBody>
        </p:sp>
        <p:sp>
          <p:nvSpPr>
            <p:cNvPr id="3" name="TextBox 2">
              <a:extLst>
                <a:ext uri="{FF2B5EF4-FFF2-40B4-BE49-F238E27FC236}">
                  <a16:creationId xmlns:a16="http://schemas.microsoft.com/office/drawing/2014/main" id="{93F005D3-BFC8-EBA7-98DD-EBE67B8F7854}"/>
                </a:ext>
              </a:extLst>
            </p:cNvPr>
            <p:cNvSpPr txBox="1"/>
            <p:nvPr/>
          </p:nvSpPr>
          <p:spPr>
            <a:xfrm>
              <a:off x="621944" y="4862461"/>
              <a:ext cx="742950" cy="307777"/>
            </a:xfrm>
            <a:prstGeom prst="rect">
              <a:avLst/>
            </a:prstGeom>
            <a:noFill/>
          </p:spPr>
          <p:txBody>
            <a:bodyPr wrap="square" rtlCol="0">
              <a:spAutoFit/>
            </a:bodyPr>
            <a:lstStyle/>
            <a:p>
              <a:r>
                <a:rPr lang="en-US" sz="1400" b="1" dirty="0">
                  <a:solidFill>
                    <a:schemeClr val="accent6">
                      <a:lumMod val="75000"/>
                    </a:schemeClr>
                  </a:solidFill>
                </a:rPr>
                <a:t>CCS</a:t>
              </a:r>
            </a:p>
          </p:txBody>
        </p:sp>
        <p:sp>
          <p:nvSpPr>
            <p:cNvPr id="4" name="Rectangle 3">
              <a:extLst>
                <a:ext uri="{FF2B5EF4-FFF2-40B4-BE49-F238E27FC236}">
                  <a16:creationId xmlns:a16="http://schemas.microsoft.com/office/drawing/2014/main" id="{573941A0-699A-9F71-C848-662F7EAE79D5}"/>
                </a:ext>
              </a:extLst>
            </p:cNvPr>
            <p:cNvSpPr/>
            <p:nvPr/>
          </p:nvSpPr>
          <p:spPr>
            <a:xfrm>
              <a:off x="2011680" y="3141081"/>
              <a:ext cx="1143000" cy="155448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137160" rtlCol="0" anchor="ctr" anchorCtr="1"/>
            <a:lstStyle/>
            <a:p>
              <a:pPr algn="ctr"/>
              <a:r>
                <a:rPr lang="en-IE" sz="1400" b="1" dirty="0">
                  <a:solidFill>
                    <a:schemeClr val="accent6">
                      <a:lumMod val="50000"/>
                    </a:schemeClr>
                  </a:solidFill>
                </a:rPr>
                <a:t>Non-carbonate raw materials</a:t>
              </a:r>
            </a:p>
          </p:txBody>
        </p:sp>
        <p:sp>
          <p:nvSpPr>
            <p:cNvPr id="5" name="Rectangle 4">
              <a:extLst>
                <a:ext uri="{FF2B5EF4-FFF2-40B4-BE49-F238E27FC236}">
                  <a16:creationId xmlns:a16="http://schemas.microsoft.com/office/drawing/2014/main" id="{C7DA6970-110B-89E3-9598-AADE30536BF4}"/>
                </a:ext>
              </a:extLst>
            </p:cNvPr>
            <p:cNvSpPr/>
            <p:nvPr/>
          </p:nvSpPr>
          <p:spPr>
            <a:xfrm>
              <a:off x="640084" y="1952377"/>
              <a:ext cx="1143000" cy="100584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200" b="1" dirty="0">
                  <a:solidFill>
                    <a:schemeClr val="accent6">
                      <a:lumMod val="50000"/>
                    </a:schemeClr>
                  </a:solidFill>
                </a:rPr>
                <a:t>Alt. fuels, </a:t>
              </a:r>
            </a:p>
            <a:p>
              <a:pPr algn="ctr"/>
              <a:r>
                <a:rPr lang="en-IE" sz="1200" b="1" dirty="0">
                  <a:solidFill>
                    <a:schemeClr val="accent6">
                      <a:lumMod val="50000"/>
                    </a:schemeClr>
                  </a:solidFill>
                </a:rPr>
                <a:t>waste heat recovery</a:t>
              </a:r>
            </a:p>
          </p:txBody>
        </p:sp>
        <p:sp>
          <p:nvSpPr>
            <p:cNvPr id="6" name="Rectangle 5">
              <a:extLst>
                <a:ext uri="{FF2B5EF4-FFF2-40B4-BE49-F238E27FC236}">
                  <a16:creationId xmlns:a16="http://schemas.microsoft.com/office/drawing/2014/main" id="{5DCD326F-85D0-ECFA-4FED-CDC421CBA023}"/>
                </a:ext>
              </a:extLst>
            </p:cNvPr>
            <p:cNvSpPr/>
            <p:nvPr/>
          </p:nvSpPr>
          <p:spPr>
            <a:xfrm>
              <a:off x="7040884" y="1952377"/>
              <a:ext cx="164592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200" b="1" dirty="0">
                  <a:solidFill>
                    <a:schemeClr val="accent6">
                      <a:lumMod val="50000"/>
                    </a:schemeClr>
                  </a:solidFill>
                </a:rPr>
                <a:t>UHPC, high performance concrete</a:t>
              </a:r>
            </a:p>
          </p:txBody>
        </p:sp>
        <p:sp>
          <p:nvSpPr>
            <p:cNvPr id="7" name="Rectangle 6">
              <a:extLst>
                <a:ext uri="{FF2B5EF4-FFF2-40B4-BE49-F238E27FC236}">
                  <a16:creationId xmlns:a16="http://schemas.microsoft.com/office/drawing/2014/main" id="{84E11B88-EFB5-C80E-0B8F-F27A6F2F7D56}"/>
                </a:ext>
              </a:extLst>
            </p:cNvPr>
            <p:cNvSpPr/>
            <p:nvPr/>
          </p:nvSpPr>
          <p:spPr>
            <a:xfrm>
              <a:off x="8869684" y="1952377"/>
              <a:ext cx="164592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45720" rtlCol="0" anchor="t"/>
            <a:lstStyle/>
            <a:p>
              <a:pPr algn="ctr"/>
              <a:r>
                <a:rPr lang="en-IE" sz="1200" b="1" dirty="0">
                  <a:solidFill>
                    <a:schemeClr val="accent6">
                      <a:lumMod val="50000"/>
                    </a:schemeClr>
                  </a:solidFill>
                </a:rPr>
                <a:t>Extend life cycle, recycled raw materials</a:t>
              </a:r>
            </a:p>
            <a:p>
              <a:pPr marL="285750" indent="-285750" algn="ctr">
                <a:buFontTx/>
                <a:buChar char="-"/>
              </a:pPr>
              <a:endParaRPr lang="en-IE" sz="1400" dirty="0">
                <a:solidFill>
                  <a:schemeClr val="accent6">
                    <a:lumMod val="50000"/>
                  </a:schemeClr>
                </a:solidFill>
              </a:endParaRPr>
            </a:p>
            <a:p>
              <a:pPr marL="285750" indent="-285750" algn="ctr">
                <a:buFontTx/>
                <a:buChar char="-"/>
              </a:pPr>
              <a:endParaRPr lang="en-IE" sz="1400" dirty="0">
                <a:solidFill>
                  <a:schemeClr val="accent6">
                    <a:lumMod val="50000"/>
                  </a:schemeClr>
                </a:solidFill>
              </a:endParaRPr>
            </a:p>
          </p:txBody>
        </p:sp>
        <p:sp>
          <p:nvSpPr>
            <p:cNvPr id="8" name="Rectangle 7">
              <a:extLst>
                <a:ext uri="{FF2B5EF4-FFF2-40B4-BE49-F238E27FC236}">
                  <a16:creationId xmlns:a16="http://schemas.microsoft.com/office/drawing/2014/main" id="{F814FDB2-CB07-4E39-A016-170E0BA5407C}"/>
                </a:ext>
              </a:extLst>
            </p:cNvPr>
            <p:cNvSpPr/>
            <p:nvPr/>
          </p:nvSpPr>
          <p:spPr>
            <a:xfrm>
              <a:off x="3383284" y="1952377"/>
              <a:ext cx="109728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400" b="1" dirty="0">
                  <a:solidFill>
                    <a:schemeClr val="accent6">
                      <a:lumMod val="50000"/>
                    </a:schemeClr>
                  </a:solidFill>
                </a:rPr>
                <a:t>SCMs</a:t>
              </a:r>
            </a:p>
          </p:txBody>
        </p:sp>
        <p:sp>
          <p:nvSpPr>
            <p:cNvPr id="9" name="Rectangle 8">
              <a:extLst>
                <a:ext uri="{FF2B5EF4-FFF2-40B4-BE49-F238E27FC236}">
                  <a16:creationId xmlns:a16="http://schemas.microsoft.com/office/drawing/2014/main" id="{8F91974B-BF3A-5AE4-B637-29A9CCCE6604}"/>
                </a:ext>
              </a:extLst>
            </p:cNvPr>
            <p:cNvSpPr/>
            <p:nvPr/>
          </p:nvSpPr>
          <p:spPr>
            <a:xfrm>
              <a:off x="5943600" y="1952377"/>
              <a:ext cx="91440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t"/>
            <a:lstStyle/>
            <a:p>
              <a:pPr algn="ctr"/>
              <a:r>
                <a:rPr lang="en-IE" sz="1200" b="1" dirty="0">
                  <a:solidFill>
                    <a:schemeClr val="accent6">
                      <a:lumMod val="50000"/>
                    </a:schemeClr>
                  </a:solidFill>
                </a:rPr>
                <a:t>Optimized</a:t>
              </a:r>
            </a:p>
            <a:p>
              <a:pPr algn="ctr"/>
              <a:r>
                <a:rPr lang="en-IE" sz="1200" b="1" dirty="0">
                  <a:solidFill>
                    <a:schemeClr val="accent6">
                      <a:lumMod val="50000"/>
                    </a:schemeClr>
                  </a:solidFill>
                </a:rPr>
                <a:t>concrete</a:t>
              </a:r>
            </a:p>
            <a:p>
              <a:pPr algn="ctr"/>
              <a:r>
                <a:rPr lang="en-IE" sz="1200" b="1" dirty="0">
                  <a:solidFill>
                    <a:schemeClr val="accent6">
                      <a:lumMod val="50000"/>
                    </a:schemeClr>
                  </a:solidFill>
                </a:rPr>
                <a:t>mix design</a:t>
              </a:r>
            </a:p>
          </p:txBody>
        </p:sp>
        <p:sp>
          <p:nvSpPr>
            <p:cNvPr id="10" name="Rectangle 9">
              <a:extLst>
                <a:ext uri="{FF2B5EF4-FFF2-40B4-BE49-F238E27FC236}">
                  <a16:creationId xmlns:a16="http://schemas.microsoft.com/office/drawing/2014/main" id="{5A142CA0-CD00-B691-90C7-A2F5832CABBA}"/>
                </a:ext>
              </a:extLst>
            </p:cNvPr>
            <p:cNvSpPr/>
            <p:nvPr/>
          </p:nvSpPr>
          <p:spPr>
            <a:xfrm>
              <a:off x="2011684" y="1952377"/>
              <a:ext cx="1143000" cy="100584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200" b="1" dirty="0">
                  <a:solidFill>
                    <a:schemeClr val="accent6">
                      <a:lumMod val="50000"/>
                    </a:schemeClr>
                  </a:solidFill>
                </a:rPr>
                <a:t>Alternative cements</a:t>
              </a:r>
            </a:p>
          </p:txBody>
        </p:sp>
        <p:sp>
          <p:nvSpPr>
            <p:cNvPr id="11" name="Rectangle 10">
              <a:extLst>
                <a:ext uri="{FF2B5EF4-FFF2-40B4-BE49-F238E27FC236}">
                  <a16:creationId xmlns:a16="http://schemas.microsoft.com/office/drawing/2014/main" id="{3EBA4472-DB9A-CE0E-5251-D4F4BCE82B4D}"/>
                </a:ext>
              </a:extLst>
            </p:cNvPr>
            <p:cNvSpPr/>
            <p:nvPr/>
          </p:nvSpPr>
          <p:spPr>
            <a:xfrm>
              <a:off x="640083" y="3141081"/>
              <a:ext cx="1143000" cy="173736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0" rtlCol="0" anchor="ctr" anchorCtr="1"/>
            <a:lstStyle/>
            <a:p>
              <a:pPr algn="ctr"/>
              <a:r>
                <a:rPr lang="en-IE" sz="1400" b="1" dirty="0">
                  <a:solidFill>
                    <a:schemeClr val="accent6">
                      <a:lumMod val="50000"/>
                    </a:schemeClr>
                  </a:solidFill>
                </a:rPr>
                <a:t>Separate calcination to facilitate CO</a:t>
              </a:r>
              <a:r>
                <a:rPr lang="en-IE" sz="1400" b="1" baseline="-25000" dirty="0">
                  <a:solidFill>
                    <a:schemeClr val="accent6">
                      <a:lumMod val="50000"/>
                    </a:schemeClr>
                  </a:solidFill>
                </a:rPr>
                <a:t>2</a:t>
              </a:r>
              <a:r>
                <a:rPr lang="en-IE" sz="1400" b="1" dirty="0">
                  <a:solidFill>
                    <a:schemeClr val="accent6">
                      <a:lumMod val="50000"/>
                    </a:schemeClr>
                  </a:solidFill>
                </a:rPr>
                <a:t> capture</a:t>
              </a:r>
            </a:p>
          </p:txBody>
        </p:sp>
        <p:sp>
          <p:nvSpPr>
            <p:cNvPr id="12" name="Rectangle 11">
              <a:extLst>
                <a:ext uri="{FF2B5EF4-FFF2-40B4-BE49-F238E27FC236}">
                  <a16:creationId xmlns:a16="http://schemas.microsoft.com/office/drawing/2014/main" id="{B3BE5AA9-8905-D9CD-E3EC-7FC65D748BD0}"/>
                </a:ext>
              </a:extLst>
            </p:cNvPr>
            <p:cNvSpPr/>
            <p:nvPr/>
          </p:nvSpPr>
          <p:spPr>
            <a:xfrm>
              <a:off x="640084" y="1037977"/>
              <a:ext cx="251460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CO</a:t>
              </a:r>
              <a:r>
                <a:rPr lang="en-IE" sz="1400" b="1" baseline="-25000" dirty="0"/>
                <a:t>2</a:t>
              </a:r>
              <a:r>
                <a:rPr lang="en-IE" sz="1400" b="1" dirty="0"/>
                <a:t> from clinker</a:t>
              </a:r>
            </a:p>
          </p:txBody>
        </p:sp>
        <p:sp>
          <p:nvSpPr>
            <p:cNvPr id="13" name="Rectangle 12">
              <a:extLst>
                <a:ext uri="{FF2B5EF4-FFF2-40B4-BE49-F238E27FC236}">
                  <a16:creationId xmlns:a16="http://schemas.microsoft.com/office/drawing/2014/main" id="{89CB37E4-EB26-A4E9-650E-2ED39E645953}"/>
                </a:ext>
              </a:extLst>
            </p:cNvPr>
            <p:cNvSpPr/>
            <p:nvPr/>
          </p:nvSpPr>
          <p:spPr>
            <a:xfrm>
              <a:off x="70408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concrete in functional units</a:t>
              </a:r>
            </a:p>
          </p:txBody>
        </p:sp>
        <p:sp>
          <p:nvSpPr>
            <p:cNvPr id="14" name="Rectangle 13">
              <a:extLst>
                <a:ext uri="{FF2B5EF4-FFF2-40B4-BE49-F238E27FC236}">
                  <a16:creationId xmlns:a16="http://schemas.microsoft.com/office/drawing/2014/main" id="{47899EEA-7FE8-4942-AACA-B3DA5258CDFA}"/>
                </a:ext>
              </a:extLst>
            </p:cNvPr>
            <p:cNvSpPr/>
            <p:nvPr/>
          </p:nvSpPr>
          <p:spPr>
            <a:xfrm>
              <a:off x="88696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Extend life cycle, recycle</a:t>
              </a:r>
            </a:p>
          </p:txBody>
        </p:sp>
        <p:sp>
          <p:nvSpPr>
            <p:cNvPr id="15" name="Rectangle 14">
              <a:extLst>
                <a:ext uri="{FF2B5EF4-FFF2-40B4-BE49-F238E27FC236}">
                  <a16:creationId xmlns:a16="http://schemas.microsoft.com/office/drawing/2014/main" id="{B4C4B7F4-21EE-64B5-900A-5A152E99EF92}"/>
                </a:ext>
              </a:extLst>
            </p:cNvPr>
            <p:cNvSpPr/>
            <p:nvPr/>
          </p:nvSpPr>
          <p:spPr>
            <a:xfrm>
              <a:off x="33832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clinker content in cement</a:t>
              </a:r>
            </a:p>
          </p:txBody>
        </p:sp>
        <p:sp>
          <p:nvSpPr>
            <p:cNvPr id="16" name="Rectangle 15">
              <a:extLst>
                <a:ext uri="{FF2B5EF4-FFF2-40B4-BE49-F238E27FC236}">
                  <a16:creationId xmlns:a16="http://schemas.microsoft.com/office/drawing/2014/main" id="{73971956-9D52-19F0-0189-72D499286536}"/>
                </a:ext>
              </a:extLst>
            </p:cNvPr>
            <p:cNvSpPr/>
            <p:nvPr/>
          </p:nvSpPr>
          <p:spPr>
            <a:xfrm>
              <a:off x="5212084" y="1037977"/>
              <a:ext cx="1645920" cy="7315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400" b="1" dirty="0"/>
                <a:t>Reduce cement content in concrete </a:t>
              </a:r>
            </a:p>
          </p:txBody>
        </p:sp>
        <p:sp>
          <p:nvSpPr>
            <p:cNvPr id="17" name="TextBox 16">
              <a:extLst>
                <a:ext uri="{FF2B5EF4-FFF2-40B4-BE49-F238E27FC236}">
                  <a16:creationId xmlns:a16="http://schemas.microsoft.com/office/drawing/2014/main" id="{3460645A-9F3F-7184-73AE-7B77C2E6D2D5}"/>
                </a:ext>
              </a:extLst>
            </p:cNvPr>
            <p:cNvSpPr txBox="1"/>
            <p:nvPr/>
          </p:nvSpPr>
          <p:spPr>
            <a:xfrm>
              <a:off x="3177114" y="1270051"/>
              <a:ext cx="182880" cy="338554"/>
            </a:xfrm>
            <a:prstGeom prst="rect">
              <a:avLst/>
            </a:prstGeom>
            <a:noFill/>
          </p:spPr>
          <p:txBody>
            <a:bodyPr wrap="square" rtlCol="0">
              <a:spAutoFit/>
            </a:bodyPr>
            <a:lstStyle/>
            <a:p>
              <a:pPr algn="ctr"/>
              <a:r>
                <a:rPr lang="en-US" sz="1600" b="1" dirty="0"/>
                <a:t>X</a:t>
              </a:r>
            </a:p>
          </p:txBody>
        </p:sp>
        <p:sp>
          <p:nvSpPr>
            <p:cNvPr id="18" name="TextBox 17">
              <a:extLst>
                <a:ext uri="{FF2B5EF4-FFF2-40B4-BE49-F238E27FC236}">
                  <a16:creationId xmlns:a16="http://schemas.microsoft.com/office/drawing/2014/main" id="{EDA5FB2F-7401-5FFE-C729-703379C840F7}"/>
                </a:ext>
              </a:extLst>
            </p:cNvPr>
            <p:cNvSpPr txBox="1"/>
            <p:nvPr/>
          </p:nvSpPr>
          <p:spPr>
            <a:xfrm>
              <a:off x="8698233" y="1270051"/>
              <a:ext cx="182880" cy="338554"/>
            </a:xfrm>
            <a:prstGeom prst="rect">
              <a:avLst/>
            </a:prstGeom>
            <a:noFill/>
          </p:spPr>
          <p:txBody>
            <a:bodyPr wrap="square" rtlCol="0">
              <a:spAutoFit/>
            </a:bodyPr>
            <a:lstStyle/>
            <a:p>
              <a:pPr algn="ctr"/>
              <a:r>
                <a:rPr lang="en-US" sz="1600" b="1" dirty="0"/>
                <a:t>X</a:t>
              </a:r>
            </a:p>
          </p:txBody>
        </p:sp>
        <p:sp>
          <p:nvSpPr>
            <p:cNvPr id="19" name="TextBox 18">
              <a:extLst>
                <a:ext uri="{FF2B5EF4-FFF2-40B4-BE49-F238E27FC236}">
                  <a16:creationId xmlns:a16="http://schemas.microsoft.com/office/drawing/2014/main" id="{5A537632-B716-FDDD-9D57-A3B7A2B228FD}"/>
                </a:ext>
              </a:extLst>
            </p:cNvPr>
            <p:cNvSpPr txBox="1"/>
            <p:nvPr/>
          </p:nvSpPr>
          <p:spPr>
            <a:xfrm>
              <a:off x="6858004" y="1270051"/>
              <a:ext cx="182880" cy="338554"/>
            </a:xfrm>
            <a:prstGeom prst="rect">
              <a:avLst/>
            </a:prstGeom>
            <a:noFill/>
          </p:spPr>
          <p:txBody>
            <a:bodyPr wrap="square" rtlCol="0">
              <a:spAutoFit/>
            </a:bodyPr>
            <a:lstStyle/>
            <a:p>
              <a:pPr algn="ctr"/>
              <a:r>
                <a:rPr lang="en-US" sz="1600" b="1" dirty="0"/>
                <a:t>X</a:t>
              </a:r>
            </a:p>
          </p:txBody>
        </p:sp>
        <p:sp>
          <p:nvSpPr>
            <p:cNvPr id="20" name="TextBox 19">
              <a:extLst>
                <a:ext uri="{FF2B5EF4-FFF2-40B4-BE49-F238E27FC236}">
                  <a16:creationId xmlns:a16="http://schemas.microsoft.com/office/drawing/2014/main" id="{E2A8DC57-524A-6ADA-68FE-EBACD1870274}"/>
                </a:ext>
              </a:extLst>
            </p:cNvPr>
            <p:cNvSpPr txBox="1"/>
            <p:nvPr/>
          </p:nvSpPr>
          <p:spPr>
            <a:xfrm>
              <a:off x="10607044" y="1270051"/>
              <a:ext cx="182880" cy="338554"/>
            </a:xfrm>
            <a:prstGeom prst="rect">
              <a:avLst/>
            </a:prstGeom>
            <a:noFill/>
          </p:spPr>
          <p:txBody>
            <a:bodyPr wrap="square" rtlCol="0">
              <a:spAutoFit/>
            </a:bodyPr>
            <a:lstStyle/>
            <a:p>
              <a:pPr algn="ctr"/>
              <a:r>
                <a:rPr lang="en-US" sz="1600" b="1" dirty="0"/>
                <a:t>=</a:t>
              </a:r>
            </a:p>
          </p:txBody>
        </p:sp>
        <p:sp>
          <p:nvSpPr>
            <p:cNvPr id="21" name="TextBox 20">
              <a:extLst>
                <a:ext uri="{FF2B5EF4-FFF2-40B4-BE49-F238E27FC236}">
                  <a16:creationId xmlns:a16="http://schemas.microsoft.com/office/drawing/2014/main" id="{3A4496D8-8FD5-26D6-43D9-09B30918D38E}"/>
                </a:ext>
              </a:extLst>
            </p:cNvPr>
            <p:cNvSpPr txBox="1"/>
            <p:nvPr/>
          </p:nvSpPr>
          <p:spPr>
            <a:xfrm>
              <a:off x="10694488" y="962339"/>
              <a:ext cx="1463040" cy="954107"/>
            </a:xfrm>
            <a:prstGeom prst="rect">
              <a:avLst/>
            </a:prstGeom>
            <a:noFill/>
          </p:spPr>
          <p:txBody>
            <a:bodyPr wrap="square" rtlCol="0">
              <a:spAutoFit/>
            </a:bodyPr>
            <a:lstStyle/>
            <a:p>
              <a:pPr algn="ctr"/>
              <a:r>
                <a:rPr lang="en-IE" sz="1400" b="1" dirty="0">
                  <a:effectLst>
                    <a:outerShdw blurRad="50800" dist="50800" dir="5400000" algn="ctr" rotWithShape="0">
                      <a:schemeClr val="accent1"/>
                    </a:outerShdw>
                  </a:effectLst>
                </a:rPr>
                <a:t>Cement and Concrete Industry Decarbonization</a:t>
              </a:r>
            </a:p>
          </p:txBody>
        </p:sp>
        <p:sp>
          <p:nvSpPr>
            <p:cNvPr id="22" name="TextBox 21">
              <a:extLst>
                <a:ext uri="{FF2B5EF4-FFF2-40B4-BE49-F238E27FC236}">
                  <a16:creationId xmlns:a16="http://schemas.microsoft.com/office/drawing/2014/main" id="{DFD6A3F4-FAEE-6245-C456-98A1168C0DBC}"/>
                </a:ext>
              </a:extLst>
            </p:cNvPr>
            <p:cNvSpPr txBox="1"/>
            <p:nvPr/>
          </p:nvSpPr>
          <p:spPr>
            <a:xfrm>
              <a:off x="5040633" y="1270051"/>
              <a:ext cx="182880" cy="338554"/>
            </a:xfrm>
            <a:prstGeom prst="rect">
              <a:avLst/>
            </a:prstGeom>
            <a:noFill/>
          </p:spPr>
          <p:txBody>
            <a:bodyPr wrap="square" rtlCol="0">
              <a:spAutoFit/>
            </a:bodyPr>
            <a:lstStyle/>
            <a:p>
              <a:pPr algn="ctr"/>
              <a:r>
                <a:rPr lang="en-US" sz="1600" b="1" dirty="0"/>
                <a:t>X</a:t>
              </a:r>
            </a:p>
          </p:txBody>
        </p:sp>
        <p:sp>
          <p:nvSpPr>
            <p:cNvPr id="23" name="Right Brace 22">
              <a:extLst>
                <a:ext uri="{FF2B5EF4-FFF2-40B4-BE49-F238E27FC236}">
                  <a16:creationId xmlns:a16="http://schemas.microsoft.com/office/drawing/2014/main" id="{921A016A-578F-EF4A-2CC9-A31A21E3E936}"/>
                </a:ext>
              </a:extLst>
            </p:cNvPr>
            <p:cNvSpPr/>
            <p:nvPr/>
          </p:nvSpPr>
          <p:spPr>
            <a:xfrm>
              <a:off x="10607044" y="1956816"/>
              <a:ext cx="290600" cy="3657600"/>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F62A4EB7-CB62-E648-E301-4D6E2A237D59}"/>
                </a:ext>
              </a:extLst>
            </p:cNvPr>
            <p:cNvSpPr txBox="1"/>
            <p:nvPr/>
          </p:nvSpPr>
          <p:spPr>
            <a:xfrm>
              <a:off x="10744208" y="3291840"/>
              <a:ext cx="1463040" cy="1169551"/>
            </a:xfrm>
            <a:prstGeom prst="rect">
              <a:avLst/>
            </a:prstGeom>
            <a:noFill/>
          </p:spPr>
          <p:txBody>
            <a:bodyPr wrap="square" rtlCol="0">
              <a:spAutoFit/>
            </a:bodyPr>
            <a:lstStyle/>
            <a:p>
              <a:pPr algn="ctr"/>
              <a:r>
                <a:rPr lang="en-IE" sz="1400" b="1" dirty="0">
                  <a:effectLst>
                    <a:outerShdw blurRad="50800" dist="50800" dir="5400000" algn="ctr" rotWithShape="0">
                      <a:schemeClr val="accent1"/>
                    </a:outerShdw>
                  </a:effectLst>
                </a:rPr>
                <a:t>Carbon emissions reduction levers, aka technology areas</a:t>
              </a:r>
            </a:p>
          </p:txBody>
        </p:sp>
        <p:sp>
          <p:nvSpPr>
            <p:cNvPr id="25" name="Rectangle 24">
              <a:extLst>
                <a:ext uri="{FF2B5EF4-FFF2-40B4-BE49-F238E27FC236}">
                  <a16:creationId xmlns:a16="http://schemas.microsoft.com/office/drawing/2014/main" id="{C13A44D3-8846-7DDA-F24E-AF911585AF1A}"/>
                </a:ext>
              </a:extLst>
            </p:cNvPr>
            <p:cNvSpPr/>
            <p:nvPr/>
          </p:nvSpPr>
          <p:spPr>
            <a:xfrm>
              <a:off x="2011680" y="3141081"/>
              <a:ext cx="1143000" cy="155448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137160" rtlCol="0" anchor="t" anchorCtr="0"/>
            <a:lstStyle/>
            <a:p>
              <a:pPr algn="ctr"/>
              <a:endParaRPr lang="en-IE" sz="1200" b="1" dirty="0">
                <a:solidFill>
                  <a:schemeClr val="accent6">
                    <a:lumMod val="50000"/>
                  </a:schemeClr>
                </a:solidFill>
              </a:endParaRPr>
            </a:p>
            <a:p>
              <a:pPr algn="ctr"/>
              <a:endParaRPr lang="en-IE" sz="1200" b="1" dirty="0">
                <a:solidFill>
                  <a:schemeClr val="accent6">
                    <a:lumMod val="50000"/>
                  </a:schemeClr>
                </a:solidFill>
              </a:endParaRPr>
            </a:p>
            <a:p>
              <a:pPr algn="ctr"/>
              <a:r>
                <a:rPr lang="en-IE" sz="1200" b="1" dirty="0">
                  <a:solidFill>
                    <a:schemeClr val="accent6">
                      <a:lumMod val="50000"/>
                    </a:schemeClr>
                  </a:solidFill>
                </a:rPr>
                <a:t>Non-carbonate  raw materials</a:t>
              </a:r>
            </a:p>
          </p:txBody>
        </p:sp>
        <p:sp>
          <p:nvSpPr>
            <p:cNvPr id="26" name="Rectangle 25">
              <a:extLst>
                <a:ext uri="{FF2B5EF4-FFF2-40B4-BE49-F238E27FC236}">
                  <a16:creationId xmlns:a16="http://schemas.microsoft.com/office/drawing/2014/main" id="{7F5D7D51-470F-D5ED-E25F-891EF364B637}"/>
                </a:ext>
              </a:extLst>
            </p:cNvPr>
            <p:cNvSpPr/>
            <p:nvPr/>
          </p:nvSpPr>
          <p:spPr>
            <a:xfrm>
              <a:off x="4652013" y="1952377"/>
              <a:ext cx="1097280" cy="274320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rIns="27432" bIns="182880" rtlCol="0" anchor="t"/>
            <a:lstStyle/>
            <a:p>
              <a:pPr algn="ctr">
                <a:spcBef>
                  <a:spcPts val="1500"/>
                </a:spcBef>
              </a:pPr>
              <a:r>
                <a:rPr lang="en-IE" sz="1200" b="1" dirty="0">
                  <a:solidFill>
                    <a:schemeClr val="accent6">
                      <a:lumMod val="50000"/>
                    </a:schemeClr>
                  </a:solidFill>
                </a:rPr>
                <a:t>HVLP, High Volume Limestone Powder </a:t>
              </a:r>
              <a:endParaRPr lang="en-IE" sz="1400" b="1" dirty="0">
                <a:solidFill>
                  <a:schemeClr val="accent6">
                    <a:lumMod val="50000"/>
                  </a:schemeClr>
                </a:solidFill>
              </a:endParaRPr>
            </a:p>
          </p:txBody>
        </p:sp>
        <p:sp>
          <p:nvSpPr>
            <p:cNvPr id="27" name="Rectangle 26">
              <a:extLst>
                <a:ext uri="{FF2B5EF4-FFF2-40B4-BE49-F238E27FC236}">
                  <a16:creationId xmlns:a16="http://schemas.microsoft.com/office/drawing/2014/main" id="{2DAD0F58-5012-9EB6-471D-2C1DB349A029}"/>
                </a:ext>
              </a:extLst>
            </p:cNvPr>
            <p:cNvSpPr/>
            <p:nvPr/>
          </p:nvSpPr>
          <p:spPr>
            <a:xfrm>
              <a:off x="640083" y="3141081"/>
              <a:ext cx="1143000" cy="1737360"/>
            </a:xfrm>
            <a:prstGeom prst="rect">
              <a:avLst/>
            </a:prstGeom>
            <a:solidFill>
              <a:schemeClr val="accent6">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tIns="0" rtlCol="0" anchor="t" anchorCtr="0"/>
            <a:lstStyle/>
            <a:p>
              <a:pPr algn="ctr"/>
              <a:endParaRPr lang="en-IE" sz="1200" b="1" dirty="0">
                <a:solidFill>
                  <a:schemeClr val="accent6">
                    <a:lumMod val="50000"/>
                  </a:schemeClr>
                </a:solidFill>
              </a:endParaRPr>
            </a:p>
            <a:p>
              <a:pPr algn="ctr"/>
              <a:endParaRPr lang="en-IE" sz="1200" b="1" dirty="0">
                <a:solidFill>
                  <a:schemeClr val="accent6">
                    <a:lumMod val="50000"/>
                  </a:schemeClr>
                </a:solidFill>
              </a:endParaRPr>
            </a:p>
            <a:p>
              <a:pPr algn="ctr">
                <a:spcBef>
                  <a:spcPts val="500"/>
                </a:spcBef>
              </a:pPr>
              <a:r>
                <a:rPr lang="en-IE" sz="1200" b="1" dirty="0">
                  <a:solidFill>
                    <a:schemeClr val="accent6">
                      <a:lumMod val="50000"/>
                    </a:schemeClr>
                  </a:solidFill>
                </a:rPr>
                <a:t>Separate calcination, CO</a:t>
              </a:r>
              <a:r>
                <a:rPr lang="en-IE" sz="1200" b="1" baseline="-25000" dirty="0">
                  <a:solidFill>
                    <a:schemeClr val="accent6">
                      <a:lumMod val="50000"/>
                    </a:schemeClr>
                  </a:solidFill>
                </a:rPr>
                <a:t>2</a:t>
              </a:r>
              <a:r>
                <a:rPr lang="en-IE" sz="1200" b="1" dirty="0">
                  <a:solidFill>
                    <a:schemeClr val="accent6">
                      <a:lumMod val="50000"/>
                    </a:schemeClr>
                  </a:solidFill>
                </a:rPr>
                <a:t> capture</a:t>
              </a:r>
            </a:p>
          </p:txBody>
        </p:sp>
        <p:sp>
          <p:nvSpPr>
            <p:cNvPr id="28" name="Rectangle 27">
              <a:extLst>
                <a:ext uri="{FF2B5EF4-FFF2-40B4-BE49-F238E27FC236}">
                  <a16:creationId xmlns:a16="http://schemas.microsoft.com/office/drawing/2014/main" id="{68F12159-E747-2702-A9E6-642F499A5295}"/>
                </a:ext>
              </a:extLst>
            </p:cNvPr>
            <p:cNvSpPr/>
            <p:nvPr/>
          </p:nvSpPr>
          <p:spPr>
            <a:xfrm>
              <a:off x="4981995" y="3200400"/>
              <a:ext cx="822960" cy="128016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IE" sz="900" b="1" dirty="0">
                  <a:solidFill>
                    <a:schemeClr val="accent6">
                      <a:lumMod val="50000"/>
                    </a:schemeClr>
                  </a:solidFill>
                </a:rPr>
                <a:t>Enabling chemical admixtures, PCE, activators</a:t>
              </a:r>
            </a:p>
          </p:txBody>
        </p:sp>
        <p:sp>
          <p:nvSpPr>
            <p:cNvPr id="29" name="Rectangle 28">
              <a:extLst>
                <a:ext uri="{FF2B5EF4-FFF2-40B4-BE49-F238E27FC236}">
                  <a16:creationId xmlns:a16="http://schemas.microsoft.com/office/drawing/2014/main" id="{68C77D65-2041-C16C-1D7C-CFF4CE4398FB}"/>
                </a:ext>
              </a:extLst>
            </p:cNvPr>
            <p:cNvSpPr/>
            <p:nvPr/>
          </p:nvSpPr>
          <p:spPr>
            <a:xfrm>
              <a:off x="5852145" y="3200400"/>
              <a:ext cx="822960" cy="128016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IE" sz="1000" b="1" dirty="0">
                  <a:solidFill>
                    <a:schemeClr val="accent6">
                      <a:lumMod val="50000"/>
                    </a:schemeClr>
                  </a:solidFill>
                </a:rPr>
                <a:t>Enabling nano nucleation additives</a:t>
              </a:r>
            </a:p>
          </p:txBody>
        </p:sp>
        <p:sp>
          <p:nvSpPr>
            <p:cNvPr id="30" name="Rectangle 29">
              <a:extLst>
                <a:ext uri="{FF2B5EF4-FFF2-40B4-BE49-F238E27FC236}">
                  <a16:creationId xmlns:a16="http://schemas.microsoft.com/office/drawing/2014/main" id="{5C3E794B-2ABF-6F1D-44DC-490E71B9DC03}"/>
                </a:ext>
              </a:extLst>
            </p:cNvPr>
            <p:cNvSpPr/>
            <p:nvPr/>
          </p:nvSpPr>
          <p:spPr>
            <a:xfrm>
              <a:off x="6720840" y="2926080"/>
              <a:ext cx="822960" cy="155448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r>
                <a:rPr lang="en-IE" sz="1000" b="1" dirty="0">
                  <a:solidFill>
                    <a:schemeClr val="accent6">
                      <a:lumMod val="50000"/>
                    </a:schemeClr>
                  </a:solidFill>
                </a:rPr>
                <a:t>Enabling mineral admixtures,  nano </a:t>
              </a:r>
              <a:r>
                <a:rPr lang="en-IE" sz="1000" b="1" dirty="0" err="1">
                  <a:solidFill>
                    <a:schemeClr val="accent6">
                      <a:lumMod val="50000"/>
                    </a:schemeClr>
                  </a:solidFill>
                </a:rPr>
                <a:t>fibers</a:t>
              </a:r>
              <a:r>
                <a:rPr lang="en-IE" sz="1000" b="1" dirty="0">
                  <a:solidFill>
                    <a:schemeClr val="accent6">
                      <a:lumMod val="50000"/>
                    </a:schemeClr>
                  </a:solidFill>
                </a:rPr>
                <a:t>,  graphene</a:t>
              </a:r>
            </a:p>
          </p:txBody>
        </p:sp>
        <p:grpSp>
          <p:nvGrpSpPr>
            <p:cNvPr id="31" name="Group 30">
              <a:extLst>
                <a:ext uri="{FF2B5EF4-FFF2-40B4-BE49-F238E27FC236}">
                  <a16:creationId xmlns:a16="http://schemas.microsoft.com/office/drawing/2014/main" id="{0F166052-88D2-0DAD-FC51-5A6B6B1BBC81}"/>
                </a:ext>
              </a:extLst>
            </p:cNvPr>
            <p:cNvGrpSpPr/>
            <p:nvPr/>
          </p:nvGrpSpPr>
          <p:grpSpPr>
            <a:xfrm>
              <a:off x="5894867" y="3928733"/>
              <a:ext cx="731520" cy="475873"/>
              <a:chOff x="5894867" y="4216072"/>
              <a:chExt cx="731520" cy="475873"/>
            </a:xfrm>
          </p:grpSpPr>
          <p:pic>
            <p:nvPicPr>
              <p:cNvPr id="32" name="Picture 40" descr="Specification Products Concrete Design Company Logo">
                <a:extLst>
                  <a:ext uri="{FF2B5EF4-FFF2-40B4-BE49-F238E27FC236}">
                    <a16:creationId xmlns:a16="http://schemas.microsoft.com/office/drawing/2014/main" id="{17DF039F-4AFE-E2FF-10B3-D2011E507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867" y="4216072"/>
                <a:ext cx="731520" cy="162211"/>
              </a:xfrm>
              <a:prstGeom prst="rect">
                <a:avLst/>
              </a:prstGeom>
              <a:solidFill>
                <a:schemeClr val="bg1">
                  <a:lumMod val="50000"/>
                </a:schemeClr>
              </a:solidFill>
            </p:spPr>
          </p:pic>
          <p:pic>
            <p:nvPicPr>
              <p:cNvPr id="33" name="Picture 42" descr="Master Builders Solutions Construction Products">
                <a:extLst>
                  <a:ext uri="{FF2B5EF4-FFF2-40B4-BE49-F238E27FC236}">
                    <a16:creationId xmlns:a16="http://schemas.microsoft.com/office/drawing/2014/main" id="{964955A1-6B76-3791-CD8D-798EB961B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4196" y="4459982"/>
                <a:ext cx="640080" cy="2319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75DF1C81-15BA-4A1B-46F9-6D20C9D9D86E}"/>
                </a:ext>
              </a:extLst>
            </p:cNvPr>
            <p:cNvGrpSpPr/>
            <p:nvPr/>
          </p:nvGrpSpPr>
          <p:grpSpPr>
            <a:xfrm>
              <a:off x="5233018" y="3931465"/>
              <a:ext cx="367030" cy="528618"/>
              <a:chOff x="5233018" y="4195654"/>
              <a:chExt cx="367030" cy="528618"/>
            </a:xfrm>
          </p:grpSpPr>
          <p:pic>
            <p:nvPicPr>
              <p:cNvPr id="35" name="Picture 34">
                <a:extLst>
                  <a:ext uri="{FF2B5EF4-FFF2-40B4-BE49-F238E27FC236}">
                    <a16:creationId xmlns:a16="http://schemas.microsoft.com/office/drawing/2014/main" id="{73C29740-2C54-0545-EBB1-C7F75B784301}"/>
                  </a:ext>
                </a:extLst>
              </p:cNvPr>
              <p:cNvPicPr>
                <a:picLocks noChangeAspect="1"/>
              </p:cNvPicPr>
              <p:nvPr/>
            </p:nvPicPr>
            <p:blipFill>
              <a:blip r:embed="rId4"/>
              <a:stretch>
                <a:fillRect/>
              </a:stretch>
            </p:blipFill>
            <p:spPr>
              <a:xfrm>
                <a:off x="5233018" y="4503292"/>
                <a:ext cx="367030" cy="220980"/>
              </a:xfrm>
              <a:prstGeom prst="rect">
                <a:avLst/>
              </a:prstGeom>
            </p:spPr>
          </p:pic>
          <p:pic>
            <p:nvPicPr>
              <p:cNvPr id="36" name="Picture 46" descr="Sika AG - Wikipedia">
                <a:extLst>
                  <a:ext uri="{FF2B5EF4-FFF2-40B4-BE49-F238E27FC236}">
                    <a16:creationId xmlns:a16="http://schemas.microsoft.com/office/drawing/2014/main" id="{0EB426F3-03E7-801C-3CA1-22F254B93D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971" y="4195654"/>
                <a:ext cx="307686" cy="2648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A179FF59-A69E-AFCA-C7E9-CE456F3228AE}"/>
                </a:ext>
              </a:extLst>
            </p:cNvPr>
            <p:cNvGrpSpPr/>
            <p:nvPr/>
          </p:nvGrpSpPr>
          <p:grpSpPr>
            <a:xfrm>
              <a:off x="6751311" y="3759930"/>
              <a:ext cx="786805" cy="706035"/>
              <a:chOff x="6751311" y="4109899"/>
              <a:chExt cx="786805" cy="706035"/>
            </a:xfrm>
          </p:grpSpPr>
          <p:pic>
            <p:nvPicPr>
              <p:cNvPr id="38" name="Picture 18" descr="Ceentek Pte Ltd (2020 Winner: Construction &amp; Engineering Awards) - Build  Magazine">
                <a:extLst>
                  <a:ext uri="{FF2B5EF4-FFF2-40B4-BE49-F238E27FC236}">
                    <a16:creationId xmlns:a16="http://schemas.microsoft.com/office/drawing/2014/main" id="{B78548EF-F9DF-4DB0-4C1A-AB7D87F86C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7327" y="4109899"/>
                <a:ext cx="628650" cy="19431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Smart Materials - Graphenano Nanotechnologies">
                <a:extLst>
                  <a:ext uri="{FF2B5EF4-FFF2-40B4-BE49-F238E27FC236}">
                    <a16:creationId xmlns:a16="http://schemas.microsoft.com/office/drawing/2014/main" id="{AC3AF5EC-0CDA-FBF2-F318-8E51937566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8471" y="4541614"/>
                <a:ext cx="616567" cy="27432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2" descr="GRAPHENE STAR LTD">
                <a:extLst>
                  <a:ext uri="{FF2B5EF4-FFF2-40B4-BE49-F238E27FC236}">
                    <a16:creationId xmlns:a16="http://schemas.microsoft.com/office/drawing/2014/main" id="{88DE2EDC-78C8-83C1-CA5D-0E65DE9973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1311" y="4390706"/>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oncrene Limited annouces grant of US patent &quot;Graphene Reinforced Concrete&quot;  - The Graphene Council">
                <a:extLst>
                  <a:ext uri="{FF2B5EF4-FFF2-40B4-BE49-F238E27FC236}">
                    <a16:creationId xmlns:a16="http://schemas.microsoft.com/office/drawing/2014/main" id="{50C66512-6FC8-4BAB-5568-17011CF56A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2496" y="4332653"/>
                <a:ext cx="515620" cy="157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B15726BA-4093-41D9-9700-85D9039854BB}"/>
                </a:ext>
              </a:extLst>
            </p:cNvPr>
            <p:cNvGrpSpPr/>
            <p:nvPr/>
          </p:nvGrpSpPr>
          <p:grpSpPr>
            <a:xfrm>
              <a:off x="791613" y="2617506"/>
              <a:ext cx="832550" cy="275930"/>
              <a:chOff x="791613" y="2617506"/>
              <a:chExt cx="832550" cy="275930"/>
            </a:xfrm>
          </p:grpSpPr>
          <p:pic>
            <p:nvPicPr>
              <p:cNvPr id="43" name="Picture 10" descr="WT ENERGY - Advanced Solutions">
                <a:extLst>
                  <a:ext uri="{FF2B5EF4-FFF2-40B4-BE49-F238E27FC236}">
                    <a16:creationId xmlns:a16="http://schemas.microsoft.com/office/drawing/2014/main" id="{2F9B9275-E62E-87D1-7333-307F7523EA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613" y="2619116"/>
                <a:ext cx="307963" cy="27432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Synhelion - Crunchbase Company Profile &amp; Funding">
                <a:extLst>
                  <a:ext uri="{FF2B5EF4-FFF2-40B4-BE49-F238E27FC236}">
                    <a16:creationId xmlns:a16="http://schemas.microsoft.com/office/drawing/2014/main" id="{E3517258-888B-029D-B26F-15A87839A47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2492" b="26738"/>
              <a:stretch/>
            </p:blipFill>
            <p:spPr bwMode="auto">
              <a:xfrm>
                <a:off x="1170740" y="2617506"/>
                <a:ext cx="453423" cy="2743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99E88116-D9BA-475C-19C9-5633B8541E1C}"/>
                </a:ext>
              </a:extLst>
            </p:cNvPr>
            <p:cNvGrpSpPr/>
            <p:nvPr/>
          </p:nvGrpSpPr>
          <p:grpSpPr>
            <a:xfrm>
              <a:off x="2210322" y="2280822"/>
              <a:ext cx="1513102" cy="631336"/>
              <a:chOff x="2210322" y="2280822"/>
              <a:chExt cx="1513102" cy="631336"/>
            </a:xfrm>
          </p:grpSpPr>
          <p:grpSp>
            <p:nvGrpSpPr>
              <p:cNvPr id="46" name="Group 45">
                <a:extLst>
                  <a:ext uri="{FF2B5EF4-FFF2-40B4-BE49-F238E27FC236}">
                    <a16:creationId xmlns:a16="http://schemas.microsoft.com/office/drawing/2014/main" id="{2A05E4F6-1A1C-6FC3-772E-332F07C1B188}"/>
                  </a:ext>
                </a:extLst>
              </p:cNvPr>
              <p:cNvGrpSpPr/>
              <p:nvPr/>
            </p:nvGrpSpPr>
            <p:grpSpPr>
              <a:xfrm>
                <a:off x="2828074" y="2280822"/>
                <a:ext cx="895350" cy="631336"/>
                <a:chOff x="2828074" y="2280822"/>
                <a:chExt cx="895350" cy="631336"/>
              </a:xfrm>
            </p:grpSpPr>
            <p:pic>
              <p:nvPicPr>
                <p:cNvPr id="50" name="Picture 32" descr="Hoffmann Green Cement Technologies Announces That It Has Been Granted an  H-P2A Patent in Europe | Business Wire">
                  <a:extLst>
                    <a:ext uri="{FF2B5EF4-FFF2-40B4-BE49-F238E27FC236}">
                      <a16:creationId xmlns:a16="http://schemas.microsoft.com/office/drawing/2014/main" id="{23B44D71-24C0-CB93-DDD3-52FD1C26103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9745" t="5719" r="29864"/>
                <a:stretch/>
              </p:blipFill>
              <p:spPr bwMode="auto">
                <a:xfrm>
                  <a:off x="3072112" y="2280822"/>
                  <a:ext cx="374848" cy="457200"/>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pic>
              <p:nvPicPr>
                <p:cNvPr id="51" name="Picture 34" descr="Ultra High Materials, Inc.">
                  <a:extLst>
                    <a:ext uri="{FF2B5EF4-FFF2-40B4-BE49-F238E27FC236}">
                      <a16:creationId xmlns:a16="http://schemas.microsoft.com/office/drawing/2014/main" id="{1D28CACB-87EC-5D26-F1A7-5BBDA0F487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28074" y="2778808"/>
                  <a:ext cx="895350" cy="133350"/>
                </a:xfrm>
                <a:prstGeom prst="rect">
                  <a:avLst/>
                </a:prstGeom>
                <a:solidFill>
                  <a:schemeClr val="bg1"/>
                </a:solidFill>
                <a:ln>
                  <a:solidFill>
                    <a:schemeClr val="accent6">
                      <a:lumMod val="60000"/>
                      <a:lumOff val="40000"/>
                    </a:schemeClr>
                  </a:solidFill>
                </a:ln>
              </p:spPr>
            </p:pic>
          </p:grpSp>
          <p:grpSp>
            <p:nvGrpSpPr>
              <p:cNvPr id="47" name="Group 46">
                <a:extLst>
                  <a:ext uri="{FF2B5EF4-FFF2-40B4-BE49-F238E27FC236}">
                    <a16:creationId xmlns:a16="http://schemas.microsoft.com/office/drawing/2014/main" id="{78F0292B-CC1B-8FD8-AC11-856FBCCF1598}"/>
                  </a:ext>
                </a:extLst>
              </p:cNvPr>
              <p:cNvGrpSpPr/>
              <p:nvPr/>
            </p:nvGrpSpPr>
            <p:grpSpPr>
              <a:xfrm>
                <a:off x="2210322" y="2360487"/>
                <a:ext cx="731520" cy="311547"/>
                <a:chOff x="2210322" y="2360487"/>
                <a:chExt cx="731520" cy="311547"/>
              </a:xfrm>
            </p:grpSpPr>
            <p:pic>
              <p:nvPicPr>
                <p:cNvPr id="48" name="Picture 12" descr="Biomason: Revolutionizing Cement with Biotechnology">
                  <a:extLst>
                    <a:ext uri="{FF2B5EF4-FFF2-40B4-BE49-F238E27FC236}">
                      <a16:creationId xmlns:a16="http://schemas.microsoft.com/office/drawing/2014/main" id="{D9CDC73B-C091-4042-3885-6C8FE33E171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919" t="15275" r="4879" b="16106"/>
                <a:stretch/>
              </p:blipFill>
              <p:spPr bwMode="auto">
                <a:xfrm>
                  <a:off x="2242290" y="2360487"/>
                  <a:ext cx="660211" cy="16557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6" descr="Home - Prometheus Materials">
                  <a:extLst>
                    <a:ext uri="{FF2B5EF4-FFF2-40B4-BE49-F238E27FC236}">
                      <a16:creationId xmlns:a16="http://schemas.microsoft.com/office/drawing/2014/main" id="{D3894123-A775-DD2B-ECAB-E6C5DB4A75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10322" y="2564494"/>
                  <a:ext cx="731520" cy="1075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2" name="Picture 10" descr="Urban Mining Industries - Pozzotive® | LinkedIn">
              <a:extLst>
                <a:ext uri="{FF2B5EF4-FFF2-40B4-BE49-F238E27FC236}">
                  <a16:creationId xmlns:a16="http://schemas.microsoft.com/office/drawing/2014/main" id="{B4325A91-7CCA-BF85-E23E-7AC69C42BCC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66160" y="227685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LC3 - Low Carbon Cement | Lausanne">
              <a:extLst>
                <a:ext uri="{FF2B5EF4-FFF2-40B4-BE49-F238E27FC236}">
                  <a16:creationId xmlns:a16="http://schemas.microsoft.com/office/drawing/2014/main" id="{1FDC094A-4EEF-0286-5C26-653304DC93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06240" y="3154680"/>
              <a:ext cx="548640" cy="548640"/>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6023FD2F-E714-DC28-3FE5-D8601687245A}"/>
                </a:ext>
              </a:extLst>
            </p:cNvPr>
            <p:cNvGrpSpPr/>
            <p:nvPr/>
          </p:nvGrpSpPr>
          <p:grpSpPr>
            <a:xfrm>
              <a:off x="6172200" y="2573976"/>
              <a:ext cx="643406" cy="535014"/>
              <a:chOff x="6172200" y="2573976"/>
              <a:chExt cx="643406" cy="535014"/>
            </a:xfrm>
          </p:grpSpPr>
          <p:pic>
            <p:nvPicPr>
              <p:cNvPr id="55" name="Picture 6" descr="Concrete.ai -- Optimizing for Impact">
                <a:extLst>
                  <a:ext uri="{FF2B5EF4-FFF2-40B4-BE49-F238E27FC236}">
                    <a16:creationId xmlns:a16="http://schemas.microsoft.com/office/drawing/2014/main" id="{1431C6BC-A9C6-F006-E009-0AA9AE6984EB}"/>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3620" t="27865" b="30608"/>
              <a:stretch/>
            </p:blipFill>
            <p:spPr bwMode="auto">
              <a:xfrm>
                <a:off x="6175526" y="2726461"/>
                <a:ext cx="640080" cy="14501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Alcemy">
                <a:extLst>
                  <a:ext uri="{FF2B5EF4-FFF2-40B4-BE49-F238E27FC236}">
                    <a16:creationId xmlns:a16="http://schemas.microsoft.com/office/drawing/2014/main" id="{8A9EA9D1-ED73-B9B0-7589-BAFAB49D92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72200" y="2924573"/>
                <a:ext cx="182880" cy="18441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2" descr="CarbonSense Technologies">
                <a:extLst>
                  <a:ext uri="{FF2B5EF4-FFF2-40B4-BE49-F238E27FC236}">
                    <a16:creationId xmlns:a16="http://schemas.microsoft.com/office/drawing/2014/main" id="{4929627D-E56F-B3F8-4D64-109EDA196DD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72200" y="2573976"/>
                <a:ext cx="640080" cy="1168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4F6D8823-5B13-E8C2-4DDC-8476DC6A8FFA}"/>
                </a:ext>
              </a:extLst>
            </p:cNvPr>
            <p:cNvGrpSpPr/>
            <p:nvPr/>
          </p:nvGrpSpPr>
          <p:grpSpPr>
            <a:xfrm>
              <a:off x="7247270" y="2468880"/>
              <a:ext cx="1359761" cy="778611"/>
              <a:chOff x="7247270" y="2970780"/>
              <a:chExt cx="1359761" cy="778611"/>
            </a:xfrm>
          </p:grpSpPr>
          <p:pic>
            <p:nvPicPr>
              <p:cNvPr id="59" name="Picture 34">
                <a:extLst>
                  <a:ext uri="{FF2B5EF4-FFF2-40B4-BE49-F238E27FC236}">
                    <a16:creationId xmlns:a16="http://schemas.microsoft.com/office/drawing/2014/main" id="{F339CFB0-D803-2B3E-2A9E-59FC70065C1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45641" y="3525871"/>
                <a:ext cx="961390" cy="22352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6" descr="Ductal">
                <a:extLst>
                  <a:ext uri="{FF2B5EF4-FFF2-40B4-BE49-F238E27FC236}">
                    <a16:creationId xmlns:a16="http://schemas.microsoft.com/office/drawing/2014/main" id="{35E1A87C-6D41-DE7F-2D16-6231D08BD12A}"/>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 t="17009" r="-2322" b="12303"/>
              <a:stretch/>
            </p:blipFill>
            <p:spPr bwMode="auto">
              <a:xfrm>
                <a:off x="7925041" y="3193704"/>
                <a:ext cx="584765" cy="22623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50" descr="nobg5Artboard 1@3x-1">
                <a:extLst>
                  <a:ext uri="{FF2B5EF4-FFF2-40B4-BE49-F238E27FC236}">
                    <a16:creationId xmlns:a16="http://schemas.microsoft.com/office/drawing/2014/main" id="{14C9E67A-0BE5-B4BA-ACA4-84A9347A3ED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47270" y="2970780"/>
                <a:ext cx="1280160" cy="136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8855D6C0-2B33-7062-3172-220818B888D2}"/>
                </a:ext>
              </a:extLst>
            </p:cNvPr>
            <p:cNvGrpSpPr/>
            <p:nvPr/>
          </p:nvGrpSpPr>
          <p:grpSpPr>
            <a:xfrm>
              <a:off x="8961120" y="2468880"/>
              <a:ext cx="1500683" cy="1013723"/>
              <a:chOff x="8961120" y="2405764"/>
              <a:chExt cx="1500683" cy="1013723"/>
            </a:xfrm>
          </p:grpSpPr>
          <p:pic>
            <p:nvPicPr>
              <p:cNvPr id="63" name="Picture 36" descr="Holcim Launches ECOCycle to Scale Up Circular Construction - Rock Products  Magazine">
                <a:extLst>
                  <a:ext uri="{FF2B5EF4-FFF2-40B4-BE49-F238E27FC236}">
                    <a16:creationId xmlns:a16="http://schemas.microsoft.com/office/drawing/2014/main" id="{6F45F99B-930D-6E73-B6FD-0B08278EBCB3}"/>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5750" t="37243" r="14470" b="35422"/>
              <a:stretch/>
            </p:blipFill>
            <p:spPr bwMode="auto">
              <a:xfrm>
                <a:off x="9724004" y="2410337"/>
                <a:ext cx="700704" cy="18288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514A023C-1ED0-3581-C2D2-5A6ACEF4FD67}"/>
                  </a:ext>
                </a:extLst>
              </p:cNvPr>
              <p:cNvPicPr>
                <a:picLocks noChangeAspect="1"/>
              </p:cNvPicPr>
              <p:nvPr/>
            </p:nvPicPr>
            <p:blipFill>
              <a:blip r:embed="rId25"/>
              <a:stretch>
                <a:fillRect/>
              </a:stretch>
            </p:blipFill>
            <p:spPr>
              <a:xfrm>
                <a:off x="9058485" y="2405764"/>
                <a:ext cx="508000" cy="508000"/>
              </a:xfrm>
              <a:prstGeom prst="rect">
                <a:avLst/>
              </a:prstGeom>
            </p:spPr>
          </p:pic>
          <p:pic>
            <p:nvPicPr>
              <p:cNvPr id="65" name="Picture 2" descr="Kyle Stansbury - Sales Representative - Recycled Aggregate Materials Co ( RAMCO) | LinkedIn">
                <a:extLst>
                  <a:ext uri="{FF2B5EF4-FFF2-40B4-BE49-F238E27FC236}">
                    <a16:creationId xmlns:a16="http://schemas.microsoft.com/office/drawing/2014/main" id="{483AC13D-57C2-6304-4465-5CF927DD9C7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961120" y="3024782"/>
                <a:ext cx="742950" cy="18491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a:extLst>
                  <a:ext uri="{FF2B5EF4-FFF2-40B4-BE49-F238E27FC236}">
                    <a16:creationId xmlns:a16="http://schemas.microsoft.com/office/drawing/2014/main" id="{020B955D-A5F8-A249-8C61-2C70B4D0213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681515" y="2686994"/>
                <a:ext cx="780288" cy="27432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Argent Materials">
                <a:extLst>
                  <a:ext uri="{FF2B5EF4-FFF2-40B4-BE49-F238E27FC236}">
                    <a16:creationId xmlns:a16="http://schemas.microsoft.com/office/drawing/2014/main" id="{E795FB05-A291-7083-31CB-E41C41F139D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773717" y="3035439"/>
                <a:ext cx="688086" cy="3840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a:extLst>
                <a:ext uri="{FF2B5EF4-FFF2-40B4-BE49-F238E27FC236}">
                  <a16:creationId xmlns:a16="http://schemas.microsoft.com/office/drawing/2014/main" id="{961B609B-CBD3-0284-8684-2B2FC0F2363C}"/>
                </a:ext>
              </a:extLst>
            </p:cNvPr>
            <p:cNvGrpSpPr/>
            <p:nvPr/>
          </p:nvGrpSpPr>
          <p:grpSpPr>
            <a:xfrm>
              <a:off x="619843" y="3131530"/>
              <a:ext cx="3108960" cy="411480"/>
              <a:chOff x="687810" y="3501902"/>
              <a:chExt cx="3108960" cy="411480"/>
            </a:xfrm>
          </p:grpSpPr>
          <p:sp>
            <p:nvSpPr>
              <p:cNvPr id="69" name="Rectangle 68">
                <a:extLst>
                  <a:ext uri="{FF2B5EF4-FFF2-40B4-BE49-F238E27FC236}">
                    <a16:creationId xmlns:a16="http://schemas.microsoft.com/office/drawing/2014/main" id="{0CCA55A1-DBDA-FC96-B90B-6B4154C5F0B3}"/>
                  </a:ext>
                </a:extLst>
              </p:cNvPr>
              <p:cNvSpPr/>
              <p:nvPr/>
            </p:nvSpPr>
            <p:spPr>
              <a:xfrm>
                <a:off x="687810" y="3501902"/>
                <a:ext cx="3108960" cy="411480"/>
              </a:xfrm>
              <a:prstGeom prst="rect">
                <a:avLst/>
              </a:prstGeom>
              <a:solidFill>
                <a:schemeClr val="bg1">
                  <a:alpha val="35616"/>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03C5748A-1815-C668-2BB6-7EBCAA218255}"/>
                  </a:ext>
                </a:extLst>
              </p:cNvPr>
              <p:cNvSpPr txBox="1"/>
              <p:nvPr/>
            </p:nvSpPr>
            <p:spPr>
              <a:xfrm>
                <a:off x="2032047" y="3535686"/>
                <a:ext cx="731520" cy="334002"/>
              </a:xfrm>
              <a:prstGeom prst="rect">
                <a:avLst/>
              </a:prstGeom>
              <a:noFill/>
            </p:spPr>
            <p:txBody>
              <a:bodyPr wrap="square" anchor="ctr" anchorCtr="1">
                <a:noAutofit/>
              </a:bodyPr>
              <a:lstStyle/>
              <a:p>
                <a:pPr algn="ctr"/>
                <a:r>
                  <a:rPr lang="en-IE" sz="1050" i="1" dirty="0">
                    <a:solidFill>
                      <a:schemeClr val="accent6">
                        <a:lumMod val="50000"/>
                      </a:schemeClr>
                    </a:solidFill>
                  </a:rPr>
                  <a:t>Thermal Process</a:t>
                </a:r>
              </a:p>
            </p:txBody>
          </p:sp>
        </p:grpSp>
        <p:grpSp>
          <p:nvGrpSpPr>
            <p:cNvPr id="71" name="Group 70">
              <a:extLst>
                <a:ext uri="{FF2B5EF4-FFF2-40B4-BE49-F238E27FC236}">
                  <a16:creationId xmlns:a16="http://schemas.microsoft.com/office/drawing/2014/main" id="{47878F15-29BC-39DD-16C4-E0A1E76D40AE}"/>
                </a:ext>
              </a:extLst>
            </p:cNvPr>
            <p:cNvGrpSpPr/>
            <p:nvPr/>
          </p:nvGrpSpPr>
          <p:grpSpPr>
            <a:xfrm>
              <a:off x="673625" y="3163985"/>
              <a:ext cx="1125957" cy="360991"/>
              <a:chOff x="673625" y="3154877"/>
              <a:chExt cx="1125957" cy="360991"/>
            </a:xfrm>
          </p:grpSpPr>
          <p:pic>
            <p:nvPicPr>
              <p:cNvPr id="72" name="Picture 48" descr="Calix Limited - Wikipedia">
                <a:extLst>
                  <a:ext uri="{FF2B5EF4-FFF2-40B4-BE49-F238E27FC236}">
                    <a16:creationId xmlns:a16="http://schemas.microsoft.com/office/drawing/2014/main" id="{6C897265-C37B-C1C3-A220-E6DF04812D8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73625" y="3154877"/>
                <a:ext cx="548640" cy="19964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4" descr="Direct Air Capture Startup Heirloom Raises $53MM Series A, Among the  Largest Investments in New Carbon Removal Technologies">
                <a:extLst>
                  <a:ext uri="{FF2B5EF4-FFF2-40B4-BE49-F238E27FC236}">
                    <a16:creationId xmlns:a16="http://schemas.microsoft.com/office/drawing/2014/main" id="{D8C8733C-BDB1-2224-4741-7259A07D851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73977" y="3383280"/>
                <a:ext cx="496062" cy="13258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Furno: We made cement agile, scalable and carbon neutral.">
                <a:extLst>
                  <a:ext uri="{FF2B5EF4-FFF2-40B4-BE49-F238E27FC236}">
                    <a16:creationId xmlns:a16="http://schemas.microsoft.com/office/drawing/2014/main" id="{23B3E9CD-0F4C-2FE8-6F6F-BC7CD1264DA5}"/>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9473" t="29654" r="7023" b="23431"/>
              <a:stretch/>
            </p:blipFill>
            <p:spPr bwMode="auto">
              <a:xfrm>
                <a:off x="1258727" y="3167014"/>
                <a:ext cx="540855" cy="170166"/>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74">
              <a:extLst>
                <a:ext uri="{FF2B5EF4-FFF2-40B4-BE49-F238E27FC236}">
                  <a16:creationId xmlns:a16="http://schemas.microsoft.com/office/drawing/2014/main" id="{D135FA77-682E-EF9F-30D4-890F27D862DE}"/>
                </a:ext>
              </a:extLst>
            </p:cNvPr>
            <p:cNvPicPr>
              <a:picLocks noChangeAspect="1"/>
            </p:cNvPicPr>
            <p:nvPr/>
          </p:nvPicPr>
          <p:blipFill rotWithShape="1">
            <a:blip r:embed="rId32"/>
            <a:srcRect l="13624" t="30652" r="12479" b="26223"/>
            <a:stretch/>
          </p:blipFill>
          <p:spPr>
            <a:xfrm>
              <a:off x="3017520" y="3202047"/>
              <a:ext cx="626747" cy="182880"/>
            </a:xfrm>
            <a:prstGeom prst="rect">
              <a:avLst/>
            </a:prstGeom>
          </p:spPr>
        </p:pic>
        <p:grpSp>
          <p:nvGrpSpPr>
            <p:cNvPr id="76" name="Group 75">
              <a:extLst>
                <a:ext uri="{FF2B5EF4-FFF2-40B4-BE49-F238E27FC236}">
                  <a16:creationId xmlns:a16="http://schemas.microsoft.com/office/drawing/2014/main" id="{2CFA4CD8-1B29-E611-F0E3-7F6092351148}"/>
                </a:ext>
              </a:extLst>
            </p:cNvPr>
            <p:cNvGrpSpPr/>
            <p:nvPr/>
          </p:nvGrpSpPr>
          <p:grpSpPr>
            <a:xfrm>
              <a:off x="640080" y="4136830"/>
              <a:ext cx="2560320" cy="569737"/>
              <a:chOff x="640080" y="4136830"/>
              <a:chExt cx="2560320" cy="569737"/>
            </a:xfrm>
          </p:grpSpPr>
          <p:sp>
            <p:nvSpPr>
              <p:cNvPr id="77" name="Rectangle 76">
                <a:extLst>
                  <a:ext uri="{FF2B5EF4-FFF2-40B4-BE49-F238E27FC236}">
                    <a16:creationId xmlns:a16="http://schemas.microsoft.com/office/drawing/2014/main" id="{0A03E1CE-16B7-7D21-810C-AD8AFEEE36C6}"/>
                  </a:ext>
                </a:extLst>
              </p:cNvPr>
              <p:cNvSpPr/>
              <p:nvPr/>
            </p:nvSpPr>
            <p:spPr>
              <a:xfrm>
                <a:off x="640080" y="4136830"/>
                <a:ext cx="2514600" cy="548640"/>
              </a:xfrm>
              <a:prstGeom prst="rect">
                <a:avLst/>
              </a:prstGeom>
              <a:solidFill>
                <a:schemeClr val="bg1">
                  <a:alpha val="35616"/>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3904ABF-5A64-5BF8-F394-69B6204312C3}"/>
                  </a:ext>
                </a:extLst>
              </p:cNvPr>
              <p:cNvSpPr txBox="1"/>
              <p:nvPr/>
            </p:nvSpPr>
            <p:spPr>
              <a:xfrm>
                <a:off x="1737360" y="4466180"/>
                <a:ext cx="1463040" cy="240387"/>
              </a:xfrm>
              <a:prstGeom prst="rect">
                <a:avLst/>
              </a:prstGeom>
              <a:noFill/>
            </p:spPr>
            <p:txBody>
              <a:bodyPr wrap="none" lIns="0" anchor="ctr" anchorCtr="1">
                <a:noAutofit/>
              </a:bodyPr>
              <a:lstStyle/>
              <a:p>
                <a:r>
                  <a:rPr lang="en-IE" sz="1050" i="1" dirty="0">
                    <a:solidFill>
                      <a:schemeClr val="accent6">
                        <a:lumMod val="50000"/>
                      </a:schemeClr>
                    </a:solidFill>
                  </a:rPr>
                  <a:t>Electrochemical Process</a:t>
                </a:r>
              </a:p>
            </p:txBody>
          </p:sp>
        </p:grpSp>
        <p:grpSp>
          <p:nvGrpSpPr>
            <p:cNvPr id="79" name="Group 78">
              <a:extLst>
                <a:ext uri="{FF2B5EF4-FFF2-40B4-BE49-F238E27FC236}">
                  <a16:creationId xmlns:a16="http://schemas.microsoft.com/office/drawing/2014/main" id="{AF5C3BBB-7019-3076-CFA6-A4B6D6787539}"/>
                </a:ext>
              </a:extLst>
            </p:cNvPr>
            <p:cNvGrpSpPr/>
            <p:nvPr/>
          </p:nvGrpSpPr>
          <p:grpSpPr>
            <a:xfrm>
              <a:off x="914400" y="4190166"/>
              <a:ext cx="731520" cy="441960"/>
              <a:chOff x="914400" y="4190166"/>
              <a:chExt cx="731520" cy="441960"/>
            </a:xfrm>
          </p:grpSpPr>
          <p:pic>
            <p:nvPicPr>
              <p:cNvPr id="80" name="Picture 20" descr="Zero Emissions Cement | Chement">
                <a:extLst>
                  <a:ext uri="{FF2B5EF4-FFF2-40B4-BE49-F238E27FC236}">
                    <a16:creationId xmlns:a16="http://schemas.microsoft.com/office/drawing/2014/main" id="{2ED4BE5D-921D-DF36-EAFD-83BAACB9B98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14400" y="4510206"/>
                <a:ext cx="731520" cy="12192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2" descr="Sublime Systems Secures $40 Million Series A to Electrify and Scale  Decarbonized Cement Production | Business Wire">
                <a:extLst>
                  <a:ext uri="{FF2B5EF4-FFF2-40B4-BE49-F238E27FC236}">
                    <a16:creationId xmlns:a16="http://schemas.microsoft.com/office/drawing/2014/main" id="{8FB73AB0-5756-47B2-D54D-EEF807D7220F}"/>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18938" t="26185" r="20519" b="28186"/>
              <a:stretch/>
            </p:blipFill>
            <p:spPr bwMode="auto">
              <a:xfrm>
                <a:off x="914400" y="4190166"/>
                <a:ext cx="731520" cy="275658"/>
              </a:xfrm>
              <a:prstGeom prst="rect">
                <a:avLst/>
              </a:prstGeom>
              <a:noFill/>
              <a:extLst>
                <a:ext uri="{909E8E84-426E-40DD-AFC4-6F175D3DCCD1}">
                  <a14:hiddenFill xmlns:a14="http://schemas.microsoft.com/office/drawing/2010/main">
                    <a:solidFill>
                      <a:srgbClr val="FFFFFF"/>
                    </a:solidFill>
                  </a14:hiddenFill>
                </a:ext>
              </a:extLst>
            </p:spPr>
          </p:pic>
        </p:grpSp>
        <p:pic>
          <p:nvPicPr>
            <p:cNvPr id="82" name="Picture 4" descr="Brimstone to Produce the World's First Carbon-Negative Portland Cement |  Business Wire">
              <a:extLst>
                <a:ext uri="{FF2B5EF4-FFF2-40B4-BE49-F238E27FC236}">
                  <a16:creationId xmlns:a16="http://schemas.microsoft.com/office/drawing/2014/main" id="{00E24160-A662-CD12-9AED-324736249E7F}"/>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t="27462" b="23360"/>
            <a:stretch/>
          </p:blipFill>
          <p:spPr bwMode="auto">
            <a:xfrm>
              <a:off x="2075688" y="4190166"/>
              <a:ext cx="914400" cy="23424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Fortera closes Series B funding round, co-led by Temasek and Khosla  Ventures, marking the commercialization phase of its next generation cement">
              <a:extLst>
                <a:ext uri="{FF2B5EF4-FFF2-40B4-BE49-F238E27FC236}">
                  <a16:creationId xmlns:a16="http://schemas.microsoft.com/office/drawing/2014/main" id="{90708F7F-D995-A339-CAED-C0210FEBA70E}"/>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113938" y="4551483"/>
              <a:ext cx="548640" cy="499613"/>
            </a:xfrm>
            <a:prstGeom prst="rect">
              <a:avLst/>
            </a:prstGeom>
            <a:noFill/>
            <a:ln>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grpSp>
          <p:nvGrpSpPr>
            <p:cNvPr id="84" name="Group 83">
              <a:extLst>
                <a:ext uri="{FF2B5EF4-FFF2-40B4-BE49-F238E27FC236}">
                  <a16:creationId xmlns:a16="http://schemas.microsoft.com/office/drawing/2014/main" id="{A16567C6-35D5-5722-B97D-485A858FAD4C}"/>
                </a:ext>
              </a:extLst>
            </p:cNvPr>
            <p:cNvGrpSpPr/>
            <p:nvPr/>
          </p:nvGrpSpPr>
          <p:grpSpPr>
            <a:xfrm>
              <a:off x="713794" y="5071899"/>
              <a:ext cx="9143822" cy="471796"/>
              <a:chOff x="713794" y="5071899"/>
              <a:chExt cx="9143822" cy="471796"/>
            </a:xfrm>
          </p:grpSpPr>
          <p:sp>
            <p:nvSpPr>
              <p:cNvPr id="85" name="TextBox 84">
                <a:extLst>
                  <a:ext uri="{FF2B5EF4-FFF2-40B4-BE49-F238E27FC236}">
                    <a16:creationId xmlns:a16="http://schemas.microsoft.com/office/drawing/2014/main" id="{843EA2F1-FD21-B0DB-B8E8-36BD25BC24F0}"/>
                  </a:ext>
                </a:extLst>
              </p:cNvPr>
              <p:cNvSpPr txBox="1"/>
              <p:nvPr/>
            </p:nvSpPr>
            <p:spPr>
              <a:xfrm>
                <a:off x="2682173" y="5112452"/>
                <a:ext cx="5838381" cy="276999"/>
              </a:xfrm>
              <a:prstGeom prst="rect">
                <a:avLst/>
              </a:prstGeom>
              <a:noFill/>
            </p:spPr>
            <p:txBody>
              <a:bodyPr wrap="square">
                <a:spAutoFit/>
              </a:bodyPr>
              <a:lstStyle/>
              <a:p>
                <a:r>
                  <a:rPr lang="en-IE" sz="1200" b="1" i="1" dirty="0">
                    <a:solidFill>
                      <a:schemeClr val="accent6">
                        <a:lumMod val="50000"/>
                      </a:schemeClr>
                    </a:solidFill>
                  </a:rPr>
                  <a:t>                     Capture of CO</a:t>
                </a:r>
                <a:r>
                  <a:rPr lang="en-IE" sz="1200" b="1" i="1" baseline="-25000" dirty="0">
                    <a:solidFill>
                      <a:schemeClr val="accent6">
                        <a:lumMod val="50000"/>
                      </a:schemeClr>
                    </a:solidFill>
                  </a:rPr>
                  <a:t>2</a:t>
                </a:r>
                <a:r>
                  <a:rPr lang="en-IE" sz="1200" b="1" i="1" dirty="0">
                    <a:solidFill>
                      <a:schemeClr val="accent6">
                        <a:lumMod val="50000"/>
                      </a:schemeClr>
                    </a:solidFill>
                  </a:rPr>
                  <a:t> from flue gases, and…    </a:t>
                </a:r>
                <a:endParaRPr lang="en-IE" sz="1200" b="1" i="1" baseline="-25000" dirty="0">
                  <a:solidFill>
                    <a:schemeClr val="accent6">
                      <a:lumMod val="50000"/>
                    </a:schemeClr>
                  </a:solidFill>
                </a:endParaRPr>
              </a:p>
            </p:txBody>
          </p:sp>
          <p:grpSp>
            <p:nvGrpSpPr>
              <p:cNvPr id="86" name="Group 85">
                <a:extLst>
                  <a:ext uri="{FF2B5EF4-FFF2-40B4-BE49-F238E27FC236}">
                    <a16:creationId xmlns:a16="http://schemas.microsoft.com/office/drawing/2014/main" id="{3D2CCD72-CF8D-A854-184B-2FFF169FE794}"/>
                  </a:ext>
                </a:extLst>
              </p:cNvPr>
              <p:cNvGrpSpPr/>
              <p:nvPr/>
            </p:nvGrpSpPr>
            <p:grpSpPr>
              <a:xfrm>
                <a:off x="713794" y="5071899"/>
                <a:ext cx="9143822" cy="471796"/>
                <a:chOff x="713794" y="5060324"/>
                <a:chExt cx="9143822" cy="471796"/>
              </a:xfrm>
            </p:grpSpPr>
            <p:pic>
              <p:nvPicPr>
                <p:cNvPr id="87" name="Picture 8" descr="Permanent Carbon Capture | Blue Planet Systems | Los Gatos">
                  <a:extLst>
                    <a:ext uri="{FF2B5EF4-FFF2-40B4-BE49-F238E27FC236}">
                      <a16:creationId xmlns:a16="http://schemas.microsoft.com/office/drawing/2014/main" id="{DDD53B55-3BA6-0D20-D97B-9791C801060F}"/>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085703" y="5060324"/>
                  <a:ext cx="640080" cy="24319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 descr="CarbonCapture Inc. Announces Five Megaton Direct Air Capture and Storage  Project in Wyoming | Business Wire">
                  <a:extLst>
                    <a:ext uri="{FF2B5EF4-FFF2-40B4-BE49-F238E27FC236}">
                      <a16:creationId xmlns:a16="http://schemas.microsoft.com/office/drawing/2014/main" id="{78C7DF76-F093-0188-2F7D-415C791F5E62}"/>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13794" y="5349240"/>
                  <a:ext cx="1016428" cy="18288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2" descr="Home - Carbon Upcycling">
                  <a:extLst>
                    <a:ext uri="{FF2B5EF4-FFF2-40B4-BE49-F238E27FC236}">
                      <a16:creationId xmlns:a16="http://schemas.microsoft.com/office/drawing/2014/main" id="{76755373-11DB-3B6C-B4F7-860F7C4A6A71}"/>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027120" y="5349239"/>
                  <a:ext cx="830496" cy="18288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0" name="Group 89">
              <a:extLst>
                <a:ext uri="{FF2B5EF4-FFF2-40B4-BE49-F238E27FC236}">
                  <a16:creationId xmlns:a16="http://schemas.microsoft.com/office/drawing/2014/main" id="{D15283E7-B686-4B72-2494-96126FC6C33C}"/>
                </a:ext>
              </a:extLst>
            </p:cNvPr>
            <p:cNvGrpSpPr/>
            <p:nvPr/>
          </p:nvGrpSpPr>
          <p:grpSpPr>
            <a:xfrm>
              <a:off x="662288" y="5715000"/>
              <a:ext cx="9875520" cy="731520"/>
              <a:chOff x="662288" y="5715000"/>
              <a:chExt cx="9875520" cy="731520"/>
            </a:xfrm>
          </p:grpSpPr>
          <p:grpSp>
            <p:nvGrpSpPr>
              <p:cNvPr id="91" name="Group 90">
                <a:extLst>
                  <a:ext uri="{FF2B5EF4-FFF2-40B4-BE49-F238E27FC236}">
                    <a16:creationId xmlns:a16="http://schemas.microsoft.com/office/drawing/2014/main" id="{00976B33-DF39-D264-D9F2-363D4D38E557}"/>
                  </a:ext>
                </a:extLst>
              </p:cNvPr>
              <p:cNvGrpSpPr/>
              <p:nvPr/>
            </p:nvGrpSpPr>
            <p:grpSpPr>
              <a:xfrm>
                <a:off x="662288" y="5715000"/>
                <a:ext cx="9875520" cy="731520"/>
                <a:chOff x="662288" y="5715000"/>
                <a:chExt cx="9875520" cy="731520"/>
              </a:xfrm>
            </p:grpSpPr>
            <p:sp>
              <p:nvSpPr>
                <p:cNvPr id="93" name="Rectangle 92">
                  <a:extLst>
                    <a:ext uri="{FF2B5EF4-FFF2-40B4-BE49-F238E27FC236}">
                      <a16:creationId xmlns:a16="http://schemas.microsoft.com/office/drawing/2014/main" id="{7EFE96AC-02CE-A049-6B3C-3ED0804F890A}"/>
                    </a:ext>
                  </a:extLst>
                </p:cNvPr>
                <p:cNvSpPr/>
                <p:nvPr/>
              </p:nvSpPr>
              <p:spPr>
                <a:xfrm>
                  <a:off x="662288" y="5715000"/>
                  <a:ext cx="9875520" cy="731520"/>
                </a:xfrm>
                <a:prstGeom prst="rect">
                  <a:avLst/>
                </a:prstGeom>
                <a:solidFill>
                  <a:schemeClr val="bg1">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ctr"/>
                  <a:endParaRPr lang="en-IE" sz="1400" b="1" dirty="0">
                    <a:solidFill>
                      <a:schemeClr val="accent6">
                        <a:lumMod val="50000"/>
                      </a:schemeClr>
                    </a:solidFill>
                  </a:endParaRPr>
                </a:p>
              </p:txBody>
            </p:sp>
            <p:sp>
              <p:nvSpPr>
                <p:cNvPr id="94" name="TextBox 93">
                  <a:extLst>
                    <a:ext uri="{FF2B5EF4-FFF2-40B4-BE49-F238E27FC236}">
                      <a16:creationId xmlns:a16="http://schemas.microsoft.com/office/drawing/2014/main" id="{B8EA96E4-80A3-0341-770F-B301D4345200}"/>
                    </a:ext>
                  </a:extLst>
                </p:cNvPr>
                <p:cNvSpPr txBox="1"/>
                <p:nvPr/>
              </p:nvSpPr>
              <p:spPr>
                <a:xfrm>
                  <a:off x="684964" y="5795307"/>
                  <a:ext cx="742950" cy="307777"/>
                </a:xfrm>
                <a:prstGeom prst="rect">
                  <a:avLst/>
                </a:prstGeom>
                <a:noFill/>
              </p:spPr>
              <p:txBody>
                <a:bodyPr wrap="square" rtlCol="0">
                  <a:spAutoFit/>
                </a:bodyPr>
                <a:lstStyle/>
                <a:p>
                  <a:r>
                    <a:rPr lang="en-US" sz="1400" b="1" dirty="0">
                      <a:solidFill>
                        <a:schemeClr val="accent6">
                          <a:lumMod val="75000"/>
                        </a:schemeClr>
                      </a:solidFill>
                    </a:rPr>
                    <a:t>CCU</a:t>
                  </a:r>
                </a:p>
              </p:txBody>
            </p:sp>
          </p:grpSp>
          <p:sp>
            <p:nvSpPr>
              <p:cNvPr id="92" name="TextBox 91">
                <a:extLst>
                  <a:ext uri="{FF2B5EF4-FFF2-40B4-BE49-F238E27FC236}">
                    <a16:creationId xmlns:a16="http://schemas.microsoft.com/office/drawing/2014/main" id="{00C37933-03FD-5C0B-79C9-5B84722AB266}"/>
                  </a:ext>
                </a:extLst>
              </p:cNvPr>
              <p:cNvSpPr txBox="1"/>
              <p:nvPr/>
            </p:nvSpPr>
            <p:spPr>
              <a:xfrm>
                <a:off x="3322542" y="5938245"/>
                <a:ext cx="4572975" cy="276999"/>
              </a:xfrm>
              <a:prstGeom prst="rect">
                <a:avLst/>
              </a:prstGeom>
              <a:noFill/>
            </p:spPr>
            <p:txBody>
              <a:bodyPr wrap="square" anchor="ctr" anchorCtr="1">
                <a:spAutoFit/>
              </a:bodyPr>
              <a:lstStyle/>
              <a:p>
                <a:pPr algn="ctr"/>
                <a:r>
                  <a:rPr lang="en-IE" sz="1200" b="1" i="1" dirty="0">
                    <a:solidFill>
                      <a:schemeClr val="accent6">
                        <a:lumMod val="50000"/>
                      </a:schemeClr>
                    </a:solidFill>
                  </a:rPr>
                  <a:t>Utilization and sequestration of commercial sources of captured  CO</a:t>
                </a:r>
                <a:r>
                  <a:rPr lang="en-IE" sz="1200" b="1" i="1" baseline="-25000" dirty="0">
                    <a:solidFill>
                      <a:schemeClr val="accent6">
                        <a:lumMod val="50000"/>
                      </a:schemeClr>
                    </a:solidFill>
                  </a:rPr>
                  <a:t>2</a:t>
                </a:r>
                <a:r>
                  <a:rPr lang="en-IE" sz="1200" b="1" i="1" dirty="0">
                    <a:solidFill>
                      <a:schemeClr val="accent6">
                        <a:lumMod val="50000"/>
                      </a:schemeClr>
                    </a:solidFill>
                  </a:rPr>
                  <a:t> </a:t>
                </a:r>
              </a:p>
            </p:txBody>
          </p:sp>
        </p:grpSp>
        <p:pic>
          <p:nvPicPr>
            <p:cNvPr id="95" name="Picture 16" descr="CarbonCure Technologies - Crunchbase Company Profile &amp; Funding">
              <a:extLst>
                <a:ext uri="{FF2B5EF4-FFF2-40B4-BE49-F238E27FC236}">
                  <a16:creationId xmlns:a16="http://schemas.microsoft.com/office/drawing/2014/main" id="{AC97AB02-F141-0F5D-32D5-159837286E96}"/>
                </a:ext>
              </a:extLst>
            </p:cNvPr>
            <p:cNvPicPr>
              <a:picLocks noChangeAspect="1" noChangeArrowheads="1"/>
            </p:cNvPicPr>
            <p:nvPr/>
          </p:nvPicPr>
          <p:blipFill rotWithShape="1">
            <a:blip r:embed="rId40">
              <a:extLst>
                <a:ext uri="{28A0092B-C50C-407E-A947-70E740481C1C}">
                  <a14:useLocalDpi xmlns:a14="http://schemas.microsoft.com/office/drawing/2010/main" val="0"/>
                </a:ext>
              </a:extLst>
            </a:blip>
            <a:srcRect l="27209" t="29990" r="27208" b="27881"/>
            <a:stretch/>
          </p:blipFill>
          <p:spPr bwMode="auto">
            <a:xfrm>
              <a:off x="1236984" y="5886669"/>
              <a:ext cx="365760" cy="338049"/>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oup 95">
              <a:extLst>
                <a:ext uri="{FF2B5EF4-FFF2-40B4-BE49-F238E27FC236}">
                  <a16:creationId xmlns:a16="http://schemas.microsoft.com/office/drawing/2014/main" id="{90A74FF1-3B18-317A-58F6-E5D592F30CEB}"/>
                </a:ext>
              </a:extLst>
            </p:cNvPr>
            <p:cNvGrpSpPr/>
            <p:nvPr/>
          </p:nvGrpSpPr>
          <p:grpSpPr>
            <a:xfrm>
              <a:off x="2103120" y="5777828"/>
              <a:ext cx="1005840" cy="632342"/>
              <a:chOff x="2057400" y="5812553"/>
              <a:chExt cx="1005840" cy="632342"/>
            </a:xfrm>
          </p:grpSpPr>
          <p:pic>
            <p:nvPicPr>
              <p:cNvPr id="97" name="Picture 46" descr="Carbix - SOSV">
                <a:extLst>
                  <a:ext uri="{FF2B5EF4-FFF2-40B4-BE49-F238E27FC236}">
                    <a16:creationId xmlns:a16="http://schemas.microsoft.com/office/drawing/2014/main" id="{8D9B7864-C7AF-6A6E-79D8-19B63B30C00C}"/>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060976" y="6007608"/>
                <a:ext cx="4530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8" descr="Solidia® – Making Sustainability Business As Usual℠">
                <a:extLst>
                  <a:ext uri="{FF2B5EF4-FFF2-40B4-BE49-F238E27FC236}">
                    <a16:creationId xmlns:a16="http://schemas.microsoft.com/office/drawing/2014/main" id="{DC40B089-668E-7F5A-A036-FD22F0030C94}"/>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l="21964" t="21428" r="21883" b="20651"/>
              <a:stretch/>
            </p:blipFill>
            <p:spPr bwMode="auto">
              <a:xfrm>
                <a:off x="2544720" y="6007608"/>
                <a:ext cx="506574" cy="27432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4" descr="Harsco Invests $3 Million Into Carbicrete - CarbiCrete">
                <a:extLst>
                  <a:ext uri="{FF2B5EF4-FFF2-40B4-BE49-F238E27FC236}">
                    <a16:creationId xmlns:a16="http://schemas.microsoft.com/office/drawing/2014/main" id="{87418F47-61A6-08AD-C3C0-9B6F9F291D5C}"/>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l="27551" r="26800"/>
              <a:stretch/>
            </p:blipFill>
            <p:spPr bwMode="auto">
              <a:xfrm>
                <a:off x="2057400" y="5812553"/>
                <a:ext cx="640080" cy="14489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CarbonBuilt | Ultra-Low Carbon Concrete for Industrial Decarbonization">
                <a:extLst>
                  <a:ext uri="{FF2B5EF4-FFF2-40B4-BE49-F238E27FC236}">
                    <a16:creationId xmlns:a16="http://schemas.microsoft.com/office/drawing/2014/main" id="{4B843BF6-26EE-A4BD-17C4-3EA0F5BB1F36}"/>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057400" y="6327275"/>
                <a:ext cx="1005840" cy="1176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id="{8CF9A109-A3EF-53B6-2A05-6E23564BE8AF}"/>
                </a:ext>
              </a:extLst>
            </p:cNvPr>
            <p:cNvGrpSpPr/>
            <p:nvPr/>
          </p:nvGrpSpPr>
          <p:grpSpPr>
            <a:xfrm>
              <a:off x="2118222" y="4937941"/>
              <a:ext cx="7650755" cy="453779"/>
              <a:chOff x="2103120" y="4937760"/>
              <a:chExt cx="7650755" cy="453779"/>
            </a:xfrm>
          </p:grpSpPr>
          <p:grpSp>
            <p:nvGrpSpPr>
              <p:cNvPr id="102" name="Group 101">
                <a:extLst>
                  <a:ext uri="{FF2B5EF4-FFF2-40B4-BE49-F238E27FC236}">
                    <a16:creationId xmlns:a16="http://schemas.microsoft.com/office/drawing/2014/main" id="{489DF644-54AF-42B9-187B-843924FFB03B}"/>
                  </a:ext>
                </a:extLst>
              </p:cNvPr>
              <p:cNvGrpSpPr/>
              <p:nvPr/>
            </p:nvGrpSpPr>
            <p:grpSpPr>
              <a:xfrm>
                <a:off x="2103120" y="4937760"/>
                <a:ext cx="7650755" cy="342414"/>
                <a:chOff x="2103120" y="4937760"/>
                <a:chExt cx="7650755" cy="342414"/>
              </a:xfrm>
            </p:grpSpPr>
            <p:pic>
              <p:nvPicPr>
                <p:cNvPr id="104" name="Picture 30" descr="Neustark - Member of the World Alliance">
                  <a:extLst>
                    <a:ext uri="{FF2B5EF4-FFF2-40B4-BE49-F238E27FC236}">
                      <a16:creationId xmlns:a16="http://schemas.microsoft.com/office/drawing/2014/main" id="{74FD7A9C-1453-9089-45A5-ACD740E3055F}"/>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9022355" y="4937760"/>
                  <a:ext cx="731520" cy="342414"/>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Carbon Limit - HG Ventures">
                  <a:extLst>
                    <a:ext uri="{FF2B5EF4-FFF2-40B4-BE49-F238E27FC236}">
                      <a16:creationId xmlns:a16="http://schemas.microsoft.com/office/drawing/2014/main" id="{78F78746-62FC-5458-9E8D-E51801939919}"/>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103120" y="4937760"/>
                  <a:ext cx="480060" cy="320040"/>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Box 102">
                <a:extLst>
                  <a:ext uri="{FF2B5EF4-FFF2-40B4-BE49-F238E27FC236}">
                    <a16:creationId xmlns:a16="http://schemas.microsoft.com/office/drawing/2014/main" id="{986D2426-4855-31E4-A926-C369982E0601}"/>
                  </a:ext>
                </a:extLst>
              </p:cNvPr>
              <p:cNvSpPr txBox="1"/>
              <p:nvPr/>
            </p:nvSpPr>
            <p:spPr>
              <a:xfrm>
                <a:off x="2834573" y="5114540"/>
                <a:ext cx="5838381" cy="276999"/>
              </a:xfrm>
              <a:prstGeom prst="rect">
                <a:avLst/>
              </a:prstGeom>
              <a:noFill/>
            </p:spPr>
            <p:txBody>
              <a:bodyPr wrap="square">
                <a:spAutoFit/>
              </a:bodyPr>
              <a:lstStyle/>
              <a:p>
                <a:pPr algn="ctr"/>
                <a:r>
                  <a:rPr lang="en-IE" sz="1200" b="1" i="1" dirty="0">
                    <a:solidFill>
                      <a:schemeClr val="accent6">
                        <a:lumMod val="50000"/>
                      </a:schemeClr>
                    </a:solidFill>
                  </a:rPr>
                  <a:t>		           absorption of atmospheric CO</a:t>
                </a:r>
                <a:r>
                  <a:rPr lang="en-IE" sz="1200" b="1" i="1" baseline="-25000" dirty="0">
                    <a:solidFill>
                      <a:schemeClr val="accent6">
                        <a:lumMod val="50000"/>
                      </a:schemeClr>
                    </a:solidFill>
                  </a:rPr>
                  <a:t>2</a:t>
                </a:r>
              </a:p>
            </p:txBody>
          </p:sp>
        </p:grpSp>
      </p:grpSp>
      <p:sp>
        <p:nvSpPr>
          <p:cNvPr id="111" name="TextBox 110">
            <a:extLst>
              <a:ext uri="{FF2B5EF4-FFF2-40B4-BE49-F238E27FC236}">
                <a16:creationId xmlns:a16="http://schemas.microsoft.com/office/drawing/2014/main" id="{718467F9-B4E1-16E1-463E-626B7848C766}"/>
              </a:ext>
            </a:extLst>
          </p:cNvPr>
          <p:cNvSpPr txBox="1"/>
          <p:nvPr/>
        </p:nvSpPr>
        <p:spPr>
          <a:xfrm>
            <a:off x="247135" y="0"/>
            <a:ext cx="3476289" cy="369332"/>
          </a:xfrm>
          <a:prstGeom prst="rect">
            <a:avLst/>
          </a:prstGeom>
          <a:noFill/>
        </p:spPr>
        <p:txBody>
          <a:bodyPr wrap="square" rtlCol="0">
            <a:spAutoFit/>
          </a:bodyPr>
          <a:lstStyle/>
          <a:p>
            <a:r>
              <a:rPr lang="en-US" dirty="0">
                <a:highlight>
                  <a:srgbClr val="FF0000"/>
                </a:highlight>
              </a:rPr>
              <a:t>NO Animation</a:t>
            </a:r>
          </a:p>
        </p:txBody>
      </p:sp>
    </p:spTree>
    <p:extLst>
      <p:ext uri="{BB962C8B-B14F-4D97-AF65-F5344CB8AC3E}">
        <p14:creationId xmlns:p14="http://schemas.microsoft.com/office/powerpoint/2010/main" val="1594987492"/>
      </p:ext>
    </p:extLst>
  </p:cSld>
  <p:clrMapOvr>
    <a:masterClrMapping/>
  </p:clrMapOvr>
</p:sld>
</file>

<file path=ppt/theme/theme1.xml><?xml version="1.0" encoding="utf-8"?>
<a:theme xmlns:a="http://schemas.openxmlformats.org/drawingml/2006/main" name="Ecocem PPT template">
  <a:themeElements>
    <a:clrScheme name="Ecocem">
      <a:dk1>
        <a:srgbClr val="0C1012"/>
      </a:dk1>
      <a:lt1>
        <a:srgbClr val="FFFFFF"/>
      </a:lt1>
      <a:dk2>
        <a:srgbClr val="333F48"/>
      </a:dk2>
      <a:lt2>
        <a:srgbClr val="E3E9EC"/>
      </a:lt2>
      <a:accent1>
        <a:srgbClr val="F4364C"/>
      </a:accent1>
      <a:accent2>
        <a:srgbClr val="333F48"/>
      </a:accent2>
      <a:accent3>
        <a:srgbClr val="A2ACAB"/>
      </a:accent3>
      <a:accent4>
        <a:srgbClr val="00C389"/>
      </a:accent4>
      <a:accent5>
        <a:srgbClr val="00B5E2"/>
      </a:accent5>
      <a:accent6>
        <a:srgbClr val="FF7F41"/>
      </a:accent6>
      <a:hlink>
        <a:srgbClr val="6CC24A"/>
      </a:hlink>
      <a:folHlink>
        <a:srgbClr val="800080"/>
      </a:folHlink>
    </a:clrScheme>
    <a:fontScheme name="Ecocem">
      <a:majorFont>
        <a:latin typeface="Open Sans 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Aft>
            <a:spcPts val="600"/>
          </a:spcAft>
          <a:defRPr sz="1100" dirty="0" err="1" smtClean="0">
            <a:solidFill>
              <a:schemeClr val="tx2"/>
            </a:solidFill>
          </a:defRPr>
        </a:defPPr>
      </a:lstStyle>
    </a:txDef>
  </a:objectDefaults>
  <a:extraClrSchemeLst/>
  <a:extLst>
    <a:ext uri="{05A4C25C-085E-4340-85A3-A5531E510DB2}">
      <thm15:themeFamily xmlns:thm15="http://schemas.microsoft.com/office/thememl/2012/main" name="CT0109 - Ecocem Presentation_template_v2.potx" id="{73A83BCE-40C2-4E0D-ABB4-C5581A79CF72}" vid="{30CCC2AA-F63C-4A15-8288-89EA40296B28}"/>
    </a:ext>
  </a:extLst>
</a:theme>
</file>

<file path=ppt/theme/theme2.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Ecocem PPT template">
  <a:themeElements>
    <a:clrScheme name="Ecocem MATERIALS">
      <a:dk1>
        <a:srgbClr val="0C1012"/>
      </a:dk1>
      <a:lt1>
        <a:srgbClr val="FFFFFF"/>
      </a:lt1>
      <a:dk2>
        <a:srgbClr val="333F48"/>
      </a:dk2>
      <a:lt2>
        <a:srgbClr val="E3E9EC"/>
      </a:lt2>
      <a:accent1>
        <a:srgbClr val="F4364C"/>
      </a:accent1>
      <a:accent2>
        <a:srgbClr val="333F48"/>
      </a:accent2>
      <a:accent3>
        <a:srgbClr val="A2ACAB"/>
      </a:accent3>
      <a:accent4>
        <a:srgbClr val="00C389"/>
      </a:accent4>
      <a:accent5>
        <a:srgbClr val="00B5E2"/>
      </a:accent5>
      <a:accent6>
        <a:srgbClr val="FF7F41"/>
      </a:accent6>
      <a:hlink>
        <a:srgbClr val="6CC24A"/>
      </a:hlink>
      <a:folHlink>
        <a:srgbClr val="800080"/>
      </a:folHlink>
    </a:clrScheme>
    <a:fontScheme name="Ecocem">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spcAft>
            <a:spcPts val="600"/>
          </a:spcAft>
          <a:defRPr sz="1100" dirty="0" err="1" smtClean="0">
            <a:solidFill>
              <a:schemeClr val="tx2"/>
            </a:solidFill>
          </a:defRPr>
        </a:defPPr>
      </a:lstStyle>
    </a:txDef>
  </a:objectDefaults>
  <a:extraClrSchemeLst/>
  <a:extLst>
    <a:ext uri="{05A4C25C-085E-4340-85A3-A5531E510DB2}">
      <thm15:themeFamily xmlns:thm15="http://schemas.microsoft.com/office/thememl/2012/main" name="ECO.2120 - Ecocem Presentation_MATERIALS_template  -  Read-Only" id="{B683D1BF-04C2-4D11-9764-51BC519874DC}" vid="{535F8B42-B4F3-493E-ADC1-30C37D789E0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38769</TotalTime>
  <Words>1902</Words>
  <Application>Microsoft Macintosh PowerPoint</Application>
  <PresentationFormat>Widescreen</PresentationFormat>
  <Paragraphs>226</Paragraphs>
  <Slides>4</Slides>
  <Notes>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vt:i4>
      </vt:variant>
    </vt:vector>
  </HeadingPairs>
  <TitlesOfParts>
    <vt:vector size="12" baseType="lpstr">
      <vt:lpstr>Arial</vt:lpstr>
      <vt:lpstr>Calibri</vt:lpstr>
      <vt:lpstr>Calibri Light</vt:lpstr>
      <vt:lpstr>Open Sans SemiBold</vt:lpstr>
      <vt:lpstr>Symbol</vt:lpstr>
      <vt:lpstr>Ecocem PPT template</vt:lpstr>
      <vt:lpstr>1_Office Theme</vt:lpstr>
      <vt:lpstr>5_Ecocem PPT template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Garry Grogan</dc:creator>
  <cp:lastModifiedBy>Steve Bryan</cp:lastModifiedBy>
  <cp:revision>79</cp:revision>
  <cp:lastPrinted>2023-04-12T21:55:11Z</cp:lastPrinted>
  <dcterms:created xsi:type="dcterms:W3CDTF">2022-09-22T09:41:33Z</dcterms:created>
  <dcterms:modified xsi:type="dcterms:W3CDTF">2023-06-30T20:58:15Z</dcterms:modified>
</cp:coreProperties>
</file>